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3"/>
  </p:notesMasterIdLst>
  <p:handoutMasterIdLst>
    <p:handoutMasterId r:id="rId44"/>
  </p:handoutMasterIdLst>
  <p:sldIdLst>
    <p:sldId id="395" r:id="rId2"/>
    <p:sldId id="462" r:id="rId3"/>
    <p:sldId id="440" r:id="rId4"/>
    <p:sldId id="416" r:id="rId5"/>
    <p:sldId id="417" r:id="rId6"/>
    <p:sldId id="369" r:id="rId7"/>
    <p:sldId id="421" r:id="rId8"/>
    <p:sldId id="467" r:id="rId9"/>
    <p:sldId id="404" r:id="rId10"/>
    <p:sldId id="474" r:id="rId11"/>
    <p:sldId id="458" r:id="rId12"/>
    <p:sldId id="476" r:id="rId13"/>
    <p:sldId id="446" r:id="rId14"/>
    <p:sldId id="408" r:id="rId15"/>
    <p:sldId id="478" r:id="rId16"/>
    <p:sldId id="471" r:id="rId17"/>
    <p:sldId id="477" r:id="rId18"/>
    <p:sldId id="398" r:id="rId19"/>
    <p:sldId id="475" r:id="rId20"/>
    <p:sldId id="399" r:id="rId21"/>
    <p:sldId id="406" r:id="rId22"/>
    <p:sldId id="400" r:id="rId23"/>
    <p:sldId id="468" r:id="rId24"/>
    <p:sldId id="424" r:id="rId25"/>
    <p:sldId id="425" r:id="rId26"/>
    <p:sldId id="426" r:id="rId27"/>
    <p:sldId id="427" r:id="rId28"/>
    <p:sldId id="428" r:id="rId29"/>
    <p:sldId id="429" r:id="rId30"/>
    <p:sldId id="430" r:id="rId31"/>
    <p:sldId id="431" r:id="rId32"/>
    <p:sldId id="432" r:id="rId33"/>
    <p:sldId id="433" r:id="rId34"/>
    <p:sldId id="435" r:id="rId35"/>
    <p:sldId id="469" r:id="rId36"/>
    <p:sldId id="480" r:id="rId37"/>
    <p:sldId id="461" r:id="rId38"/>
    <p:sldId id="409" r:id="rId39"/>
    <p:sldId id="479" r:id="rId40"/>
    <p:sldId id="470" r:id="rId41"/>
    <p:sldId id="472" r:id="rId42"/>
  </p:sldIdLst>
  <p:sldSz cx="9144000" cy="6858000" type="screen4x3"/>
  <p:notesSz cx="6400800" cy="8686800"/>
  <p:defaultTextStyle>
    <a:defPPr>
      <a:defRPr lang="en-US"/>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sz="1000" kern="1200">
        <a:solidFill>
          <a:schemeClr val="tx1"/>
        </a:solidFill>
        <a:latin typeface="Arial" pitchFamily="34" charset="0"/>
        <a:ea typeface="+mn-ea"/>
        <a:cs typeface="+mn-cs"/>
      </a:defRPr>
    </a:lvl2pPr>
    <a:lvl3pPr marL="914400" algn="l" rtl="0" fontAlgn="base">
      <a:spcBef>
        <a:spcPct val="0"/>
      </a:spcBef>
      <a:spcAft>
        <a:spcPct val="0"/>
      </a:spcAft>
      <a:defRPr sz="1000" kern="1200">
        <a:solidFill>
          <a:schemeClr val="tx1"/>
        </a:solidFill>
        <a:latin typeface="Arial" pitchFamily="34" charset="0"/>
        <a:ea typeface="+mn-ea"/>
        <a:cs typeface="+mn-cs"/>
      </a:defRPr>
    </a:lvl3pPr>
    <a:lvl4pPr marL="1371600" algn="l" rtl="0" fontAlgn="base">
      <a:spcBef>
        <a:spcPct val="0"/>
      </a:spcBef>
      <a:spcAft>
        <a:spcPct val="0"/>
      </a:spcAft>
      <a:defRPr sz="1000" kern="1200">
        <a:solidFill>
          <a:schemeClr val="tx1"/>
        </a:solidFill>
        <a:latin typeface="Arial" pitchFamily="34" charset="0"/>
        <a:ea typeface="+mn-ea"/>
        <a:cs typeface="+mn-cs"/>
      </a:defRPr>
    </a:lvl4pPr>
    <a:lvl5pPr marL="1828800" algn="l"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BD2F17"/>
    <a:srgbClr val="CCFFCC"/>
    <a:srgbClr val="0000FF"/>
    <a:srgbClr val="FFFF99"/>
    <a:srgbClr val="FFFF00"/>
    <a:srgbClr val="E4E4E4"/>
    <a:srgbClr val="919191"/>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1774" autoAdjust="0"/>
    <p:restoredTop sz="88889" autoAdjust="0"/>
  </p:normalViewPr>
  <p:slideViewPr>
    <p:cSldViewPr snapToGrid="0">
      <p:cViewPr>
        <p:scale>
          <a:sx n="106" d="100"/>
          <a:sy n="106" d="100"/>
        </p:scale>
        <p:origin x="-72" y="-72"/>
      </p:cViewPr>
      <p:guideLst>
        <p:guide orient="horz" pos="28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0"/>
    </p:cViewPr>
  </p:sorterViewPr>
  <p:notesViewPr>
    <p:cSldViewPr snapToGrid="0">
      <p:cViewPr>
        <p:scale>
          <a:sx n="66" d="100"/>
          <a:sy n="66" d="100"/>
        </p:scale>
        <p:origin x="-1602" y="360"/>
      </p:cViewPr>
      <p:guideLst>
        <p:guide orient="horz" pos="2736"/>
        <p:guide pos="20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3680" cy="434637"/>
          </a:xfrm>
          <a:prstGeom prst="rect">
            <a:avLst/>
          </a:prstGeom>
          <a:noFill/>
          <a:ln w="9525">
            <a:noFill/>
            <a:miter lim="800000"/>
            <a:headEnd/>
            <a:tailEnd/>
          </a:ln>
          <a:effectLst/>
        </p:spPr>
        <p:txBody>
          <a:bodyPr vert="horz" wrap="square" lIns="17791" tIns="0" rIns="17791" bIns="0" numCol="1" anchor="t" anchorCtr="0" compatLnSpc="1">
            <a:prstTxWarp prst="textNoShape">
              <a:avLst/>
            </a:prstTxWarp>
          </a:bodyPr>
          <a:lstStyle>
            <a:lvl1pPr eaLnBrk="0" hangingPunct="0">
              <a:defRPr i="1">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3627120" y="0"/>
            <a:ext cx="2773680" cy="434637"/>
          </a:xfrm>
          <a:prstGeom prst="rect">
            <a:avLst/>
          </a:prstGeom>
          <a:noFill/>
          <a:ln w="9525">
            <a:noFill/>
            <a:miter lim="800000"/>
            <a:headEnd/>
            <a:tailEnd/>
          </a:ln>
          <a:effectLst/>
        </p:spPr>
        <p:txBody>
          <a:bodyPr vert="horz" wrap="square" lIns="17791" tIns="0" rIns="17791" bIns="0" numCol="1" anchor="t" anchorCtr="0" compatLnSpc="1">
            <a:prstTxWarp prst="textNoShape">
              <a:avLst/>
            </a:prstTxWarp>
          </a:bodyPr>
          <a:lstStyle>
            <a:lvl1pPr algn="r" eaLnBrk="0" hangingPunct="0">
              <a:defRPr i="1">
                <a:latin typeface="Times New Roman" charset="0"/>
              </a:defRPr>
            </a:lvl1pPr>
          </a:lstStyle>
          <a:p>
            <a:pPr>
              <a:defRPr/>
            </a:pPr>
            <a:fld id="{1B853320-BCCD-4894-97CE-90D36DFDEE74}" type="datetimeFigureOut">
              <a:rPr lang="en-US"/>
              <a:pPr>
                <a:defRPr/>
              </a:pPr>
              <a:t>10/22/2010</a:t>
            </a:fld>
            <a:endParaRPr lang="en-US"/>
          </a:p>
        </p:txBody>
      </p:sp>
      <p:sp>
        <p:nvSpPr>
          <p:cNvPr id="3076" name="Rectangle 4"/>
          <p:cNvSpPr>
            <a:spLocks noGrp="1" noChangeArrowheads="1"/>
          </p:cNvSpPr>
          <p:nvPr>
            <p:ph type="ftr" sz="quarter" idx="2"/>
          </p:nvPr>
        </p:nvSpPr>
        <p:spPr bwMode="auto">
          <a:xfrm>
            <a:off x="0" y="8252164"/>
            <a:ext cx="2773680" cy="434636"/>
          </a:xfrm>
          <a:prstGeom prst="rect">
            <a:avLst/>
          </a:prstGeom>
          <a:noFill/>
          <a:ln w="9525">
            <a:noFill/>
            <a:miter lim="800000"/>
            <a:headEnd/>
            <a:tailEnd/>
          </a:ln>
          <a:effectLst/>
        </p:spPr>
        <p:txBody>
          <a:bodyPr vert="horz" wrap="square" lIns="17791" tIns="0" rIns="17791" bIns="0" numCol="1" anchor="b" anchorCtr="0" compatLnSpc="1">
            <a:prstTxWarp prst="textNoShape">
              <a:avLst/>
            </a:prstTxWarp>
          </a:bodyPr>
          <a:lstStyle>
            <a:lvl1pPr eaLnBrk="0" hangingPunct="0">
              <a:defRPr i="1">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3627120" y="8252164"/>
            <a:ext cx="2773680" cy="434636"/>
          </a:xfrm>
          <a:prstGeom prst="rect">
            <a:avLst/>
          </a:prstGeom>
          <a:noFill/>
          <a:ln w="9525">
            <a:noFill/>
            <a:miter lim="800000"/>
            <a:headEnd/>
            <a:tailEnd/>
          </a:ln>
          <a:effectLst/>
        </p:spPr>
        <p:txBody>
          <a:bodyPr vert="horz" wrap="square" lIns="17791" tIns="0" rIns="17791" bIns="0" numCol="1" anchor="b" anchorCtr="0" compatLnSpc="1">
            <a:prstTxWarp prst="textNoShape">
              <a:avLst/>
            </a:prstTxWarp>
          </a:bodyPr>
          <a:lstStyle>
            <a:lvl1pPr algn="r" eaLnBrk="0" hangingPunct="0">
              <a:defRPr i="1">
                <a:latin typeface="Times New Roman" charset="0"/>
              </a:defRPr>
            </a:lvl1pPr>
          </a:lstStyle>
          <a:p>
            <a:pPr>
              <a:defRPr/>
            </a:pPr>
            <a:fld id="{54983ACD-4918-4F38-99E9-29485B45503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773680" cy="434637"/>
          </a:xfrm>
          <a:prstGeom prst="rect">
            <a:avLst/>
          </a:prstGeom>
          <a:noFill/>
          <a:ln w="9525">
            <a:noFill/>
            <a:miter lim="800000"/>
            <a:headEnd/>
            <a:tailEnd/>
          </a:ln>
          <a:effectLst/>
        </p:spPr>
        <p:txBody>
          <a:bodyPr vert="horz" wrap="square" lIns="17791" tIns="0" rIns="17791" bIns="0" numCol="1" anchor="t" anchorCtr="0" compatLnSpc="1">
            <a:prstTxWarp prst="textNoShape">
              <a:avLst/>
            </a:prstTxWarp>
          </a:bodyPr>
          <a:lstStyle>
            <a:lvl1pPr eaLnBrk="0" hangingPunct="0">
              <a:defRPr i="1">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3627120" y="0"/>
            <a:ext cx="2773680" cy="434637"/>
          </a:xfrm>
          <a:prstGeom prst="rect">
            <a:avLst/>
          </a:prstGeom>
          <a:noFill/>
          <a:ln w="9525">
            <a:noFill/>
            <a:miter lim="800000"/>
            <a:headEnd/>
            <a:tailEnd/>
          </a:ln>
          <a:effectLst/>
        </p:spPr>
        <p:txBody>
          <a:bodyPr vert="horz" wrap="square" lIns="17791" tIns="0" rIns="17791" bIns="0" numCol="1" anchor="t" anchorCtr="0" compatLnSpc="1">
            <a:prstTxWarp prst="textNoShape">
              <a:avLst/>
            </a:prstTxWarp>
          </a:bodyPr>
          <a:lstStyle>
            <a:lvl1pPr algn="r" eaLnBrk="0" hangingPunct="0">
              <a:defRPr i="1">
                <a:latin typeface="Times New Roman" charset="0"/>
              </a:defRPr>
            </a:lvl1pPr>
          </a:lstStyle>
          <a:p>
            <a:pPr>
              <a:defRPr/>
            </a:pPr>
            <a:fld id="{C143BFE7-E8DC-4AE7-B314-F924B22A7182}" type="datetimeFigureOut">
              <a:rPr lang="en-US"/>
              <a:pPr>
                <a:defRPr/>
              </a:pPr>
              <a:t>10/22/2010</a:t>
            </a:fld>
            <a:endParaRPr lang="en-US"/>
          </a:p>
        </p:txBody>
      </p:sp>
      <p:sp>
        <p:nvSpPr>
          <p:cNvPr id="2052" name="Rectangle 4"/>
          <p:cNvSpPr>
            <a:spLocks noGrp="1" noChangeArrowheads="1"/>
          </p:cNvSpPr>
          <p:nvPr>
            <p:ph type="ftr" sz="quarter" idx="4"/>
          </p:nvPr>
        </p:nvSpPr>
        <p:spPr bwMode="auto">
          <a:xfrm>
            <a:off x="0" y="8252164"/>
            <a:ext cx="2773680" cy="434636"/>
          </a:xfrm>
          <a:prstGeom prst="rect">
            <a:avLst/>
          </a:prstGeom>
          <a:noFill/>
          <a:ln w="9525">
            <a:noFill/>
            <a:miter lim="800000"/>
            <a:headEnd/>
            <a:tailEnd/>
          </a:ln>
          <a:effectLst/>
        </p:spPr>
        <p:txBody>
          <a:bodyPr vert="horz" wrap="square" lIns="17791" tIns="0" rIns="17791" bIns="0" numCol="1" anchor="b" anchorCtr="0" compatLnSpc="1">
            <a:prstTxWarp prst="textNoShape">
              <a:avLst/>
            </a:prstTxWarp>
          </a:bodyPr>
          <a:lstStyle>
            <a:lvl1pPr eaLnBrk="0" hangingPunct="0">
              <a:defRPr i="1">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3627120" y="8252164"/>
            <a:ext cx="2773680" cy="434636"/>
          </a:xfrm>
          <a:prstGeom prst="rect">
            <a:avLst/>
          </a:prstGeom>
          <a:noFill/>
          <a:ln w="9525">
            <a:noFill/>
            <a:miter lim="800000"/>
            <a:headEnd/>
            <a:tailEnd/>
          </a:ln>
          <a:effectLst/>
        </p:spPr>
        <p:txBody>
          <a:bodyPr vert="horz" wrap="square" lIns="17791" tIns="0" rIns="17791" bIns="0" numCol="1" anchor="b" anchorCtr="0" compatLnSpc="1">
            <a:prstTxWarp prst="textNoShape">
              <a:avLst/>
            </a:prstTxWarp>
          </a:bodyPr>
          <a:lstStyle>
            <a:lvl1pPr algn="r" eaLnBrk="0" hangingPunct="0">
              <a:defRPr i="1">
                <a:latin typeface="Times New Roman" charset="0"/>
              </a:defRPr>
            </a:lvl1pPr>
          </a:lstStyle>
          <a:p>
            <a:pPr>
              <a:defRPr/>
            </a:pPr>
            <a:fld id="{D4678F03-D07E-4FD6-BC9B-0E9B22C5AEC7}" type="slidenum">
              <a:rPr lang="en-US"/>
              <a:pPr>
                <a:defRPr/>
              </a:pPr>
              <a:t>‹#›</a:t>
            </a:fld>
            <a:endParaRPr lang="en-US"/>
          </a:p>
        </p:txBody>
      </p:sp>
      <p:sp>
        <p:nvSpPr>
          <p:cNvPr id="2054" name="Rectangle 6"/>
          <p:cNvSpPr>
            <a:spLocks noGrp="1" noChangeArrowheads="1"/>
          </p:cNvSpPr>
          <p:nvPr>
            <p:ph type="body" sz="quarter" idx="3"/>
          </p:nvPr>
        </p:nvSpPr>
        <p:spPr bwMode="auto">
          <a:xfrm>
            <a:off x="850477" y="4126824"/>
            <a:ext cx="4696883" cy="3908764"/>
          </a:xfrm>
          <a:prstGeom prst="rect">
            <a:avLst/>
          </a:prstGeom>
          <a:noFill/>
          <a:ln w="9525">
            <a:noFill/>
            <a:miter lim="800000"/>
            <a:headEnd/>
            <a:tailEnd/>
          </a:ln>
          <a:effectLst/>
        </p:spPr>
        <p:txBody>
          <a:bodyPr vert="horz" wrap="square" lIns="85989" tIns="42995" rIns="85989" bIns="429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1" name="Rectangle 7"/>
          <p:cNvSpPr>
            <a:spLocks noGrp="1" noRot="1" noChangeAspect="1" noChangeArrowheads="1" noTextEdit="1"/>
          </p:cNvSpPr>
          <p:nvPr>
            <p:ph type="sldImg" idx="2"/>
          </p:nvPr>
        </p:nvSpPr>
        <p:spPr bwMode="auto">
          <a:xfrm>
            <a:off x="1038225" y="657225"/>
            <a:ext cx="4324350" cy="32448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7C178525-952B-4D4D-9525-B4DEACE68146}" type="slidenum">
              <a:rPr lang="en-US" smtClean="0">
                <a:latin typeface="Times New Roman" pitchFamily="18" charset="0"/>
              </a:rPr>
              <a:pPr/>
              <a:t>1</a:t>
            </a:fld>
            <a:endParaRPr lang="en-US" smtClean="0">
              <a:latin typeface="Times New Roman" pitchFamily="18" charset="0"/>
            </a:endParaRPr>
          </a:p>
        </p:txBody>
      </p:sp>
      <p:sp>
        <p:nvSpPr>
          <p:cNvPr id="53251" name="Rectangle 5"/>
          <p:cNvSpPr txBox="1">
            <a:spLocks noGrp="1" noChangeArrowheads="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fld id="{637E3F90-5EA8-4E70-A127-5A60584B396B}" type="slidenum">
              <a:rPr lang="en-US" i="1">
                <a:latin typeface="Times New Roman" pitchFamily="18" charset="0"/>
                <a:ea typeface="ＭＳ Ｐゴシック"/>
                <a:cs typeface="ＭＳ Ｐゴシック"/>
              </a:rPr>
              <a:pPr algn="r" eaLnBrk="0" hangingPunct="0"/>
              <a:t>1</a:t>
            </a:fld>
            <a:endParaRPr lang="en-US" i="1">
              <a:latin typeface="Times New Roman" pitchFamily="18" charset="0"/>
              <a:ea typeface="ＭＳ Ｐゴシック"/>
              <a:cs typeface="ＭＳ Ｐゴシック"/>
            </a:endParaRPr>
          </a:p>
        </p:txBody>
      </p:sp>
      <p:sp>
        <p:nvSpPr>
          <p:cNvPr id="53252" name="Rectangle 2"/>
          <p:cNvSpPr>
            <a:spLocks noChangeArrowheads="1"/>
          </p:cNvSpPr>
          <p:nvPr/>
        </p:nvSpPr>
        <p:spPr bwMode="auto">
          <a:xfrm>
            <a:off x="3625639" y="0"/>
            <a:ext cx="2775161" cy="434637"/>
          </a:xfrm>
          <a:prstGeom prst="rect">
            <a:avLst/>
          </a:prstGeom>
          <a:noFill/>
          <a:ln w="9525">
            <a:noFill/>
            <a:miter lim="800000"/>
            <a:headEnd/>
            <a:tailEnd/>
          </a:ln>
        </p:spPr>
        <p:txBody>
          <a:bodyPr wrap="none" lIns="85396" tIns="42698" rIns="85396" bIns="42698" anchor="ctr"/>
          <a:lstStyle/>
          <a:p>
            <a:pPr eaLnBrk="0" hangingPunct="0"/>
            <a:endParaRPr lang="en-US">
              <a:ea typeface="ＭＳ Ｐゴシック"/>
              <a:cs typeface="ＭＳ Ｐゴシック"/>
            </a:endParaRPr>
          </a:p>
        </p:txBody>
      </p:sp>
      <p:sp>
        <p:nvSpPr>
          <p:cNvPr id="53253" name="Rectangle 3"/>
          <p:cNvSpPr>
            <a:spLocks noChangeArrowheads="1"/>
          </p:cNvSpPr>
          <p:nvPr/>
        </p:nvSpPr>
        <p:spPr bwMode="auto">
          <a:xfrm>
            <a:off x="3625639" y="8252164"/>
            <a:ext cx="2775161"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a typeface="ＭＳ Ｐゴシック"/>
              <a:cs typeface="ＭＳ Ｐゴシック"/>
            </a:endParaRPr>
          </a:p>
        </p:txBody>
      </p:sp>
      <p:sp>
        <p:nvSpPr>
          <p:cNvPr id="53254" name="Rectangle 4"/>
          <p:cNvSpPr>
            <a:spLocks noChangeArrowheads="1"/>
          </p:cNvSpPr>
          <p:nvPr/>
        </p:nvSpPr>
        <p:spPr bwMode="auto">
          <a:xfrm>
            <a:off x="0" y="8252164"/>
            <a:ext cx="2773680" cy="434636"/>
          </a:xfrm>
          <a:prstGeom prst="rect">
            <a:avLst/>
          </a:prstGeom>
          <a:noFill/>
          <a:ln w="9525">
            <a:noFill/>
            <a:miter lim="800000"/>
            <a:headEnd/>
            <a:tailEnd/>
          </a:ln>
        </p:spPr>
        <p:txBody>
          <a:bodyPr wrap="none" lIns="85396" tIns="42698" rIns="85396" bIns="42698" anchor="ctr"/>
          <a:lstStyle/>
          <a:p>
            <a:pPr eaLnBrk="0" hangingPunct="0"/>
            <a:endParaRPr lang="en-US">
              <a:ea typeface="ＭＳ Ｐゴシック"/>
              <a:cs typeface="ＭＳ Ｐゴシック"/>
            </a:endParaRPr>
          </a:p>
        </p:txBody>
      </p:sp>
      <p:sp>
        <p:nvSpPr>
          <p:cNvPr id="53255" name="Rectangle 5"/>
          <p:cNvSpPr>
            <a:spLocks noChangeArrowheads="1"/>
          </p:cNvSpPr>
          <p:nvPr/>
        </p:nvSpPr>
        <p:spPr bwMode="auto">
          <a:xfrm>
            <a:off x="0" y="0"/>
            <a:ext cx="2773680" cy="434637"/>
          </a:xfrm>
          <a:prstGeom prst="rect">
            <a:avLst/>
          </a:prstGeom>
          <a:noFill/>
          <a:ln w="9525">
            <a:noFill/>
            <a:miter lim="800000"/>
            <a:headEnd/>
            <a:tailEnd/>
          </a:ln>
        </p:spPr>
        <p:txBody>
          <a:bodyPr wrap="none" lIns="85396" tIns="42698" rIns="85396" bIns="42698" anchor="ctr"/>
          <a:lstStyle/>
          <a:p>
            <a:pPr eaLnBrk="0" hangingPunct="0"/>
            <a:endParaRPr lang="en-US">
              <a:ea typeface="ＭＳ Ｐゴシック"/>
              <a:cs typeface="ＭＳ Ｐゴシック"/>
            </a:endParaRPr>
          </a:p>
        </p:txBody>
      </p:sp>
      <p:sp>
        <p:nvSpPr>
          <p:cNvPr id="53256" name="Rectangle 6"/>
          <p:cNvSpPr>
            <a:spLocks noChangeArrowheads="1"/>
          </p:cNvSpPr>
          <p:nvPr/>
        </p:nvSpPr>
        <p:spPr bwMode="auto">
          <a:xfrm>
            <a:off x="3624157" y="0"/>
            <a:ext cx="2776643" cy="434637"/>
          </a:xfrm>
          <a:prstGeom prst="rect">
            <a:avLst/>
          </a:prstGeom>
          <a:noFill/>
          <a:ln w="9525">
            <a:noFill/>
            <a:miter lim="800000"/>
            <a:headEnd/>
            <a:tailEnd/>
          </a:ln>
        </p:spPr>
        <p:txBody>
          <a:bodyPr wrap="none" lIns="85396" tIns="42698" rIns="85396" bIns="42698" anchor="ctr"/>
          <a:lstStyle/>
          <a:p>
            <a:pPr eaLnBrk="0" hangingPunct="0"/>
            <a:endParaRPr lang="en-US">
              <a:ea typeface="ＭＳ Ｐゴシック"/>
              <a:cs typeface="ＭＳ Ｐゴシック"/>
            </a:endParaRPr>
          </a:p>
        </p:txBody>
      </p:sp>
      <p:sp>
        <p:nvSpPr>
          <p:cNvPr id="53257" name="Rectangle 8"/>
          <p:cNvSpPr>
            <a:spLocks noChangeArrowheads="1"/>
          </p:cNvSpPr>
          <p:nvPr/>
        </p:nvSpPr>
        <p:spPr bwMode="auto">
          <a:xfrm>
            <a:off x="0" y="8252164"/>
            <a:ext cx="2773680" cy="434636"/>
          </a:xfrm>
          <a:prstGeom prst="rect">
            <a:avLst/>
          </a:prstGeom>
          <a:noFill/>
          <a:ln w="9525">
            <a:noFill/>
            <a:miter lim="800000"/>
            <a:headEnd/>
            <a:tailEnd/>
          </a:ln>
        </p:spPr>
        <p:txBody>
          <a:bodyPr wrap="none" lIns="85396" tIns="42698" rIns="85396" bIns="42698" anchor="ctr"/>
          <a:lstStyle/>
          <a:p>
            <a:pPr eaLnBrk="0" hangingPunct="0"/>
            <a:endParaRPr lang="en-US">
              <a:ea typeface="ＭＳ Ｐゴシック"/>
              <a:cs typeface="ＭＳ Ｐゴシック"/>
            </a:endParaRPr>
          </a:p>
        </p:txBody>
      </p:sp>
      <p:sp>
        <p:nvSpPr>
          <p:cNvPr id="53258" name="Rectangle 9"/>
          <p:cNvSpPr>
            <a:spLocks noChangeArrowheads="1"/>
          </p:cNvSpPr>
          <p:nvPr/>
        </p:nvSpPr>
        <p:spPr bwMode="auto">
          <a:xfrm>
            <a:off x="0" y="0"/>
            <a:ext cx="2773680" cy="434637"/>
          </a:xfrm>
          <a:prstGeom prst="rect">
            <a:avLst/>
          </a:prstGeom>
          <a:noFill/>
          <a:ln w="9525">
            <a:noFill/>
            <a:miter lim="800000"/>
            <a:headEnd/>
            <a:tailEnd/>
          </a:ln>
        </p:spPr>
        <p:txBody>
          <a:bodyPr wrap="none" lIns="85396" tIns="42698" rIns="85396" bIns="42698" anchor="ctr"/>
          <a:lstStyle/>
          <a:p>
            <a:pPr eaLnBrk="0" hangingPunct="0"/>
            <a:endParaRPr lang="en-US">
              <a:ea typeface="ＭＳ Ｐゴシック"/>
              <a:cs typeface="ＭＳ Ｐゴシック"/>
            </a:endParaRPr>
          </a:p>
        </p:txBody>
      </p:sp>
      <p:sp>
        <p:nvSpPr>
          <p:cNvPr id="53259" name="Rectangle 10"/>
          <p:cNvSpPr>
            <a:spLocks noGrp="1" noRot="1" noChangeAspect="1" noChangeArrowheads="1" noTextEdit="1"/>
          </p:cNvSpPr>
          <p:nvPr>
            <p:ph type="sldImg"/>
          </p:nvPr>
        </p:nvSpPr>
        <p:spPr>
          <a:xfrm>
            <a:off x="1038225" y="657225"/>
            <a:ext cx="4325938" cy="3244850"/>
          </a:xfrm>
          <a:ln cap="flat"/>
        </p:spPr>
      </p:sp>
      <p:sp>
        <p:nvSpPr>
          <p:cNvPr id="53260" name="Rectangle 11"/>
          <p:cNvSpPr>
            <a:spLocks noGrp="1" noChangeArrowheads="1"/>
          </p:cNvSpPr>
          <p:nvPr>
            <p:ph type="body" idx="1"/>
          </p:nvPr>
        </p:nvSpPr>
        <p:spPr>
          <a:noFill/>
          <a:ln/>
        </p:spPr>
        <p:txBody>
          <a:bodyPr/>
          <a:lstStyle/>
          <a:p>
            <a:r>
              <a:rPr lang="en-US" dirty="0" smtClean="0">
                <a:latin typeface="Times New Roman" pitchFamily="18" charset="0"/>
              </a:rPr>
              <a:t>Title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p>
            <a:fld id="{7A018A41-2D04-4156-BA5F-D7E563420058}" type="slidenum">
              <a:rPr lang="en-US" smtClean="0">
                <a:latin typeface="Times New Roman" pitchFamily="18" charset="0"/>
              </a:rPr>
              <a:pPr/>
              <a:t>10</a:t>
            </a:fld>
            <a:endParaRPr lang="en-US" smtClean="0">
              <a:latin typeface="Times New Roman" pitchFamily="18"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r>
              <a:rPr lang="en-US" smtClean="0">
                <a:latin typeface="Times New Roman" pitchFamily="18" charset="0"/>
              </a:rPr>
              <a:t>The Hughes-built Common Integrated Processor (CIP) is the 'brain' of the avionics system. The CIP, which is quite literally the size of a oversized bread box, supports all signal and data processing for all sensors and mission avionics. There are two CIPs in each F-22, with 66 module slots per CIP. They have identical backplanes, and all of the F-22's processing requirements can be handled by only seven different types of processors. Currently, 19 of 66 slots in CIP 1 and 22 of 66 slots in CIP 2 are not in use and can be used for future growth. Each module is limited by design to only 75 percent of its capability, so the F-22 has thirty percent growth capability with no change to the existing equipment. There is space, power, and cooling provisions in the aircraft now for a third CIP, so the requirement for a 200 percent avionics growth capability in the F-22 can be met easily. CIP also contains mission software that uses tailorable mission planning data for sensor emitter management and multisensor fusion; mission-specific information delivered to system through Fairchild data transfer equipment that also contains mass storage for default data and air vehicle operational flight programme; General purpose processing capacity of CIP is rated at more than 700 million instructions per second (Mips) with growth to 2,000 Mips; signal processing capacity greater than 20 billion operations per second (Bops) with expansion capability to 50 Bops; CIP contains more than 300 Mbytes of memory with growth potential to 650 Mbytes.</a:t>
            </a:r>
            <a:br>
              <a:rPr lang="en-US" smtClean="0">
                <a:latin typeface="Times New Roman" pitchFamily="18" charset="0"/>
              </a:rPr>
            </a:br>
            <a:r>
              <a:rPr lang="en-US" smtClean="0">
                <a:latin typeface="Times New Roman" pitchFamily="18" charset="0"/>
              </a:rPr>
              <a:t/>
            </a:r>
            <a:br>
              <a:rPr lang="en-US" smtClean="0">
                <a:latin typeface="Times New Roman" pitchFamily="18" charset="0"/>
              </a:rPr>
            </a:br>
            <a:r>
              <a:rPr lang="en-US" smtClean="0">
                <a:latin typeface="Times New Roman" pitchFamily="18" charset="0"/>
              </a:rPr>
              <a:t>Intra-flight data link automatically shares tactical information between two or more F-22s. Airframe contains provisions for IRST and side-mounted phased-array radar.</a:t>
            </a:r>
          </a:p>
        </p:txBody>
      </p:sp>
      <p:sp>
        <p:nvSpPr>
          <p:cNvPr id="63493"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p>
            <a:fld id="{DD8D66EB-3086-4360-BB72-A34FC483EE9F}" type="slidenum">
              <a:rPr lang="en-US" smtClean="0">
                <a:latin typeface="Times New Roman" pitchFamily="18" charset="0"/>
              </a:rPr>
              <a:pPr/>
              <a:t>11</a:t>
            </a:fld>
            <a:endParaRPr lang="en-US" smtClean="0">
              <a:latin typeface="Times New Roman" pitchFamily="18" charset="0"/>
            </a:endParaRPr>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r>
              <a:rPr lang="en-US" smtClean="0">
                <a:latin typeface="Times New Roman" pitchFamily="18" charset="0"/>
              </a:rPr>
              <a:t>The F-22 EW and ESM systems are many and varied.  They are integrated into the F-22 to minimize RCS and maximize coverage and capability.</a:t>
            </a:r>
          </a:p>
        </p:txBody>
      </p:sp>
      <p:sp>
        <p:nvSpPr>
          <p:cNvPr id="64517"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fld id="{CC9AA437-A625-4BCF-8F12-FDAB1FA82618}" type="slidenum">
              <a:rPr lang="en-US" smtClean="0">
                <a:latin typeface="Times New Roman" pitchFamily="18" charset="0"/>
              </a:rPr>
              <a:pPr/>
              <a:t>12</a:t>
            </a:fld>
            <a:endParaRPr lang="en-US" smtClean="0">
              <a:latin typeface="Times New Roman" pitchFamily="18" charset="0"/>
            </a:endParaRPr>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ln/>
        </p:spPr>
        <p:txBody>
          <a:bodyPr/>
          <a:lstStyle/>
          <a:p>
            <a:r>
              <a:rPr lang="en-US" smtClean="0">
                <a:latin typeface="Times New Roman" pitchFamily="18" charset="0"/>
              </a:rPr>
              <a:t>The F-22 CNI capabilities are distributed throughout the aircraft.</a:t>
            </a:r>
          </a:p>
        </p:txBody>
      </p:sp>
      <p:sp>
        <p:nvSpPr>
          <p:cNvPr id="65541"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B7BD8677-666B-4094-BB78-21CE701FE5EA}" type="slidenum">
              <a:rPr lang="en-US" smtClean="0">
                <a:latin typeface="Times New Roman" pitchFamily="18" charset="0"/>
              </a:rPr>
              <a:pPr/>
              <a:t>13</a:t>
            </a:fld>
            <a:endParaRPr lang="en-US" smtClean="0">
              <a:latin typeface="Times New Roman" pitchFamily="18" charset="0"/>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noFill/>
          <a:ln/>
        </p:spPr>
        <p:txBody>
          <a:bodyPr/>
          <a:lstStyle/>
          <a:p>
            <a:r>
              <a:rPr lang="en-US" smtClean="0">
                <a:latin typeface="Times New Roman" pitchFamily="18" charset="0"/>
              </a:rPr>
              <a:t>The F22 took 25 years to develop and a kg of F22 costs more than a kg of gold, making the F22 the most expensive fighter in the world.  The major message here is that cost needs to be balanced with war fighting capability; as we will discuss, acquisition, maintenance, and upgrades need to be cost competitive AND timely AND high quality.   Open avionics architecture are a fundamental enabler!</a:t>
            </a:r>
          </a:p>
          <a:p>
            <a:endParaRPr lang="en-US" smtClean="0">
              <a:latin typeface="Times New Roman" pitchFamily="18" charset="0"/>
            </a:endParaRPr>
          </a:p>
        </p:txBody>
      </p:sp>
      <p:sp>
        <p:nvSpPr>
          <p:cNvPr id="66565"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60065F04-63A7-40EB-9C99-C966C1946E1D}" type="slidenum">
              <a:rPr lang="en-US" smtClean="0">
                <a:latin typeface="Times New Roman" pitchFamily="18" charset="0"/>
              </a:rPr>
              <a:pPr/>
              <a:t>14</a:t>
            </a:fld>
            <a:endParaRPr lang="en-US" smtClean="0">
              <a:latin typeface="Times New Roman" pitchFamily="18" charset="0"/>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p:spPr>
        <p:txBody>
          <a:bodyPr/>
          <a:lstStyle/>
          <a:p>
            <a:r>
              <a:rPr lang="en-US" smtClean="0">
                <a:latin typeface="Times New Roman" pitchFamily="18" charset="0"/>
              </a:rPr>
              <a:t>Avionics are supplied by a small set of vendors but are the major cost component in a modern fighter aircraft.</a:t>
            </a:r>
          </a:p>
          <a:p>
            <a:endParaRPr lang="en-US" smtClean="0">
              <a:latin typeface="Times New Roman" pitchFamily="18" charset="0"/>
            </a:endParaRPr>
          </a:p>
        </p:txBody>
      </p:sp>
      <p:sp>
        <p:nvSpPr>
          <p:cNvPr id="67589"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D2378405-BEBE-4D81-8D1C-84202B4757E5}" type="slidenum">
              <a:rPr lang="en-US" smtClean="0">
                <a:latin typeface="Times New Roman" pitchFamily="18" charset="0"/>
              </a:rPr>
              <a:pPr/>
              <a:t>15</a:t>
            </a:fld>
            <a:endParaRPr lang="en-US" smtClean="0">
              <a:latin typeface="Times New Roman" pitchFamily="18"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p:spPr>
        <p:txBody>
          <a:bodyPr/>
          <a:lstStyle/>
          <a:p>
            <a:r>
              <a:rPr lang="en-US" smtClean="0">
                <a:latin typeface="Times New Roman" pitchFamily="18" charset="0"/>
              </a:rPr>
              <a:t>Modern software architectures, technologies, and practices are crucial  as the complexity of military aircraft software systems continues to grow exponentially</a:t>
            </a:r>
          </a:p>
          <a:p>
            <a:endParaRPr lang="en-US" smtClean="0">
              <a:latin typeface="Times New Roman" pitchFamily="18" charset="0"/>
            </a:endParaRPr>
          </a:p>
        </p:txBody>
      </p:sp>
      <p:sp>
        <p:nvSpPr>
          <p:cNvPr id="68613"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latin typeface="Times New Roman" pitchFamily="18" charset="0"/>
              </a:rPr>
              <a:t>Outline</a:t>
            </a:r>
          </a:p>
        </p:txBody>
      </p:sp>
      <p:sp>
        <p:nvSpPr>
          <p:cNvPr id="69636" name="Slide Number Placeholder 3"/>
          <p:cNvSpPr>
            <a:spLocks noGrp="1"/>
          </p:cNvSpPr>
          <p:nvPr>
            <p:ph type="sldNum" sz="quarter" idx="5"/>
          </p:nvPr>
        </p:nvSpPr>
        <p:spPr>
          <a:noFill/>
        </p:spPr>
        <p:txBody>
          <a:bodyPr/>
          <a:lstStyle/>
          <a:p>
            <a:fld id="{739DE087-4032-4E6C-884C-973018BA3FB2}"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latin typeface="Times New Roman" pitchFamily="18" charset="0"/>
              </a:rPr>
              <a:t>Avionics architectures have evolved over the 1960s to 1980s from distributed analogs systems to distributed digital systems with point-to-point interconnects, to federated digital systems with bus-like architectures and dedicated buses.</a:t>
            </a:r>
          </a:p>
        </p:txBody>
      </p:sp>
      <p:sp>
        <p:nvSpPr>
          <p:cNvPr id="70660" name="Slide Number Placeholder 3"/>
          <p:cNvSpPr>
            <a:spLocks noGrp="1"/>
          </p:cNvSpPr>
          <p:nvPr>
            <p:ph type="sldNum" sz="quarter" idx="5"/>
          </p:nvPr>
        </p:nvSpPr>
        <p:spPr>
          <a:noFill/>
        </p:spPr>
        <p:txBody>
          <a:bodyPr/>
          <a:lstStyle/>
          <a:p>
            <a:fld id="{FBBFCE48-1DDB-4806-97A5-258EFEA3695F}"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p>
            <a:fld id="{0A57795B-9790-46D0-A0CE-D1DFE282D6F5}" type="slidenum">
              <a:rPr lang="en-US" smtClean="0">
                <a:latin typeface="Times New Roman" pitchFamily="18" charset="0"/>
              </a:rPr>
              <a:pPr/>
              <a:t>18</a:t>
            </a:fld>
            <a:endParaRPr lang="en-US" smtClean="0">
              <a:latin typeface="Times New Roman" pitchFamily="18" charset="0"/>
            </a:endParaRPr>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p:spPr>
        <p:txBody>
          <a:bodyPr/>
          <a:lstStyle/>
          <a:p>
            <a:r>
              <a:rPr lang="en-US" smtClean="0">
                <a:latin typeface="Times New Roman" pitchFamily="18" charset="0"/>
              </a:rPr>
              <a:t>Current operational avionics architectures use an integrated aircraft system and proprietary standards.  The Airframe prime controls all of the avionics interfaces. </a:t>
            </a:r>
          </a:p>
        </p:txBody>
      </p:sp>
      <p:sp>
        <p:nvSpPr>
          <p:cNvPr id="71685"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1CF225CB-9BC1-4608-93CF-1C0C89E7D33E}" type="slidenum">
              <a:rPr lang="en-US" smtClean="0">
                <a:latin typeface="Times New Roman" pitchFamily="18" charset="0"/>
              </a:rPr>
              <a:pPr/>
              <a:t>19</a:t>
            </a:fld>
            <a:endParaRPr lang="en-US" smtClean="0">
              <a:latin typeface="Times New Roman" pitchFamily="18" charset="0"/>
            </a:endParaRPr>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p:spPr>
        <p:txBody>
          <a:bodyPr/>
          <a:lstStyle/>
          <a:p>
            <a:r>
              <a:rPr lang="en-US" smtClean="0">
                <a:latin typeface="Times New Roman" pitchFamily="18" charset="0"/>
              </a:rPr>
              <a:t>The F-22 avionics subsystem is an example of a highly sophisticated capability based on the integrated avionics system architecture.</a:t>
            </a:r>
          </a:p>
          <a:p>
            <a:endParaRPr lang="en-US" smtClean="0">
              <a:latin typeface="Times New Roman" pitchFamily="18" charset="0"/>
            </a:endParaRPr>
          </a:p>
        </p:txBody>
      </p:sp>
      <p:sp>
        <p:nvSpPr>
          <p:cNvPr id="72709"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Times New Roman" pitchFamily="18" charset="0"/>
              </a:rPr>
              <a:t>Outline</a:t>
            </a:r>
          </a:p>
        </p:txBody>
      </p:sp>
      <p:sp>
        <p:nvSpPr>
          <p:cNvPr id="54276" name="Slide Number Placeholder 3"/>
          <p:cNvSpPr>
            <a:spLocks noGrp="1"/>
          </p:cNvSpPr>
          <p:nvPr>
            <p:ph type="sldNum" sz="quarter" idx="5"/>
          </p:nvPr>
        </p:nvSpPr>
        <p:spPr>
          <a:noFill/>
        </p:spPr>
        <p:txBody>
          <a:bodyPr/>
          <a:lstStyle/>
          <a:p>
            <a:fld id="{C9B130DD-D371-4E8B-8400-BB88018EDC8B}"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fld id="{D620FC6A-9412-4AB1-8763-4540AA1723D6}" type="slidenum">
              <a:rPr lang="en-US" smtClean="0">
                <a:latin typeface="Times New Roman" pitchFamily="18" charset="0"/>
              </a:rPr>
              <a:pPr/>
              <a:t>20</a:t>
            </a:fld>
            <a:endParaRPr lang="en-US" smtClean="0">
              <a:latin typeface="Times New Roman" pitchFamily="18" charset="0"/>
            </a:endParaRPr>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p:spPr>
        <p:txBody>
          <a:bodyPr/>
          <a:lstStyle/>
          <a:p>
            <a:r>
              <a:rPr lang="en-US" smtClean="0">
                <a:latin typeface="Times New Roman" pitchFamily="18" charset="0"/>
              </a:rPr>
              <a:t>The segregation for payload management from integrated aircraft controls and displays represents a move towards a more federated architecture.</a:t>
            </a:r>
          </a:p>
        </p:txBody>
      </p:sp>
      <p:sp>
        <p:nvSpPr>
          <p:cNvPr id="73733"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p>
            <a:fld id="{AB8FDB79-AFC6-46FE-837D-A4CF02686FEF}" type="slidenum">
              <a:rPr lang="en-US" smtClean="0">
                <a:latin typeface="Times New Roman" pitchFamily="18" charset="0"/>
              </a:rPr>
              <a:pPr/>
              <a:t>21</a:t>
            </a:fld>
            <a:endParaRPr lang="en-US" smtClean="0">
              <a:latin typeface="Times New Roman" pitchFamily="18" charset="0"/>
            </a:endParaRPr>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p:spPr>
        <p:txBody>
          <a:bodyPr/>
          <a:lstStyle/>
          <a:p>
            <a:r>
              <a:rPr lang="en-US" smtClean="0">
                <a:latin typeface="Times New Roman" pitchFamily="18" charset="0"/>
              </a:rPr>
              <a:t>The PAVE PACE architecture prototyped by AFRL serves as a template for the F35 avionics system.  It extend the F22 integrated avionics system architecture by federating payload management from pilot vehicle interfaces (for example). Note how the RF sensing / management is separated into a  federation of integrated subsystems that share antenna technologies.  It also unifies the avionics digital network based on commercial technologies.</a:t>
            </a:r>
          </a:p>
        </p:txBody>
      </p:sp>
      <p:sp>
        <p:nvSpPr>
          <p:cNvPr id="74757"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p>
            <a:fld id="{BE83FAD7-855E-49F5-9102-75202B0BF65E}" type="slidenum">
              <a:rPr lang="en-US" smtClean="0">
                <a:latin typeface="Times New Roman" pitchFamily="18" charset="0"/>
              </a:rPr>
              <a:pPr/>
              <a:t>22</a:t>
            </a:fld>
            <a:endParaRPr lang="en-US" smtClean="0">
              <a:latin typeface="Times New Roman" pitchFamily="18" charset="0"/>
            </a:endParaRPr>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ln/>
        </p:spPr>
        <p:txBody>
          <a:bodyPr/>
          <a:lstStyle/>
          <a:p>
            <a:r>
              <a:rPr lang="en-US" smtClean="0">
                <a:latin typeface="Times New Roman" pitchFamily="18" charset="0"/>
              </a:rPr>
              <a:t>The open avionics  architecture of the future will look at first like the federated 1553 bus architectures of the 70s.  The differences are really apparent, however, in the software architectures which will be based on SOA, on the plug-and-play nature of the avionics subsystem hardware, and the standard, open interfaces that will form the infrastructure to promote competitive procurement of avionics technology.</a:t>
            </a:r>
          </a:p>
        </p:txBody>
      </p:sp>
      <p:sp>
        <p:nvSpPr>
          <p:cNvPr id="75781"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Times New Roman" pitchFamily="18" charset="0"/>
              </a:rPr>
              <a:t>Outline</a:t>
            </a:r>
          </a:p>
        </p:txBody>
      </p:sp>
      <p:sp>
        <p:nvSpPr>
          <p:cNvPr id="76804" name="Slide Number Placeholder 3"/>
          <p:cNvSpPr>
            <a:spLocks noGrp="1"/>
          </p:cNvSpPr>
          <p:nvPr>
            <p:ph type="sldNum" sz="quarter" idx="5"/>
          </p:nvPr>
        </p:nvSpPr>
        <p:spPr>
          <a:noFill/>
        </p:spPr>
        <p:txBody>
          <a:bodyPr/>
          <a:lstStyle/>
          <a:p>
            <a:fld id="{C0B16982-C4E8-431B-A2D0-24990649A24A}"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fld id="{6FB48076-1147-47CE-9153-43FA96164829}" type="slidenum">
              <a:rPr lang="en-US" smtClean="0">
                <a:latin typeface="Times New Roman" pitchFamily="18" charset="0"/>
              </a:rPr>
              <a:pPr/>
              <a:t>24</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smtClean="0">
                <a:latin typeface="Times New Roman" pitchFamily="18" charset="0"/>
              </a:rPr>
              <a:t>This slide identifies the key technology concepts embodied in an Avionics Open System Architecture.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p>
            <a:fld id="{C61BE61C-AE65-413A-B5A2-D597207F3911}" type="slidenum">
              <a:rPr lang="en-US" smtClean="0">
                <a:latin typeface="Times New Roman" pitchFamily="18" charset="0"/>
              </a:rPr>
              <a:pPr/>
              <a:t>25</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latin typeface="Times New Roman" pitchFamily="18" charset="0"/>
              </a:rPr>
              <a:t>An Avionics OSA starts with a reference functional architecture that identifies all key interfaces and modules.  For an enterprise, there would be a set of components and their interfaces, a subset of which would be combined and specialized to define a specific architecture instantiation.  For example, an F22 architecture could be a particular specialization.  There could also be a series of F22 architectures (block upgrades) that are configuration managed.  A key requirement for an open architecture is the set of Interface Control Documents that define all of the open interfaces.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p:spPr>
        <p:txBody>
          <a:bodyPr/>
          <a:lstStyle/>
          <a:p>
            <a:fld id="{3438EE93-0FE1-49C7-8464-65E3DFB4F9F7}" type="slidenum">
              <a:rPr lang="en-US" smtClean="0">
                <a:latin typeface="Times New Roman" pitchFamily="18" charset="0"/>
              </a:rPr>
              <a:pPr/>
              <a:t>26</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latin typeface="Times New Roman" pitchFamily="18" charset="0"/>
              </a:rPr>
              <a:t>An architecture must be built from actual hardware components.  The enable interoperability and also component reuse/ sharing, standards for plug-and-play hardware are needed.  The chart shows multiple interconnect technologies– the long-standing 1553 bus and switched-fabric interconnects are the examples shown.  The components that are plugged into these interconnects must be self-describing to the rest of the system, so that other components can “look-up” how to exchange (meta) data with each component as it is inserted.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p:spPr>
        <p:txBody>
          <a:bodyPr/>
          <a:lstStyle/>
          <a:p>
            <a:fld id="{A8C70D9D-F5BF-449C-89C1-61A4C03B3D11}" type="slidenum">
              <a:rPr lang="en-US" smtClean="0">
                <a:latin typeface="Times New Roman" pitchFamily="18" charset="0"/>
              </a:rPr>
              <a:pPr/>
              <a:t>27</a:t>
            </a:fld>
            <a:endParaRPr lang="en-US"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mtClean="0">
                <a:latin typeface="Times New Roman" pitchFamily="18" charset="0"/>
              </a:rPr>
              <a:t>Once the reference architecture and hardware standards have been established, the next step is to re-define each interface as a set of services and clients.  Using an approach similar to the WSDL (web service description language), interfaces can be rigorously defined, accessed by executable code, and used by clients to access services.  In a sense, the ICDs are thereby captured in executable service interfaces and client bindings to these interfaces.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p:spPr>
        <p:txBody>
          <a:bodyPr/>
          <a:lstStyle/>
          <a:p>
            <a:fld id="{9887186F-4E86-4DA1-9C9F-D55AD28B756E}" type="slidenum">
              <a:rPr lang="en-US" smtClean="0">
                <a:latin typeface="Times New Roman" pitchFamily="18" charset="0"/>
              </a:rPr>
              <a:pPr/>
              <a:t>28</a:t>
            </a:fld>
            <a:endParaRPr lang="en-US"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smtClean="0">
                <a:latin typeface="Times New Roman" pitchFamily="18" charset="0"/>
              </a:rPr>
              <a:t>To enable services and clients to interact, a service oriented middleware is needed.  The middleware provide communication capabilities (messaging), provides a registry and/ or broker to allow services to register their interfaces and to allow clients to access the interfaces (which also tell the clients how to invoke the service.) Common services and client applications can be embedded in the middleware, thus standardizing common capabilities.  The SOA middleware should provide for position independent services and clients, and also needs to provide low latency, high throughput real-time communications.  A service bridge to the enterprise SOA (e.g. ground stations and other GIG enabled users) is also needed.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fld id="{2A79DE10-431B-43B1-A015-35B6C96E8654}" type="slidenum">
              <a:rPr lang="en-US" smtClean="0">
                <a:latin typeface="Times New Roman" pitchFamily="18" charset="0"/>
              </a:rPr>
              <a:pPr/>
              <a:t>29</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mtClean="0">
                <a:latin typeface="Times New Roman" pitchFamily="18" charset="0"/>
              </a:rPr>
              <a:t>Once the service oriented infrastructure is in place, the avionics systems functionality needs to be decomposed as a set or services and clients (applications).  Program can be both clients and services (peer-to-peer relationship with other programs that are clients and services).  To facilitate interoperability, the basic behavior of all clients and services needs to be defined and standardized.  Thus, the protocols for entering or exiting the system, for supporting system-level or component level tests, for fault tolerance and isolation, authentication, etc. can be standardized across the avionics domain.  Legacy subsystems can be wrapped in service and client interfaces that mediate between the SOA and the internal details of the subsystems.  For large code bases, such as what one might find in a centralized Mission Computer, the code should be factored into services and clients.  The position of these services and clients can be specified at runtime with mapping files.  An efficient mapping, of course, would be required to ensure that performance requirements can be met.  The power in this service-oriented, position independent factorization is that code can be readily ported to new processor technology as needed, changes can be better isolated to improve regression testing, centralized, monolithic codes can be decentralized  and distributed (and distributed codes can be grouped – centralized –when performance dictates).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627120" y="8253647"/>
            <a:ext cx="2773680" cy="433153"/>
          </a:xfrm>
          <a:prstGeom prst="rect">
            <a:avLst/>
          </a:prstGeom>
          <a:noFill/>
          <a:ln w="9525">
            <a:noFill/>
            <a:miter lim="800000"/>
            <a:headEnd/>
            <a:tailEnd/>
          </a:ln>
        </p:spPr>
        <p:txBody>
          <a:bodyPr lIns="18015" tIns="0" rIns="18015" bIns="0" anchor="b"/>
          <a:lstStyle/>
          <a:p>
            <a:pPr algn="r" defTabSz="864337" eaLnBrk="0" hangingPunct="0"/>
            <a:fld id="{39A78C04-CB1E-4413-9CBA-6F41AB73146C}" type="slidenum">
              <a:rPr lang="en-US" i="1">
                <a:latin typeface="Times New Roman" pitchFamily="18" charset="0"/>
              </a:rPr>
              <a:pPr algn="r" defTabSz="864337" eaLnBrk="0" hangingPunct="0"/>
              <a:t>3</a:t>
            </a:fld>
            <a:endParaRPr lang="en-US" i="1" dirty="0">
              <a:latin typeface="Times New Roman" pitchFamily="18" charset="0"/>
            </a:endParaRPr>
          </a:p>
        </p:txBody>
      </p:sp>
      <p:sp>
        <p:nvSpPr>
          <p:cNvPr id="55299" name="Rectangle 2"/>
          <p:cNvSpPr>
            <a:spLocks noGrp="1" noRot="1" noChangeAspect="1" noChangeArrowheads="1" noTextEdit="1"/>
          </p:cNvSpPr>
          <p:nvPr>
            <p:ph type="sldImg"/>
          </p:nvPr>
        </p:nvSpPr>
        <p:spPr>
          <a:xfrm>
            <a:off x="1038225" y="657225"/>
            <a:ext cx="4325938" cy="3244850"/>
          </a:xfrm>
          <a:ln/>
        </p:spPr>
      </p:sp>
      <p:sp>
        <p:nvSpPr>
          <p:cNvPr id="55300" name="Rectangle 3"/>
          <p:cNvSpPr>
            <a:spLocks noGrp="1" noChangeArrowheads="1"/>
          </p:cNvSpPr>
          <p:nvPr>
            <p:ph type="body" idx="1"/>
          </p:nvPr>
        </p:nvSpPr>
        <p:spPr>
          <a:xfrm>
            <a:off x="850477" y="4128308"/>
            <a:ext cx="4696883" cy="3907280"/>
          </a:xfrm>
          <a:noFill/>
          <a:ln/>
        </p:spPr>
        <p:txBody>
          <a:bodyPr lIns="87072" tIns="43537" rIns="87072" bIns="43537"/>
          <a:lstStyle/>
          <a:p>
            <a:r>
              <a:rPr lang="en-US" smtClean="0">
                <a:latin typeface="Times New Roman" pitchFamily="18" charset="0"/>
              </a:rPr>
              <a:t>Air Force is developing an integrated (but loosely coupled) open-systems architectures spanning Air Force layered system-of-systems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fld id="{4DBCBEBC-4D5E-4AD4-8E4F-DE9103A1DB12}" type="slidenum">
              <a:rPr lang="en-US" smtClean="0">
                <a:latin typeface="Times New Roman" pitchFamily="18" charset="0"/>
              </a:rPr>
              <a:pPr/>
              <a:t>30</a:t>
            </a:fld>
            <a:endParaRPr lang="en-US"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latin typeface="Times New Roman" pitchFamily="18" charset="0"/>
              </a:rPr>
              <a:t>Metadata is an important aspect in the overall avionics OSA.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fld id="{220F588C-0E25-468D-B226-C5D63D765E37}" type="slidenum">
              <a:rPr lang="en-US" smtClean="0">
                <a:latin typeface="Times New Roman" pitchFamily="18" charset="0"/>
              </a:rPr>
              <a:pPr/>
              <a:t>31</a:t>
            </a:fld>
            <a:endParaRPr lang="en-US" smtClean="0">
              <a:latin typeface="Times New Roman" pitchFamily="18" charset="0"/>
            </a:endParaRPr>
          </a:p>
        </p:txBody>
      </p:sp>
      <p:sp>
        <p:nvSpPr>
          <p:cNvPr id="84995" name="Rectangle 2"/>
          <p:cNvSpPr>
            <a:spLocks noGrp="1" noRot="1" noChangeAspect="1" noChangeArrowheads="1" noTextEdit="1"/>
          </p:cNvSpPr>
          <p:nvPr>
            <p:ph type="sldImg"/>
          </p:nvPr>
        </p:nvSpPr>
        <p:spPr>
          <a:xfrm>
            <a:off x="1039813" y="657225"/>
            <a:ext cx="4324350" cy="3244850"/>
          </a:xfrm>
          <a:ln/>
        </p:spPr>
      </p:sp>
      <p:sp>
        <p:nvSpPr>
          <p:cNvPr id="84996" name="Rectangle 3"/>
          <p:cNvSpPr>
            <a:spLocks noGrp="1" noChangeArrowheads="1"/>
          </p:cNvSpPr>
          <p:nvPr>
            <p:ph type="body" idx="1"/>
          </p:nvPr>
        </p:nvSpPr>
        <p:spPr>
          <a:xfrm>
            <a:off x="848995" y="4125341"/>
            <a:ext cx="4699847" cy="3911730"/>
          </a:xfrm>
          <a:noFill/>
          <a:ln/>
        </p:spPr>
        <p:txBody>
          <a:bodyPr lIns="85386" tIns="42693" rIns="85386" bIns="42693"/>
          <a:lstStyle/>
          <a:p>
            <a:r>
              <a:rPr lang="en-US" smtClean="0">
                <a:latin typeface="Times New Roman" pitchFamily="18" charset="0"/>
              </a:rPr>
              <a:t>The avionics software testbed can initially be hosted by a standard Linux-based cluster.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fld id="{CD046516-D0E8-4E80-B601-1D25800B9B2F}" type="slidenum">
              <a:rPr lang="en-US" smtClean="0">
                <a:latin typeface="Times New Roman" pitchFamily="18" charset="0"/>
              </a:rPr>
              <a:pPr/>
              <a:t>32</a:t>
            </a:fld>
            <a:endParaRPr lang="en-US" smtClean="0">
              <a:latin typeface="Times New Roman" pitchFamily="18" charset="0"/>
            </a:endParaRPr>
          </a:p>
        </p:txBody>
      </p:sp>
      <p:sp>
        <p:nvSpPr>
          <p:cNvPr id="86019" name="Rectangle 2"/>
          <p:cNvSpPr>
            <a:spLocks noGrp="1" noRot="1" noChangeAspect="1" noChangeArrowheads="1" noTextEdit="1"/>
          </p:cNvSpPr>
          <p:nvPr>
            <p:ph type="sldImg"/>
          </p:nvPr>
        </p:nvSpPr>
        <p:spPr>
          <a:xfrm>
            <a:off x="1039813" y="657225"/>
            <a:ext cx="4324350" cy="3244850"/>
          </a:xfrm>
          <a:ln/>
        </p:spPr>
      </p:sp>
      <p:sp>
        <p:nvSpPr>
          <p:cNvPr id="86020" name="Rectangle 3"/>
          <p:cNvSpPr>
            <a:spLocks noGrp="1" noChangeArrowheads="1"/>
          </p:cNvSpPr>
          <p:nvPr>
            <p:ph type="body" idx="1"/>
          </p:nvPr>
        </p:nvSpPr>
        <p:spPr>
          <a:xfrm>
            <a:off x="848995" y="4125341"/>
            <a:ext cx="4699847" cy="3911730"/>
          </a:xfrm>
          <a:noFill/>
          <a:ln/>
        </p:spPr>
        <p:txBody>
          <a:bodyPr lIns="85386" tIns="42693" rIns="85386" bIns="42693"/>
          <a:lstStyle/>
          <a:p>
            <a:r>
              <a:rPr lang="en-US" smtClean="0">
                <a:latin typeface="Times New Roman" pitchFamily="18" charset="0"/>
              </a:rPr>
              <a:t>The simulated subsystem (interfaces) and the overall testbed infrastructure will map onto a set of cluster nodes.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066912E0-7327-4A91-AEFD-39CC199E5EBD}" type="slidenum">
              <a:rPr lang="en-US" smtClean="0">
                <a:latin typeface="Times New Roman" pitchFamily="18" charset="0"/>
              </a:rPr>
              <a:pPr/>
              <a:t>33</a:t>
            </a:fld>
            <a:endParaRPr lang="en-US" smtClean="0">
              <a:latin typeface="Times New Roman" pitchFamily="18" charset="0"/>
            </a:endParaRPr>
          </a:p>
        </p:txBody>
      </p:sp>
      <p:sp>
        <p:nvSpPr>
          <p:cNvPr id="87043" name="Rectangle 2"/>
          <p:cNvSpPr>
            <a:spLocks noGrp="1" noRot="1" noChangeAspect="1" noChangeArrowheads="1" noTextEdit="1"/>
          </p:cNvSpPr>
          <p:nvPr>
            <p:ph type="sldImg"/>
          </p:nvPr>
        </p:nvSpPr>
        <p:spPr>
          <a:xfrm>
            <a:off x="1039813" y="657225"/>
            <a:ext cx="4324350" cy="3244850"/>
          </a:xfrm>
          <a:ln/>
        </p:spPr>
      </p:sp>
      <p:sp>
        <p:nvSpPr>
          <p:cNvPr id="87044" name="Rectangle 3"/>
          <p:cNvSpPr>
            <a:spLocks noGrp="1" noChangeArrowheads="1"/>
          </p:cNvSpPr>
          <p:nvPr>
            <p:ph type="body" idx="1"/>
          </p:nvPr>
        </p:nvSpPr>
        <p:spPr>
          <a:xfrm>
            <a:off x="848995" y="4125341"/>
            <a:ext cx="4699847" cy="3911730"/>
          </a:xfrm>
          <a:noFill/>
          <a:ln/>
        </p:spPr>
        <p:txBody>
          <a:bodyPr lIns="85386" tIns="42693" rIns="85386" bIns="42693"/>
          <a:lstStyle/>
          <a:p>
            <a:r>
              <a:rPr lang="en-US" smtClean="0">
                <a:latin typeface="Times New Roman" pitchFamily="18" charset="0"/>
              </a:rPr>
              <a:t>The testbed can serve as an environment to develop operational code.  The code interfaces and hence a key aspect of  integration will thereby be verified early in the development.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E50F2745-AB8F-4785-BF22-0E589E2DED3C}" type="slidenum">
              <a:rPr lang="en-US" smtClean="0">
                <a:latin typeface="Times New Roman" pitchFamily="18" charset="0"/>
              </a:rPr>
              <a:pPr/>
              <a:t>34</a:t>
            </a:fld>
            <a:endParaRPr lang="en-US" smtClean="0">
              <a:latin typeface="Times New Roman" pitchFamily="18" charset="0"/>
            </a:endParaRPr>
          </a:p>
        </p:txBody>
      </p:sp>
      <p:sp>
        <p:nvSpPr>
          <p:cNvPr id="89091" name="Rectangle 2"/>
          <p:cNvSpPr>
            <a:spLocks noGrp="1" noRot="1" noChangeAspect="1" noChangeArrowheads="1" noTextEdit="1"/>
          </p:cNvSpPr>
          <p:nvPr>
            <p:ph type="sldImg"/>
          </p:nvPr>
        </p:nvSpPr>
        <p:spPr>
          <a:xfrm>
            <a:off x="1039813" y="657225"/>
            <a:ext cx="4324350" cy="3244850"/>
          </a:xfrm>
          <a:ln/>
        </p:spPr>
      </p:sp>
      <p:sp>
        <p:nvSpPr>
          <p:cNvPr id="89092" name="Rectangle 3"/>
          <p:cNvSpPr>
            <a:spLocks noGrp="1" noChangeArrowheads="1"/>
          </p:cNvSpPr>
          <p:nvPr>
            <p:ph type="body" idx="1"/>
          </p:nvPr>
        </p:nvSpPr>
        <p:spPr>
          <a:xfrm>
            <a:off x="848995" y="4125341"/>
            <a:ext cx="4699847" cy="3911730"/>
          </a:xfrm>
          <a:noFill/>
          <a:ln/>
        </p:spPr>
        <p:txBody>
          <a:bodyPr lIns="85386" tIns="42693" rIns="85386" bIns="42693"/>
          <a:lstStyle/>
          <a:p>
            <a:r>
              <a:rPr lang="en-US" smtClean="0">
                <a:latin typeface="Times New Roman" pitchFamily="18" charset="0"/>
              </a:rPr>
              <a:t>Other subsystems can also be integrated into the testbed, so that specific testbed variants focused on particular subsystem developments can be stood up at different facilities or as new capabilities become available.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latin typeface="Times New Roman" pitchFamily="18" charset="0"/>
              </a:rPr>
              <a:t>Outline</a:t>
            </a:r>
          </a:p>
        </p:txBody>
      </p:sp>
      <p:sp>
        <p:nvSpPr>
          <p:cNvPr id="90116" name="Slide Number Placeholder 3"/>
          <p:cNvSpPr>
            <a:spLocks noGrp="1"/>
          </p:cNvSpPr>
          <p:nvPr>
            <p:ph type="sldNum" sz="quarter" idx="5"/>
          </p:nvPr>
        </p:nvSpPr>
        <p:spPr>
          <a:noFill/>
        </p:spPr>
        <p:txBody>
          <a:bodyPr/>
          <a:lstStyle/>
          <a:p>
            <a:fld id="{3CB5DF00-E2C1-4CB6-9E75-4AAF537869D5}"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DA4B201B-79C7-4549-87FC-904CBDA40EC9}" type="slidenum">
              <a:rPr lang="en-US" smtClean="0">
                <a:latin typeface="Times New Roman" pitchFamily="18" charset="0"/>
              </a:rPr>
              <a:pPr/>
              <a:t>36</a:t>
            </a:fld>
            <a:endParaRPr lang="en-US" smtClean="0">
              <a:latin typeface="Times New Roman" pitchFamily="18" charset="0"/>
            </a:endParaRPr>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a:ln/>
        </p:spPr>
        <p:txBody>
          <a:bodyPr/>
          <a:lstStyle/>
          <a:p>
            <a:r>
              <a:rPr lang="en-US" dirty="0" smtClean="0">
                <a:latin typeface="Times New Roman" pitchFamily="18" charset="0"/>
              </a:rPr>
              <a:t>Lack of competition leads to complacency and lower quality, more expensive </a:t>
            </a:r>
            <a:r>
              <a:rPr lang="en-US" dirty="0" err="1" smtClean="0">
                <a:latin typeface="Times New Roman" pitchFamily="18" charset="0"/>
              </a:rPr>
              <a:t>DoD</a:t>
            </a:r>
            <a:r>
              <a:rPr lang="en-US" dirty="0" smtClean="0">
                <a:latin typeface="Times New Roman" pitchFamily="18" charset="0"/>
              </a:rPr>
              <a:t> acquisition and lifecycle costs.</a:t>
            </a:r>
          </a:p>
        </p:txBody>
      </p:sp>
      <p:sp>
        <p:nvSpPr>
          <p:cNvPr id="92165"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5E038AB-2ED5-4F3F-9E17-BCE5465743EA}" type="slidenum">
              <a:rPr lang="en-US" smtClean="0">
                <a:latin typeface="Times New Roman" pitchFamily="18" charset="0"/>
              </a:rPr>
              <a:pPr/>
              <a:t>37</a:t>
            </a:fld>
            <a:endParaRPr lang="en-US" smtClean="0">
              <a:latin typeface="Times New Roman" pitchFamily="18" charset="0"/>
            </a:endParaRPr>
          </a:p>
        </p:txBody>
      </p:sp>
      <p:sp>
        <p:nvSpPr>
          <p:cNvPr id="91139" name="Rectangle 5"/>
          <p:cNvSpPr txBox="1">
            <a:spLocks noGrp="1" noChangeArrowheads="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fld id="{42133C2B-40C0-4715-960C-6FD72754AF38}" type="slidenum">
              <a:rPr lang="en-US" i="1">
                <a:latin typeface="Times New Roman" pitchFamily="18" charset="0"/>
              </a:rPr>
              <a:pPr algn="r" eaLnBrk="0" hangingPunct="0"/>
              <a:t>37</a:t>
            </a:fld>
            <a:endParaRPr lang="en-US" i="1">
              <a:latin typeface="Times New Roman" pitchFamily="18" charset="0"/>
            </a:endParaRPr>
          </a:p>
        </p:txBody>
      </p:sp>
      <p:sp>
        <p:nvSpPr>
          <p:cNvPr id="91140" name="Rectangle 2"/>
          <p:cNvSpPr>
            <a:spLocks noGrp="1" noRot="1" noChangeAspect="1" noChangeArrowheads="1" noTextEdit="1"/>
          </p:cNvSpPr>
          <p:nvPr>
            <p:ph type="sldImg"/>
          </p:nvPr>
        </p:nvSpPr>
        <p:spPr>
          <a:xfrm>
            <a:off x="1039813" y="658813"/>
            <a:ext cx="4322762" cy="3243262"/>
          </a:xfrm>
          <a:ln/>
        </p:spPr>
      </p:sp>
      <p:sp>
        <p:nvSpPr>
          <p:cNvPr id="91141" name="Rectangle 3"/>
          <p:cNvSpPr>
            <a:spLocks noGrp="1" noChangeArrowheads="1"/>
          </p:cNvSpPr>
          <p:nvPr>
            <p:ph type="body" idx="1"/>
          </p:nvPr>
        </p:nvSpPr>
        <p:spPr>
          <a:xfrm>
            <a:off x="850477" y="4126824"/>
            <a:ext cx="4696883" cy="3907280"/>
          </a:xfrm>
          <a:noFill/>
          <a:ln/>
        </p:spPr>
        <p:txBody>
          <a:bodyPr/>
          <a:lstStyle/>
          <a:p>
            <a:r>
              <a:rPr lang="en-US" smtClean="0">
                <a:latin typeface="Times New Roman" pitchFamily="18" charset="0"/>
              </a:rPr>
              <a:t>Open Systems support “leverage and adapt” strategy; this allows the DoD to leverage commercial industry’s investment. Continuous upgrade/refresh is then made possible to meet evolving threats and obsolescence.  </a:t>
            </a:r>
          </a:p>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38D90307-3EF0-43C1-A853-A1C95DC78499}" type="slidenum">
              <a:rPr lang="en-US" smtClean="0">
                <a:latin typeface="Times New Roman" pitchFamily="18" charset="0"/>
              </a:rPr>
              <a:pPr/>
              <a:t>38</a:t>
            </a:fld>
            <a:endParaRPr lang="en-US" smtClean="0">
              <a:latin typeface="Times New Roman" pitchFamily="18" charset="0"/>
            </a:endParaRPr>
          </a:p>
        </p:txBody>
      </p:sp>
      <p:sp>
        <p:nvSpPr>
          <p:cNvPr id="93187" name="Slide Image Placeholder 1"/>
          <p:cNvSpPr>
            <a:spLocks noGrp="1" noRot="1" noChangeAspect="1" noTextEdit="1"/>
          </p:cNvSpPr>
          <p:nvPr>
            <p:ph type="sldImg"/>
          </p:nvPr>
        </p:nvSpPr>
        <p:spPr>
          <a:ln/>
        </p:spPr>
      </p:sp>
      <p:sp>
        <p:nvSpPr>
          <p:cNvPr id="93188" name="Notes Placeholder 2"/>
          <p:cNvSpPr>
            <a:spLocks noGrp="1"/>
          </p:cNvSpPr>
          <p:nvPr>
            <p:ph type="body" idx="1"/>
          </p:nvPr>
        </p:nvSpPr>
        <p:spPr>
          <a:noFill/>
          <a:ln/>
        </p:spPr>
        <p:txBody>
          <a:bodyPr/>
          <a:lstStyle/>
          <a:p>
            <a:r>
              <a:rPr lang="en-US" smtClean="0">
                <a:latin typeface="Times New Roman" pitchFamily="18" charset="0"/>
              </a:rPr>
              <a:t>The DoD needs to change competitive posture of the military aircraft industrial base: this implies the need for competitive procurement and upgrade of components with high “Intellectual Property” content.</a:t>
            </a:r>
          </a:p>
          <a:p>
            <a:endParaRPr lang="en-US" smtClean="0">
              <a:latin typeface="Times New Roman" pitchFamily="18" charset="0"/>
            </a:endParaRPr>
          </a:p>
        </p:txBody>
      </p:sp>
      <p:sp>
        <p:nvSpPr>
          <p:cNvPr id="93189"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fld id="{2EF53311-2060-4F90-8CAD-5DEB2B8F505E}" type="slidenum">
              <a:rPr lang="en-US" smtClean="0">
                <a:latin typeface="Times New Roman" pitchFamily="18" charset="0"/>
              </a:rPr>
              <a:pPr/>
              <a:t>39</a:t>
            </a:fld>
            <a:endParaRPr lang="en-US" smtClean="0">
              <a:latin typeface="Times New Roman" pitchFamily="18" charset="0"/>
            </a:endParaRPr>
          </a:p>
        </p:txBody>
      </p:sp>
      <p:sp>
        <p:nvSpPr>
          <p:cNvPr id="94211" name="Slide Image Placeholder 1"/>
          <p:cNvSpPr>
            <a:spLocks noGrp="1" noRot="1" noChangeAspect="1" noTextEdit="1"/>
          </p:cNvSpPr>
          <p:nvPr>
            <p:ph type="sldImg"/>
          </p:nvPr>
        </p:nvSpPr>
        <p:spPr>
          <a:ln/>
        </p:spPr>
      </p:sp>
      <p:sp>
        <p:nvSpPr>
          <p:cNvPr id="94212" name="Notes Placeholder 2"/>
          <p:cNvSpPr>
            <a:spLocks noGrp="1"/>
          </p:cNvSpPr>
          <p:nvPr>
            <p:ph type="body" idx="1"/>
          </p:nvPr>
        </p:nvSpPr>
        <p:spPr>
          <a:noFill/>
          <a:ln/>
        </p:spPr>
        <p:txBody>
          <a:bodyPr/>
          <a:lstStyle/>
          <a:p>
            <a:r>
              <a:rPr lang="en-US" smtClean="0">
                <a:latin typeface="Times New Roman" pitchFamily="18" charset="0"/>
              </a:rPr>
              <a:t>The key is to create and maintain an environment where vendors can compete through the entire acquisition and afterwards.</a:t>
            </a:r>
          </a:p>
        </p:txBody>
      </p:sp>
      <p:sp>
        <p:nvSpPr>
          <p:cNvPr id="94213"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755406B6-2752-4207-9589-B134BAFF6B62}" type="slidenum">
              <a:rPr lang="en-US" smtClean="0">
                <a:latin typeface="Times New Roman" pitchFamily="18" charset="0"/>
              </a:rPr>
              <a:pPr/>
              <a:t>4</a:t>
            </a:fld>
            <a:endParaRPr lang="en-US"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latin typeface="Times New Roman" pitchFamily="18" charset="0"/>
              </a:rPr>
              <a:t>The computer system drivers for the embedded domain are high throughput, constrained form-factors, high data rates, and low computational latency.  GIG based applications, by contrast, do not face these challenges in nearly the same degree, whereas avionics and ground stations fall in between these two extremes.</a:t>
            </a:r>
          </a:p>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latin typeface="Times New Roman" pitchFamily="18" charset="0"/>
              </a:rPr>
              <a:t>Outline</a:t>
            </a:r>
          </a:p>
        </p:txBody>
      </p:sp>
      <p:sp>
        <p:nvSpPr>
          <p:cNvPr id="97284" name="Slide Number Placeholder 3"/>
          <p:cNvSpPr>
            <a:spLocks noGrp="1"/>
          </p:cNvSpPr>
          <p:nvPr>
            <p:ph type="sldNum" sz="quarter" idx="5"/>
          </p:nvPr>
        </p:nvSpPr>
        <p:spPr>
          <a:noFill/>
        </p:spPr>
        <p:txBody>
          <a:bodyPr/>
          <a:lstStyle/>
          <a:p>
            <a:fld id="{C0CD9CBD-37EE-4F43-AC98-5E13A8D52270}"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latin typeface="Times New Roman" pitchFamily="18" charset="0"/>
              </a:rPr>
              <a:t>The Air Force is pursuing a layered open-architecture vision to improve system (of systems) capabilities in a cost effective and rapid manner.</a:t>
            </a:r>
          </a:p>
          <a:p>
            <a:r>
              <a:rPr lang="en-US" smtClean="0">
                <a:latin typeface="Times New Roman" pitchFamily="18" charset="0"/>
              </a:rPr>
              <a:t>Open avionics are crucial to enabling the competitive, cost effective, and timely introduction of new war-fighting capabilities in platforms that will persist for decades. Service oriented concepts judiciously combined with embedded open system techniques will deliver the next generation of open avionics technologies and architectures. Open architecture test beds based on executable specifications will accelerate avioincs integration and provide the mechanism to compete new avionics technologies.</a:t>
            </a:r>
          </a:p>
          <a:p>
            <a:endParaRPr lang="en-US" smtClean="0">
              <a:latin typeface="Times New Roman" pitchFamily="18" charset="0"/>
            </a:endParaRPr>
          </a:p>
        </p:txBody>
      </p:sp>
      <p:sp>
        <p:nvSpPr>
          <p:cNvPr id="98308" name="Slide Number Placeholder 3"/>
          <p:cNvSpPr>
            <a:spLocks noGrp="1"/>
          </p:cNvSpPr>
          <p:nvPr>
            <p:ph type="sldNum" sz="quarter" idx="5"/>
          </p:nvPr>
        </p:nvSpPr>
        <p:spPr>
          <a:noFill/>
        </p:spPr>
        <p:txBody>
          <a:bodyPr/>
          <a:lstStyle/>
          <a:p>
            <a:fld id="{D5F1D479-A333-4429-BCBE-99ED2839B581}"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fld id="{DA4289BE-0B0B-4BEA-BA64-D66085C3FD65}" type="slidenum">
              <a:rPr lang="en-US" smtClean="0">
                <a:latin typeface="Times New Roman" pitchFamily="18" charset="0"/>
              </a:rPr>
              <a:pPr/>
              <a:t>5</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mtClean="0">
                <a:latin typeface="Times New Roman" pitchFamily="18" charset="0"/>
              </a:rPr>
              <a:t>GIG applications, on the other hand, have their own set of challenges, including the need to support 1000’s of users; the need to host 100’s of programs; architectures consisting of 1000s of nodes; dynamic configurability, topology, users entering and leaving the system, and varying content and use; and, perhaps most significantly, very rich data content, including large databases with broad semantic content.  None of these requirements is nearly as stressing in the embedded system domain. Once again, avionics and ground stations reside in between these extremes.</a:t>
            </a:r>
          </a:p>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3B031A4A-A2E6-4A79-AA8A-11510F2970CD}" type="slidenum">
              <a:rPr lang="en-US" smtClean="0">
                <a:latin typeface="Times New Roman" pitchFamily="18" charset="0"/>
              </a:rPr>
              <a:pPr/>
              <a:t>6</a:t>
            </a:fld>
            <a:endParaRPr lang="en-US" smtClean="0">
              <a:latin typeface="Times New Roman" pitchFamily="18" charset="0"/>
            </a:endParaRPr>
          </a:p>
        </p:txBody>
      </p:sp>
      <p:sp>
        <p:nvSpPr>
          <p:cNvPr id="59395" name="Rectangle 5"/>
          <p:cNvSpPr txBox="1">
            <a:spLocks noGrp="1" noChangeArrowheads="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r>
              <a:rPr lang="en-US" smtClean="0">
                <a:latin typeface="Times New Roman" pitchFamily="18" charset="0"/>
              </a:rPr>
              <a:t>The trend toward open systems-of-systems depends on technologies from the distributed computing domain, suitably adapted to the real-time requirements of of networked HPEC systems. Avionics are at the intersection of the embedded and networked technology regimes and hence open avionics systems have the opportunity to exploit emerging technologies in both area.  Service oriented architecture technologies are emerging as a key enabler of open distributed 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fld id="{01969453-A151-421B-912C-278E2B41B61D}" type="slidenum">
              <a:rPr lang="en-US" smtClean="0">
                <a:latin typeface="Times New Roman" pitchFamily="18" charset="0"/>
              </a:rPr>
              <a:pPr/>
              <a:t>7</a:t>
            </a:fld>
            <a:endParaRPr lang="en-US"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mtClean="0">
                <a:latin typeface="Times New Roman" pitchFamily="18" charset="0"/>
              </a:rPr>
              <a:t>This chart maps the open system approach (OSA or SOA) to each application area.  Note that Avionics are a special case that can exploit and adapt the best of both technology regimes.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Times New Roman" pitchFamily="18" charset="0"/>
              </a:rPr>
              <a:t>Outline</a:t>
            </a:r>
          </a:p>
        </p:txBody>
      </p:sp>
      <p:sp>
        <p:nvSpPr>
          <p:cNvPr id="61444" name="Slide Number Placeholder 3"/>
          <p:cNvSpPr>
            <a:spLocks noGrp="1"/>
          </p:cNvSpPr>
          <p:nvPr>
            <p:ph type="sldNum" sz="quarter" idx="5"/>
          </p:nvPr>
        </p:nvSpPr>
        <p:spPr>
          <a:noFill/>
        </p:spPr>
        <p:txBody>
          <a:bodyPr/>
          <a:lstStyle/>
          <a:p>
            <a:fld id="{CFDAE71D-E9EF-4ED3-A581-D8E291E35CAE}"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3AA2D035-0733-4EC7-BD75-9B7D7AAC7D60}" type="slidenum">
              <a:rPr lang="en-US" smtClean="0">
                <a:latin typeface="Times New Roman" pitchFamily="18" charset="0"/>
              </a:rPr>
              <a:pPr/>
              <a:t>9</a:t>
            </a:fld>
            <a:endParaRPr lang="en-US" smtClean="0">
              <a:latin typeface="Times New Roman" pitchFamily="18" charset="0"/>
            </a:endParaRPr>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a:ln/>
        </p:spPr>
        <p:txBody>
          <a:bodyPr/>
          <a:lstStyle/>
          <a:p>
            <a:pPr marL="212007" indent="-212007"/>
            <a:r>
              <a:rPr lang="en-US" dirty="0" smtClean="0">
                <a:latin typeface="Times New Roman" pitchFamily="18" charset="0"/>
              </a:rPr>
              <a:t>The F-22 is the world’s pre-eminent air dominance fighter and provides the following capabilities:</a:t>
            </a:r>
          </a:p>
          <a:p>
            <a:pPr marL="212007" indent="-212007">
              <a:buFontTx/>
              <a:buChar char="•"/>
            </a:pPr>
            <a:r>
              <a:rPr lang="en-US" dirty="0" smtClean="0">
                <a:latin typeface="Times New Roman" pitchFamily="18" charset="0"/>
              </a:rPr>
              <a:t>LO Stealth</a:t>
            </a:r>
          </a:p>
          <a:p>
            <a:pPr marL="212007" indent="-212007">
              <a:buFontTx/>
              <a:buChar char="•"/>
            </a:pPr>
            <a:r>
              <a:rPr lang="en-US" dirty="0" err="1" smtClean="0">
                <a:latin typeface="Times New Roman" pitchFamily="18" charset="0"/>
              </a:rPr>
              <a:t>Supercruise</a:t>
            </a:r>
            <a:r>
              <a:rPr lang="en-US" dirty="0" smtClean="0">
                <a:latin typeface="Times New Roman" pitchFamily="18" charset="0"/>
              </a:rPr>
              <a:t> (the ability to attain and sustain supersonic speeds w/o afterburners)</a:t>
            </a:r>
          </a:p>
          <a:p>
            <a:pPr marL="212007" indent="-212007">
              <a:buFontTx/>
              <a:buChar char="•"/>
            </a:pPr>
            <a:r>
              <a:rPr lang="en-US" dirty="0" smtClean="0">
                <a:latin typeface="Times New Roman" pitchFamily="18" charset="0"/>
              </a:rPr>
              <a:t> Agility (maneuverability for shoot-to-kill)</a:t>
            </a:r>
          </a:p>
          <a:p>
            <a:pPr marL="212007" indent="-212007">
              <a:buFontTx/>
              <a:buChar char="•"/>
            </a:pPr>
            <a:r>
              <a:rPr lang="en-US" dirty="0" smtClean="0">
                <a:latin typeface="Times New Roman" pitchFamily="18" charset="0"/>
              </a:rPr>
              <a:t>Advanced Avionics (integrated 4pi-steradian situation awareness)</a:t>
            </a:r>
          </a:p>
          <a:p>
            <a:pPr marL="212007" indent="-212007">
              <a:buFontTx/>
              <a:buChar char="•"/>
            </a:pPr>
            <a:r>
              <a:rPr lang="en-US" dirty="0" smtClean="0">
                <a:latin typeface="Times New Roman" pitchFamily="18" charset="0"/>
              </a:rPr>
              <a:t>Supportability (by means of higher reliability and 2 level maintenance</a:t>
            </a:r>
          </a:p>
        </p:txBody>
      </p:sp>
      <p:sp>
        <p:nvSpPr>
          <p:cNvPr id="62469" name="Slide Number Placeholder 3"/>
          <p:cNvSpPr txBox="1">
            <a:spLocks noGrp="1"/>
          </p:cNvSpPr>
          <p:nvPr/>
        </p:nvSpPr>
        <p:spPr bwMode="auto">
          <a:xfrm>
            <a:off x="3627120" y="8252164"/>
            <a:ext cx="2773680" cy="434636"/>
          </a:xfrm>
          <a:prstGeom prst="rect">
            <a:avLst/>
          </a:prstGeom>
          <a:noFill/>
          <a:ln w="9525">
            <a:noFill/>
            <a:miter lim="800000"/>
            <a:headEnd/>
            <a:tailEnd/>
          </a:ln>
        </p:spPr>
        <p:txBody>
          <a:bodyPr lIns="17791" tIns="0" rIns="17791" bIns="0" anchor="b"/>
          <a:lstStyle/>
          <a:p>
            <a:pPr algn="r" eaLnBrk="0" hangingPunct="0"/>
            <a:endParaRPr lang="en-US" i="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317500" y="730250"/>
            <a:ext cx="9755188" cy="3175"/>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50800" cap="rnd" cmpd="sng">
            <a:solidFill>
              <a:srgbClr val="0000FF"/>
            </a:solidFill>
            <a:prstDash val="solid"/>
            <a:round/>
            <a:headEnd/>
            <a:tailEnd/>
          </a:ln>
          <a:effectLst/>
        </p:spPr>
        <p:txBody>
          <a:bodyPr/>
          <a:lstStyle/>
          <a:p>
            <a:pPr eaLnBrk="0" hangingPunct="0">
              <a:defRPr/>
            </a:pPr>
            <a:endParaRPr lang="en-US">
              <a:latin typeface="Arial" charset="0"/>
            </a:endParaRPr>
          </a:p>
        </p:txBody>
      </p:sp>
      <p:sp>
        <p:nvSpPr>
          <p:cNvPr id="5" name="Freeform 4"/>
          <p:cNvSpPr>
            <a:spLocks/>
          </p:cNvSpPr>
          <p:nvPr/>
        </p:nvSpPr>
        <p:spPr bwMode="auto">
          <a:xfrm flipV="1">
            <a:off x="-309563" y="6016625"/>
            <a:ext cx="9753601" cy="150813"/>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50800" cap="rnd" cmpd="sng">
            <a:solidFill>
              <a:srgbClr val="0000FF"/>
            </a:solidFill>
            <a:prstDash val="solid"/>
            <a:round/>
            <a:headEnd/>
            <a:tailEnd/>
          </a:ln>
          <a:effectLst/>
        </p:spPr>
        <p:txBody>
          <a:bodyPr/>
          <a:lstStyle/>
          <a:p>
            <a:pPr eaLnBrk="0" hangingPunct="0">
              <a:defRPr/>
            </a:pPr>
            <a:endParaRPr lang="en-US">
              <a:latin typeface="Arial" charset="0"/>
            </a:endParaRPr>
          </a:p>
        </p:txBody>
      </p:sp>
      <p:pic>
        <p:nvPicPr>
          <p:cNvPr id="6" name="Picture 6"/>
          <p:cNvPicPr>
            <a:picLocks noChangeArrowheads="1"/>
          </p:cNvPicPr>
          <p:nvPr/>
        </p:nvPicPr>
        <p:blipFill>
          <a:blip r:embed="rId2" cstate="print"/>
          <a:srcRect/>
          <a:stretch>
            <a:fillRect/>
          </a:stretch>
        </p:blipFill>
        <p:spPr bwMode="auto">
          <a:xfrm>
            <a:off x="476250" y="98425"/>
            <a:ext cx="558800" cy="546100"/>
          </a:xfrm>
          <a:prstGeom prst="rect">
            <a:avLst/>
          </a:prstGeom>
          <a:noFill/>
          <a:ln w="9525">
            <a:noFill/>
            <a:miter lim="800000"/>
            <a:headEnd/>
            <a:tailEnd/>
          </a:ln>
        </p:spPr>
      </p:pic>
      <p:sp>
        <p:nvSpPr>
          <p:cNvPr id="7" name="Rectangle 9"/>
          <p:cNvSpPr>
            <a:spLocks noChangeArrowheads="1"/>
          </p:cNvSpPr>
          <p:nvPr userDrawn="1"/>
        </p:nvSpPr>
        <p:spPr bwMode="auto">
          <a:xfrm>
            <a:off x="6569075" y="6003925"/>
            <a:ext cx="2141538" cy="304800"/>
          </a:xfrm>
          <a:prstGeom prst="rect">
            <a:avLst/>
          </a:prstGeom>
          <a:solidFill>
            <a:schemeClr val="bg1"/>
          </a:solidFill>
          <a:ln w="9525">
            <a:noFill/>
            <a:miter lim="800000"/>
            <a:headEnd/>
            <a:tailEnd/>
          </a:ln>
          <a:effectLst/>
        </p:spPr>
        <p:txBody>
          <a:bodyPr wrap="none" lIns="92064" tIns="46033" rIns="92064" bIns="46033">
            <a:spAutoFit/>
          </a:bodyPr>
          <a:lstStyle/>
          <a:p>
            <a:pPr algn="ctr" eaLnBrk="0" hangingPunct="0">
              <a:defRPr/>
            </a:pPr>
            <a:r>
              <a:rPr lang="en-US" sz="1400" b="1">
                <a:solidFill>
                  <a:srgbClr val="0000FF"/>
                </a:solidFill>
                <a:latin typeface="Arial" charset="0"/>
              </a:rPr>
              <a:t>MIT Lincoln Laboratory</a:t>
            </a:r>
          </a:p>
        </p:txBody>
      </p:sp>
      <p:sp>
        <p:nvSpPr>
          <p:cNvPr id="8" name="Rectangle 12"/>
          <p:cNvSpPr>
            <a:spLocks noChangeArrowheads="1"/>
          </p:cNvSpPr>
          <p:nvPr userDrawn="1"/>
        </p:nvSpPr>
        <p:spPr bwMode="auto">
          <a:xfrm>
            <a:off x="266700" y="6438900"/>
            <a:ext cx="666750" cy="457200"/>
          </a:xfrm>
          <a:prstGeom prst="rect">
            <a:avLst/>
          </a:prstGeom>
          <a:noFill/>
          <a:ln w="9525">
            <a:noFill/>
            <a:miter lim="800000"/>
            <a:headEnd/>
            <a:tailEnd/>
          </a:ln>
          <a:effectLst/>
        </p:spPr>
        <p:txBody>
          <a:bodyPr wrap="none" lIns="92064" tIns="46033" rIns="92064" bIns="46033" anchor="ctr"/>
          <a:lstStyle/>
          <a:p>
            <a:pPr algn="ctr" eaLnBrk="0" hangingPunct="0">
              <a:defRPr/>
            </a:pPr>
            <a:r>
              <a:rPr lang="en-US" sz="700" b="1" dirty="0">
                <a:latin typeface="Arial" charset="0"/>
              </a:rPr>
              <a:t>Avionics for HPEC  </a:t>
            </a:r>
            <a:fld id="{2428577C-48E6-4AC4-A981-4A0A7C519DD1}" type="slidenum">
              <a:rPr lang="en-US" sz="700" b="1">
                <a:latin typeface="Arial" charset="0"/>
              </a:rPr>
              <a:pPr algn="ctr" eaLnBrk="0" hangingPunct="0">
                <a:defRPr/>
              </a:pPr>
              <a:t>‹#›</a:t>
            </a:fld>
            <a:endParaRPr lang="en-US" sz="700" b="1" dirty="0">
              <a:latin typeface="Arial" charset="0"/>
            </a:endParaRPr>
          </a:p>
          <a:p>
            <a:pPr algn="ctr" eaLnBrk="0" hangingPunct="0">
              <a:defRPr/>
            </a:pPr>
            <a:r>
              <a:rPr lang="en-US" sz="700" b="1" dirty="0" smtClean="0">
                <a:latin typeface="Arial" charset="0"/>
              </a:rPr>
              <a:t>16 </a:t>
            </a:r>
            <a:r>
              <a:rPr lang="en-US" sz="700" b="1" dirty="0">
                <a:latin typeface="Arial" charset="0"/>
              </a:rPr>
              <a:t>September 2010</a:t>
            </a:r>
          </a:p>
        </p:txBody>
      </p:sp>
      <p:sp>
        <p:nvSpPr>
          <p:cNvPr id="1505282" name="Rectangle 2"/>
          <p:cNvSpPr>
            <a:spLocks noGrp="1" noChangeArrowheads="1"/>
          </p:cNvSpPr>
          <p:nvPr>
            <p:ph type="ctrTitle"/>
          </p:nvPr>
        </p:nvSpPr>
        <p:spPr>
          <a:xfrm>
            <a:off x="685800" y="1525588"/>
            <a:ext cx="7772400" cy="1565275"/>
          </a:xfrm>
        </p:spPr>
        <p:txBody>
          <a:bodyPr/>
          <a:lstStyle>
            <a:lvl1pPr>
              <a:lnSpc>
                <a:spcPts val="4000"/>
              </a:lnSpc>
              <a:defRPr sz="3600"/>
            </a:lvl1pPr>
          </a:lstStyle>
          <a:p>
            <a:r>
              <a:rPr lang="en-US"/>
              <a:t>Click to edit Master title style</a:t>
            </a:r>
          </a:p>
        </p:txBody>
      </p:sp>
      <p:sp>
        <p:nvSpPr>
          <p:cNvPr id="1505285" name="Rectangle 5"/>
          <p:cNvSpPr>
            <a:spLocks noGrp="1" noChangeArrowheads="1"/>
          </p:cNvSpPr>
          <p:nvPr>
            <p:ph type="subTitle" sz="quarter" idx="1"/>
          </p:nvPr>
        </p:nvSpPr>
        <p:spPr>
          <a:xfrm>
            <a:off x="1371600" y="3429000"/>
            <a:ext cx="6400800" cy="1752600"/>
          </a:xfrm>
          <a:ln w="12700">
            <a:headEnd type="none" w="sm" len="sm"/>
            <a:tailEnd type="none" w="sm" len="sm"/>
          </a:ln>
        </p:spPr>
        <p:txBody>
          <a:bodyPr lIns="91440" tIns="45720" rIns="91440" bIns="45720"/>
          <a:lstStyle>
            <a:lvl1pPr marL="0" indent="0" algn="ctr">
              <a:lnSpc>
                <a:spcPct val="100000"/>
              </a:lnSpc>
              <a:spcBef>
                <a:spcPct val="50000"/>
              </a:spcBef>
              <a:spcAft>
                <a:spcPct val="50000"/>
              </a:spcAft>
              <a:buFontTx/>
              <a:buNone/>
              <a:defRPr sz="22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548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548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934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35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5671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335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35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0"/>
            <a:ext cx="6934200" cy="762000"/>
          </a:xfrm>
          <a:prstGeom prst="rect">
            <a:avLst/>
          </a:prstGeom>
          <a:noFill/>
          <a:ln w="9525">
            <a:noFill/>
            <a:miter lim="800000"/>
            <a:headEnd/>
            <a:tailEnd/>
          </a:ln>
        </p:spPr>
        <p:txBody>
          <a:bodyPr vert="horz" wrap="square" lIns="92064" tIns="46033" rIns="92064" bIns="4603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33513"/>
            <a:ext cx="7772400" cy="4114800"/>
          </a:xfrm>
          <a:prstGeom prst="rect">
            <a:avLst/>
          </a:prstGeom>
          <a:noFill/>
          <a:ln w="9525">
            <a:noFill/>
            <a:miter lim="800000"/>
            <a:headEnd/>
            <a:tailEnd/>
          </a:ln>
        </p:spPr>
        <p:txBody>
          <a:bodyPr vert="horz" wrap="square" lIns="92064" tIns="46033" rIns="92064" bIns="460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4260" name="Freeform 4"/>
          <p:cNvSpPr>
            <a:spLocks/>
          </p:cNvSpPr>
          <p:nvPr/>
        </p:nvSpPr>
        <p:spPr bwMode="auto">
          <a:xfrm>
            <a:off x="-317500" y="855663"/>
            <a:ext cx="9755188" cy="1587"/>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50800" cap="rnd" cmpd="sng">
            <a:solidFill>
              <a:srgbClr val="0000FF"/>
            </a:solidFill>
            <a:prstDash val="solid"/>
            <a:round/>
            <a:headEnd/>
            <a:tailEnd/>
          </a:ln>
          <a:effectLst/>
        </p:spPr>
        <p:txBody>
          <a:bodyPr/>
          <a:lstStyle/>
          <a:p>
            <a:pPr eaLnBrk="0" hangingPunct="0">
              <a:defRPr/>
            </a:pPr>
            <a:endParaRPr lang="en-US">
              <a:latin typeface="Arial" charset="0"/>
            </a:endParaRPr>
          </a:p>
        </p:txBody>
      </p:sp>
      <p:sp>
        <p:nvSpPr>
          <p:cNvPr id="1504261" name="Rectangle 5"/>
          <p:cNvSpPr>
            <a:spLocks noChangeArrowheads="1"/>
          </p:cNvSpPr>
          <p:nvPr/>
        </p:nvSpPr>
        <p:spPr bwMode="auto">
          <a:xfrm>
            <a:off x="6499225" y="6275388"/>
            <a:ext cx="2141538" cy="304800"/>
          </a:xfrm>
          <a:prstGeom prst="rect">
            <a:avLst/>
          </a:prstGeom>
          <a:solidFill>
            <a:schemeClr val="bg1"/>
          </a:solidFill>
          <a:ln w="9525">
            <a:noFill/>
            <a:miter lim="800000"/>
            <a:headEnd/>
            <a:tailEnd/>
          </a:ln>
          <a:effectLst/>
        </p:spPr>
        <p:txBody>
          <a:bodyPr wrap="none" lIns="92064" tIns="46033" rIns="92064" bIns="46033">
            <a:spAutoFit/>
          </a:bodyPr>
          <a:lstStyle/>
          <a:p>
            <a:pPr algn="ctr" eaLnBrk="0" hangingPunct="0">
              <a:defRPr/>
            </a:pPr>
            <a:r>
              <a:rPr lang="en-US" sz="1400" b="1">
                <a:solidFill>
                  <a:srgbClr val="0000FF"/>
                </a:solidFill>
                <a:latin typeface="Arial" charset="0"/>
              </a:rPr>
              <a:t>MIT Lincoln Laboratory</a:t>
            </a:r>
          </a:p>
        </p:txBody>
      </p:sp>
      <p:pic>
        <p:nvPicPr>
          <p:cNvPr id="1030" name="Picture 6"/>
          <p:cNvPicPr>
            <a:picLocks noChangeArrowheads="1"/>
          </p:cNvPicPr>
          <p:nvPr/>
        </p:nvPicPr>
        <p:blipFill>
          <a:blip r:embed="rId14" cstate="print"/>
          <a:srcRect/>
          <a:stretch>
            <a:fillRect/>
          </a:stretch>
        </p:blipFill>
        <p:spPr bwMode="auto">
          <a:xfrm>
            <a:off x="476250" y="98425"/>
            <a:ext cx="558800" cy="546100"/>
          </a:xfrm>
          <a:prstGeom prst="rect">
            <a:avLst/>
          </a:prstGeom>
          <a:noFill/>
          <a:ln w="9525">
            <a:noFill/>
            <a:miter lim="800000"/>
            <a:headEnd/>
            <a:tailEnd/>
          </a:ln>
        </p:spPr>
      </p:pic>
      <p:sp>
        <p:nvSpPr>
          <p:cNvPr id="1504263" name="Freeform 7"/>
          <p:cNvSpPr>
            <a:spLocks/>
          </p:cNvSpPr>
          <p:nvPr/>
        </p:nvSpPr>
        <p:spPr bwMode="auto">
          <a:xfrm flipV="1">
            <a:off x="8763000" y="6248400"/>
            <a:ext cx="914400" cy="182563"/>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50800" cap="rnd" cmpd="sng">
            <a:solidFill>
              <a:srgbClr val="0000FF"/>
            </a:solidFill>
            <a:prstDash val="solid"/>
            <a:round/>
            <a:headEnd/>
            <a:tailEnd/>
          </a:ln>
          <a:effectLst/>
        </p:spPr>
        <p:txBody>
          <a:bodyPr/>
          <a:lstStyle/>
          <a:p>
            <a:pPr eaLnBrk="0" hangingPunct="0">
              <a:defRPr/>
            </a:pPr>
            <a:endParaRPr lang="en-US">
              <a:latin typeface="Arial" charset="0"/>
            </a:endParaRPr>
          </a:p>
        </p:txBody>
      </p:sp>
      <p:sp>
        <p:nvSpPr>
          <p:cNvPr id="1504264" name="Freeform 8"/>
          <p:cNvSpPr>
            <a:spLocks/>
          </p:cNvSpPr>
          <p:nvPr/>
        </p:nvSpPr>
        <p:spPr bwMode="auto">
          <a:xfrm flipV="1">
            <a:off x="-304800" y="6324600"/>
            <a:ext cx="6699250" cy="106363"/>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50800" cap="rnd" cmpd="sng">
            <a:solidFill>
              <a:srgbClr val="0000FF"/>
            </a:solidFill>
            <a:prstDash val="solid"/>
            <a:round/>
            <a:headEnd/>
            <a:tailEnd/>
          </a:ln>
          <a:effectLst/>
        </p:spPr>
        <p:txBody>
          <a:bodyPr/>
          <a:lstStyle/>
          <a:p>
            <a:pPr eaLnBrk="0" hangingPunct="0">
              <a:defRPr/>
            </a:pPr>
            <a:endParaRPr lang="en-US">
              <a:latin typeface="Arial" charset="0"/>
            </a:endParaRPr>
          </a:p>
        </p:txBody>
      </p:sp>
      <p:sp>
        <p:nvSpPr>
          <p:cNvPr id="1504268" name="Rectangle 12"/>
          <p:cNvSpPr>
            <a:spLocks noChangeArrowheads="1"/>
          </p:cNvSpPr>
          <p:nvPr userDrawn="1"/>
        </p:nvSpPr>
        <p:spPr bwMode="auto">
          <a:xfrm>
            <a:off x="266700" y="6438900"/>
            <a:ext cx="666750" cy="457200"/>
          </a:xfrm>
          <a:prstGeom prst="rect">
            <a:avLst/>
          </a:prstGeom>
          <a:noFill/>
          <a:ln w="9525">
            <a:noFill/>
            <a:miter lim="800000"/>
            <a:headEnd/>
            <a:tailEnd/>
          </a:ln>
          <a:effectLst/>
        </p:spPr>
        <p:txBody>
          <a:bodyPr wrap="none" lIns="92064" tIns="46033" rIns="92064" bIns="46033" anchor="ctr"/>
          <a:lstStyle/>
          <a:p>
            <a:pPr algn="ctr" eaLnBrk="0" hangingPunct="0">
              <a:defRPr/>
            </a:pPr>
            <a:r>
              <a:rPr lang="en-US" sz="700" b="1" dirty="0">
                <a:latin typeface="Arial" charset="0"/>
              </a:rPr>
              <a:t>Avionics for HPEC  </a:t>
            </a:r>
            <a:fld id="{9448D51C-7E8E-431C-B104-83E860254773}" type="slidenum">
              <a:rPr lang="en-US" sz="700" b="1">
                <a:latin typeface="Arial" charset="0"/>
              </a:rPr>
              <a:pPr algn="ctr" eaLnBrk="0" hangingPunct="0">
                <a:defRPr/>
              </a:pPr>
              <a:t>‹#›</a:t>
            </a:fld>
            <a:endParaRPr lang="en-US" sz="700" b="1" dirty="0">
              <a:latin typeface="Arial" charset="0"/>
            </a:endParaRPr>
          </a:p>
          <a:p>
            <a:pPr algn="ctr" eaLnBrk="0" hangingPunct="0">
              <a:defRPr/>
            </a:pPr>
            <a:r>
              <a:rPr lang="en-US" sz="700" b="1" dirty="0" smtClean="0">
                <a:latin typeface="Arial" charset="0"/>
              </a:rPr>
              <a:t>16 </a:t>
            </a:r>
            <a:r>
              <a:rPr lang="en-US" sz="700" b="1" dirty="0">
                <a:latin typeface="Arial" charset="0"/>
              </a:rPr>
              <a:t>September 2010</a:t>
            </a:r>
          </a:p>
        </p:txBody>
      </p:sp>
    </p:spTree>
  </p:cSld>
  <p:clrMap bg1="lt1" tx1="dk1" bg2="lt2" tx2="dk2" accent1="accent1" accent2="accent2" accent3="accent3" accent4="accent4" accent5="accent5" accent6="accent6" hlink="hlink" folHlink="folHlink"/>
  <p:sldLayoutIdLst>
    <p:sldLayoutId id="2147483870"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par>
    </p:tnLst>
  </p:timing>
  <p:txStyles>
    <p:titleStyle>
      <a:lvl1pPr algn="ctr" rtl="0" eaLnBrk="0" fontAlgn="base" hangingPunct="0">
        <a:lnSpc>
          <a:spcPts val="3000"/>
        </a:lnSpc>
        <a:spcBef>
          <a:spcPct val="0"/>
        </a:spcBef>
        <a:spcAft>
          <a:spcPct val="0"/>
        </a:spcAft>
        <a:defRPr sz="2800" b="1">
          <a:solidFill>
            <a:schemeClr val="tx2"/>
          </a:solidFill>
          <a:latin typeface="+mj-lt"/>
          <a:ea typeface="+mj-ea"/>
          <a:cs typeface="+mj-cs"/>
        </a:defRPr>
      </a:lvl1pPr>
      <a:lvl2pPr algn="ctr" rtl="0" eaLnBrk="0" fontAlgn="base" hangingPunct="0">
        <a:lnSpc>
          <a:spcPts val="3000"/>
        </a:lnSpc>
        <a:spcBef>
          <a:spcPct val="0"/>
        </a:spcBef>
        <a:spcAft>
          <a:spcPct val="0"/>
        </a:spcAft>
        <a:defRPr sz="2800" b="1">
          <a:solidFill>
            <a:schemeClr val="tx2"/>
          </a:solidFill>
          <a:latin typeface="Arial" charset="0"/>
        </a:defRPr>
      </a:lvl2pPr>
      <a:lvl3pPr algn="ctr" rtl="0" eaLnBrk="0" fontAlgn="base" hangingPunct="0">
        <a:lnSpc>
          <a:spcPts val="3000"/>
        </a:lnSpc>
        <a:spcBef>
          <a:spcPct val="0"/>
        </a:spcBef>
        <a:spcAft>
          <a:spcPct val="0"/>
        </a:spcAft>
        <a:defRPr sz="2800" b="1">
          <a:solidFill>
            <a:schemeClr val="tx2"/>
          </a:solidFill>
          <a:latin typeface="Arial" charset="0"/>
        </a:defRPr>
      </a:lvl3pPr>
      <a:lvl4pPr algn="ctr" rtl="0" eaLnBrk="0" fontAlgn="base" hangingPunct="0">
        <a:lnSpc>
          <a:spcPts val="3000"/>
        </a:lnSpc>
        <a:spcBef>
          <a:spcPct val="0"/>
        </a:spcBef>
        <a:spcAft>
          <a:spcPct val="0"/>
        </a:spcAft>
        <a:defRPr sz="2800" b="1">
          <a:solidFill>
            <a:schemeClr val="tx2"/>
          </a:solidFill>
          <a:latin typeface="Arial" charset="0"/>
        </a:defRPr>
      </a:lvl4pPr>
      <a:lvl5pPr algn="ctr" rtl="0" eaLnBrk="0" fontAlgn="base" hangingPunct="0">
        <a:lnSpc>
          <a:spcPts val="3000"/>
        </a:lnSpc>
        <a:spcBef>
          <a:spcPct val="0"/>
        </a:spcBef>
        <a:spcAft>
          <a:spcPct val="0"/>
        </a:spcAft>
        <a:defRPr sz="2800" b="1">
          <a:solidFill>
            <a:schemeClr val="tx2"/>
          </a:solidFill>
          <a:latin typeface="Arial" charset="0"/>
        </a:defRPr>
      </a:lvl5pPr>
      <a:lvl6pPr marL="457200" algn="ctr" rtl="0" fontAlgn="base">
        <a:lnSpc>
          <a:spcPts val="3000"/>
        </a:lnSpc>
        <a:spcBef>
          <a:spcPct val="0"/>
        </a:spcBef>
        <a:spcAft>
          <a:spcPct val="0"/>
        </a:spcAft>
        <a:defRPr sz="2800" b="1">
          <a:solidFill>
            <a:schemeClr val="tx2"/>
          </a:solidFill>
          <a:latin typeface="Arial" charset="0"/>
        </a:defRPr>
      </a:lvl6pPr>
      <a:lvl7pPr marL="914400" algn="ctr" rtl="0" fontAlgn="base">
        <a:lnSpc>
          <a:spcPts val="3000"/>
        </a:lnSpc>
        <a:spcBef>
          <a:spcPct val="0"/>
        </a:spcBef>
        <a:spcAft>
          <a:spcPct val="0"/>
        </a:spcAft>
        <a:defRPr sz="2800" b="1">
          <a:solidFill>
            <a:schemeClr val="tx2"/>
          </a:solidFill>
          <a:latin typeface="Arial" charset="0"/>
        </a:defRPr>
      </a:lvl7pPr>
      <a:lvl8pPr marL="1371600" algn="ctr" rtl="0" fontAlgn="base">
        <a:lnSpc>
          <a:spcPts val="3000"/>
        </a:lnSpc>
        <a:spcBef>
          <a:spcPct val="0"/>
        </a:spcBef>
        <a:spcAft>
          <a:spcPct val="0"/>
        </a:spcAft>
        <a:defRPr sz="2800" b="1">
          <a:solidFill>
            <a:schemeClr val="tx2"/>
          </a:solidFill>
          <a:latin typeface="Arial" charset="0"/>
        </a:defRPr>
      </a:lvl8pPr>
      <a:lvl9pPr marL="1828800" algn="ctr" rtl="0" fontAlgn="base">
        <a:lnSpc>
          <a:spcPts val="3000"/>
        </a:lnSpc>
        <a:spcBef>
          <a:spcPct val="0"/>
        </a:spcBef>
        <a:spcAft>
          <a:spcPct val="0"/>
        </a:spcAft>
        <a:defRPr sz="28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0" fontAlgn="base" hangingPunct="0">
        <a:lnSpc>
          <a:spcPct val="90000"/>
        </a:lnSpc>
        <a:spcBef>
          <a:spcPct val="25000"/>
        </a:spcBef>
        <a:spcAft>
          <a:spcPct val="0"/>
        </a:spcAft>
        <a:buSzPct val="100000"/>
        <a:buChar char="–"/>
        <a:defRPr sz="2000" b="1">
          <a:solidFill>
            <a:schemeClr val="tx1"/>
          </a:solidFill>
          <a:latin typeface="+mn-lt"/>
        </a:defRPr>
      </a:lvl2pPr>
      <a:lvl3pPr marL="1204913" indent="-228600" algn="l" rtl="0" eaLnBrk="0" fontAlgn="base" hangingPunct="0">
        <a:lnSpc>
          <a:spcPct val="90000"/>
        </a:lnSpc>
        <a:spcBef>
          <a:spcPct val="25000"/>
        </a:spcBef>
        <a:spcAft>
          <a:spcPct val="0"/>
        </a:spcAft>
        <a:buSzPct val="100000"/>
        <a:buChar char=" "/>
        <a:defRPr sz="1600" b="1">
          <a:solidFill>
            <a:schemeClr val="tx1"/>
          </a:solidFill>
          <a:latin typeface="+mn-lt"/>
        </a:defRPr>
      </a:lvl3pPr>
      <a:lvl4pPr marL="1546225" indent="-119063" algn="l" rtl="0" eaLnBrk="0" fontAlgn="base" hangingPunct="0">
        <a:lnSpc>
          <a:spcPct val="90000"/>
        </a:lnSpc>
        <a:spcBef>
          <a:spcPct val="25000"/>
        </a:spcBef>
        <a:spcAft>
          <a:spcPct val="0"/>
        </a:spcAft>
        <a:buSzPct val="100000"/>
        <a:buChar char=" "/>
        <a:defRPr sz="1400" b="1">
          <a:solidFill>
            <a:schemeClr val="tx1"/>
          </a:solidFill>
          <a:latin typeface="+mn-lt"/>
        </a:defRPr>
      </a:lvl4pPr>
      <a:lvl5pPr marL="1828800" algn="l" rtl="0" eaLnBrk="0" fontAlgn="base" hangingPunct="0">
        <a:lnSpc>
          <a:spcPct val="90000"/>
        </a:lnSpc>
        <a:spcBef>
          <a:spcPct val="25000"/>
        </a:spcBef>
        <a:spcAft>
          <a:spcPct val="0"/>
        </a:spcAft>
        <a:buSzPct val="100000"/>
        <a:buChar char=" "/>
        <a:defRPr sz="1400" b="1">
          <a:solidFill>
            <a:schemeClr val="tx1"/>
          </a:solidFill>
          <a:latin typeface="+mn-lt"/>
        </a:defRPr>
      </a:lvl5pPr>
      <a:lvl6pPr marL="2286000" algn="l" rtl="0" fontAlgn="base">
        <a:lnSpc>
          <a:spcPct val="90000"/>
        </a:lnSpc>
        <a:spcBef>
          <a:spcPct val="25000"/>
        </a:spcBef>
        <a:spcAft>
          <a:spcPct val="0"/>
        </a:spcAft>
        <a:buSzPct val="100000"/>
        <a:buChar char=" "/>
        <a:defRPr sz="1400" b="1">
          <a:solidFill>
            <a:schemeClr val="tx1"/>
          </a:solidFill>
          <a:latin typeface="+mn-lt"/>
        </a:defRPr>
      </a:lvl6pPr>
      <a:lvl7pPr marL="2743200" algn="l" rtl="0" fontAlgn="base">
        <a:lnSpc>
          <a:spcPct val="90000"/>
        </a:lnSpc>
        <a:spcBef>
          <a:spcPct val="25000"/>
        </a:spcBef>
        <a:spcAft>
          <a:spcPct val="0"/>
        </a:spcAft>
        <a:buSzPct val="100000"/>
        <a:buChar char=" "/>
        <a:defRPr sz="1400" b="1">
          <a:solidFill>
            <a:schemeClr val="tx1"/>
          </a:solidFill>
          <a:latin typeface="+mn-lt"/>
        </a:defRPr>
      </a:lvl7pPr>
      <a:lvl8pPr marL="3200400" algn="l" rtl="0" fontAlgn="base">
        <a:lnSpc>
          <a:spcPct val="90000"/>
        </a:lnSpc>
        <a:spcBef>
          <a:spcPct val="25000"/>
        </a:spcBef>
        <a:spcAft>
          <a:spcPct val="0"/>
        </a:spcAft>
        <a:buSzPct val="100000"/>
        <a:buChar char=" "/>
        <a:defRPr sz="1400" b="1">
          <a:solidFill>
            <a:schemeClr val="tx1"/>
          </a:solidFill>
          <a:latin typeface="+mn-lt"/>
        </a:defRPr>
      </a:lvl8pPr>
      <a:lvl9pPr marL="3657600" algn="l" rtl="0" fontAlgn="base">
        <a:lnSpc>
          <a:spcPct val="90000"/>
        </a:lnSpc>
        <a:spcBef>
          <a:spcPct val="25000"/>
        </a:spcBef>
        <a:spcAft>
          <a:spcPct val="0"/>
        </a:spcAft>
        <a:buSzPct val="100000"/>
        <a:buChar char=" "/>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jpe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525588"/>
            <a:ext cx="7772400" cy="1565275"/>
          </a:xfrm>
        </p:spPr>
        <p:txBody>
          <a:bodyPr/>
          <a:lstStyle/>
          <a:p>
            <a:pPr eaLnBrk="1" hangingPunct="1">
              <a:lnSpc>
                <a:spcPts val="4000"/>
              </a:lnSpc>
            </a:pPr>
            <a:r>
              <a:rPr lang="en-US" smtClean="0"/>
              <a:t>Air Force Evolution to Open Avionics</a:t>
            </a:r>
            <a:br>
              <a:rPr lang="en-US" smtClean="0"/>
            </a:br>
            <a:r>
              <a:rPr lang="en-US" sz="2400" smtClean="0"/>
              <a:t>- HPEC 2010 Workshop -</a:t>
            </a:r>
          </a:p>
        </p:txBody>
      </p:sp>
      <p:sp>
        <p:nvSpPr>
          <p:cNvPr id="3075" name="Text Box 3"/>
          <p:cNvSpPr>
            <a:spLocks noGrp="1" noChangeArrowheads="1"/>
          </p:cNvSpPr>
          <p:nvPr>
            <p:ph type="subTitle" idx="4294967295"/>
          </p:nvPr>
        </p:nvSpPr>
        <p:spPr>
          <a:xfrm>
            <a:off x="1371600" y="3505200"/>
            <a:ext cx="6400800" cy="1219200"/>
          </a:xfrm>
        </p:spPr>
        <p:txBody>
          <a:bodyPr lIns="91440" tIns="45720" rIns="91440" bIns="45720"/>
          <a:lstStyle/>
          <a:p>
            <a:pPr marL="0" indent="0" algn="ctr" eaLnBrk="1" hangingPunct="1">
              <a:lnSpc>
                <a:spcPct val="100000"/>
              </a:lnSpc>
              <a:spcBef>
                <a:spcPct val="50000"/>
              </a:spcBef>
              <a:spcAft>
                <a:spcPct val="50000"/>
              </a:spcAft>
              <a:buFontTx/>
              <a:buNone/>
            </a:pPr>
            <a:r>
              <a:rPr lang="en-US" sz="2200" dirty="0" smtClean="0"/>
              <a:t>Robert Bond</a:t>
            </a:r>
          </a:p>
          <a:p>
            <a:pPr marL="0" indent="0" algn="ctr" eaLnBrk="1" hangingPunct="1">
              <a:lnSpc>
                <a:spcPct val="100000"/>
              </a:lnSpc>
              <a:spcBef>
                <a:spcPct val="50000"/>
              </a:spcBef>
              <a:spcAft>
                <a:spcPct val="50000"/>
              </a:spcAft>
              <a:buFontTx/>
              <a:buNone/>
            </a:pPr>
            <a:r>
              <a:rPr lang="en-US" smtClean="0"/>
              <a:t>16 September 2010</a:t>
            </a:r>
            <a:endParaRPr lang="en-US" sz="2200" smtClean="0"/>
          </a:p>
        </p:txBody>
      </p:sp>
      <p:sp>
        <p:nvSpPr>
          <p:cNvPr id="3076" name="Text Box 4"/>
          <p:cNvSpPr txBox="1">
            <a:spLocks noChangeArrowheads="1"/>
          </p:cNvSpPr>
          <p:nvPr/>
        </p:nvSpPr>
        <p:spPr bwMode="auto">
          <a:xfrm>
            <a:off x="457200" y="5289550"/>
            <a:ext cx="8229600" cy="201613"/>
          </a:xfrm>
          <a:prstGeom prst="rect">
            <a:avLst/>
          </a:prstGeom>
          <a:noFill/>
          <a:ln w="9525">
            <a:noFill/>
            <a:miter lim="800000"/>
            <a:headEnd/>
            <a:tailEnd/>
          </a:ln>
        </p:spPr>
        <p:txBody>
          <a:bodyPr lIns="92064" tIns="46033" rIns="92064" bIns="46033">
            <a:spAutoFit/>
          </a:bodyPr>
          <a:lstStyle/>
          <a:p>
            <a:pPr algn="ctr" eaLnBrk="0" hangingPunct="0">
              <a:lnSpc>
                <a:spcPct val="90000"/>
              </a:lnSpc>
              <a:spcBef>
                <a:spcPct val="50000"/>
              </a:spcBef>
              <a:buSzPct val="100000"/>
            </a:pPr>
            <a:r>
              <a:rPr lang="en-US" sz="800" b="1">
                <a:ea typeface="ＭＳ Ｐゴシック"/>
                <a:cs typeface="ＭＳ Ｐゴシック"/>
                <a:sym typeface="Symbol" pitchFamily="18" charset="2"/>
              </a:rPr>
              <a:t></a:t>
            </a:r>
            <a:endParaRPr lang="en-US" sz="800" b="1">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1520825" y="1050925"/>
            <a:ext cx="5940425" cy="4016375"/>
          </a:xfrm>
          <a:prstGeom prst="rect">
            <a:avLst/>
          </a:prstGeom>
          <a:noFill/>
          <a:ln w="12700" cap="flat" cmpd="sng">
            <a:solidFill>
              <a:schemeClr val="bg1"/>
            </a:solidFill>
            <a:prstDash val="solid"/>
            <a:miter lim="800000"/>
            <a:headEnd type="none" w="sm" len="sm"/>
            <a:tailEnd type="none" w="sm" len="sm"/>
          </a:ln>
          <a:effectLst>
            <a:prstShdw prst="shdw17" dist="17961" dir="2700000">
              <a:schemeClr val="accent1">
                <a:gamma/>
                <a:shade val="60000"/>
                <a:invGamma/>
              </a:schemeClr>
            </a:prstShdw>
          </a:effectLst>
        </p:spPr>
      </p:pic>
      <p:sp>
        <p:nvSpPr>
          <p:cNvPr id="13315" name="Title 1"/>
          <p:cNvSpPr>
            <a:spLocks noGrp="1"/>
          </p:cNvSpPr>
          <p:nvPr>
            <p:ph type="title"/>
          </p:nvPr>
        </p:nvSpPr>
        <p:spPr>
          <a:xfrm>
            <a:off x="1081088" y="304800"/>
            <a:ext cx="6934200" cy="536575"/>
          </a:xfrm>
        </p:spPr>
        <p:txBody>
          <a:bodyPr/>
          <a:lstStyle/>
          <a:p>
            <a:r>
              <a:rPr lang="en-US" smtClean="0"/>
              <a:t>F-22 Avionics Architecture</a:t>
            </a:r>
            <a:br>
              <a:rPr lang="en-US" smtClean="0"/>
            </a:br>
            <a:endParaRPr lang="en-US" smtClean="0"/>
          </a:p>
        </p:txBody>
      </p:sp>
      <p:sp>
        <p:nvSpPr>
          <p:cNvPr id="13316" name="TextBox 3"/>
          <p:cNvSpPr txBox="1">
            <a:spLocks noChangeArrowheads="1"/>
          </p:cNvSpPr>
          <p:nvPr/>
        </p:nvSpPr>
        <p:spPr bwMode="auto">
          <a:xfrm>
            <a:off x="236538" y="5972175"/>
            <a:ext cx="3582987" cy="400050"/>
          </a:xfrm>
          <a:prstGeom prst="rect">
            <a:avLst/>
          </a:prstGeom>
          <a:noFill/>
          <a:ln w="9525">
            <a:noFill/>
            <a:miter lim="800000"/>
            <a:headEnd/>
            <a:tailEnd/>
          </a:ln>
        </p:spPr>
        <p:txBody>
          <a:bodyPr wrap="none">
            <a:spAutoFit/>
          </a:bodyPr>
          <a:lstStyle/>
          <a:p>
            <a:pPr eaLnBrk="0" hangingPunct="0"/>
            <a:r>
              <a:rPr lang="en-US"/>
              <a:t>Source: Military Avionics Systems,  I. Moir and A. Seabridge</a:t>
            </a:r>
          </a:p>
          <a:p>
            <a:pPr eaLnBrk="0" hangingPunct="0"/>
            <a:r>
              <a:rPr lang="en-US"/>
              <a:t>2006 John Wiley &amp; Sons, Ltd</a:t>
            </a:r>
          </a:p>
        </p:txBody>
      </p:sp>
      <p:pic>
        <p:nvPicPr>
          <p:cNvPr id="13317" name="Picture 3"/>
          <p:cNvPicPr>
            <a:picLocks noChangeAspect="1" noChangeArrowheads="1"/>
          </p:cNvPicPr>
          <p:nvPr/>
        </p:nvPicPr>
        <p:blipFill>
          <a:blip r:embed="rId4" cstate="print"/>
          <a:srcRect/>
          <a:stretch>
            <a:fillRect/>
          </a:stretch>
        </p:blipFill>
        <p:spPr bwMode="auto">
          <a:xfrm>
            <a:off x="5776913" y="1285875"/>
            <a:ext cx="1554162" cy="1050925"/>
          </a:xfrm>
          <a:prstGeom prst="rect">
            <a:avLst/>
          </a:prstGeom>
          <a:noFill/>
          <a:ln w="12700">
            <a:noFill/>
            <a:miter lim="800000"/>
            <a:headEnd type="none" w="sm" len="sm"/>
            <a:tailEnd type="none" w="sm" len="sm"/>
          </a:ln>
        </p:spPr>
      </p:pic>
      <p:grpSp>
        <p:nvGrpSpPr>
          <p:cNvPr id="13318" name="Group 11"/>
          <p:cNvGrpSpPr>
            <a:grpSpLocks/>
          </p:cNvGrpSpPr>
          <p:nvPr/>
        </p:nvGrpSpPr>
        <p:grpSpPr bwMode="auto">
          <a:xfrm>
            <a:off x="1528763" y="1052513"/>
            <a:ext cx="1917700" cy="1011237"/>
            <a:chOff x="1205713" y="1001821"/>
            <a:chExt cx="2128206" cy="1223489"/>
          </a:xfrm>
        </p:grpSpPr>
        <p:sp>
          <p:nvSpPr>
            <p:cNvPr id="13320" name="Rectangle 6"/>
            <p:cNvSpPr>
              <a:spLocks noChangeArrowheads="1"/>
            </p:cNvSpPr>
            <p:nvPr/>
          </p:nvSpPr>
          <p:spPr bwMode="auto">
            <a:xfrm>
              <a:off x="1205713" y="1001821"/>
              <a:ext cx="2128206" cy="1223489"/>
            </a:xfrm>
            <a:prstGeom prst="rect">
              <a:avLst/>
            </a:prstGeom>
            <a:solidFill>
              <a:schemeClr val="bg1"/>
            </a:solidFill>
            <a:ln w="12700" algn="ctr">
              <a:solidFill>
                <a:schemeClr val="tx1"/>
              </a:solidFill>
              <a:round/>
              <a:headEnd type="none" w="sm" len="sm"/>
              <a:tailEnd type="none" w="sm" len="sm"/>
            </a:ln>
          </p:spPr>
          <p:txBody>
            <a:bodyPr/>
            <a:lstStyle/>
            <a:p>
              <a:pPr algn="r" eaLnBrk="0" hangingPunct="0"/>
              <a:endParaRPr lang="en-US" sz="800" b="1"/>
            </a:p>
            <a:p>
              <a:pPr algn="r" eaLnBrk="0" hangingPunct="0"/>
              <a:r>
                <a:rPr lang="en-US" sz="800" b="1"/>
                <a:t>8-12.5 GHz</a:t>
              </a:r>
            </a:p>
            <a:p>
              <a:pPr algn="r" eaLnBrk="0" hangingPunct="0"/>
              <a:r>
                <a:rPr lang="en-US" sz="800" b="1"/>
                <a:t>Active ESA</a:t>
              </a:r>
            </a:p>
            <a:p>
              <a:pPr algn="r" eaLnBrk="0" hangingPunct="0"/>
              <a:r>
                <a:rPr lang="en-US" sz="800" b="1"/>
                <a:t>10W TR modules </a:t>
              </a:r>
            </a:p>
            <a:p>
              <a:pPr algn="r" eaLnBrk="0" hangingPunct="0"/>
              <a:r>
                <a:rPr lang="en-US" sz="800" b="1"/>
                <a:t>Low Observability</a:t>
              </a:r>
            </a:p>
            <a:p>
              <a:pPr algn="r" eaLnBrk="0" hangingPunct="0"/>
              <a:r>
                <a:rPr lang="en-US" sz="800" b="1"/>
                <a:t>ECCM</a:t>
              </a:r>
            </a:p>
            <a:p>
              <a:pPr algn="r" eaLnBrk="0" hangingPunct="0"/>
              <a:r>
                <a:rPr lang="en-US" sz="800" b="1"/>
                <a:t>LPI modes</a:t>
              </a:r>
            </a:p>
            <a:p>
              <a:pPr algn="r" eaLnBrk="0" hangingPunct="0"/>
              <a:endParaRPr lang="en-US" sz="800" b="1"/>
            </a:p>
          </p:txBody>
        </p:sp>
        <p:pic>
          <p:nvPicPr>
            <p:cNvPr id="6149" name="Picture 5"/>
            <p:cNvPicPr>
              <a:picLocks noChangeAspect="1" noChangeArrowheads="1"/>
            </p:cNvPicPr>
            <p:nvPr/>
          </p:nvPicPr>
          <p:blipFill>
            <a:blip r:embed="rId5" cstate="print"/>
            <a:srcRect/>
            <a:stretch>
              <a:fillRect/>
            </a:stretch>
          </p:blipFill>
          <p:spPr bwMode="auto">
            <a:xfrm>
              <a:off x="1219807" y="1322578"/>
              <a:ext cx="722322" cy="885446"/>
            </a:xfrm>
            <a:prstGeom prst="rect">
              <a:avLst/>
            </a:prstGeom>
            <a:noFill/>
            <a:ln w="12700" cap="flat" cmpd="sng">
              <a:noFill/>
              <a:prstDash val="solid"/>
              <a:miter lim="800000"/>
              <a:headEnd type="none" w="sm" len="sm"/>
              <a:tailEnd type="none" w="sm" len="sm"/>
            </a:ln>
            <a:effectLst>
              <a:prstShdw prst="shdw17" dist="17961" dir="2700000">
                <a:schemeClr val="accent1">
                  <a:gamma/>
                  <a:shade val="60000"/>
                  <a:invGamma/>
                </a:schemeClr>
              </a:prstShdw>
            </a:effectLst>
          </p:spPr>
        </p:pic>
        <p:sp>
          <p:nvSpPr>
            <p:cNvPr id="13322" name="TextBox 10"/>
            <p:cNvSpPr txBox="1">
              <a:spLocks noChangeArrowheads="1"/>
            </p:cNvSpPr>
            <p:nvPr/>
          </p:nvSpPr>
          <p:spPr bwMode="auto">
            <a:xfrm>
              <a:off x="1588071" y="1001822"/>
              <a:ext cx="1364108" cy="286074"/>
            </a:xfrm>
            <a:prstGeom prst="rect">
              <a:avLst/>
            </a:prstGeom>
            <a:noFill/>
            <a:ln w="9525">
              <a:noFill/>
              <a:miter lim="800000"/>
              <a:headEnd/>
              <a:tailEnd/>
            </a:ln>
          </p:spPr>
          <p:txBody>
            <a:bodyPr wrap="none">
              <a:spAutoFit/>
            </a:bodyPr>
            <a:lstStyle/>
            <a:p>
              <a:pPr eaLnBrk="0" hangingPunct="0"/>
              <a:r>
                <a:rPr lang="en-US" sz="900" b="1"/>
                <a:t>AN/APG-77 RADAR </a:t>
              </a:r>
            </a:p>
          </p:txBody>
        </p:sp>
      </p:grpSp>
      <p:sp>
        <p:nvSpPr>
          <p:cNvPr id="14" name="TextBox 13"/>
          <p:cNvSpPr txBox="1"/>
          <p:nvPr/>
        </p:nvSpPr>
        <p:spPr>
          <a:xfrm>
            <a:off x="1755775" y="5211763"/>
            <a:ext cx="5365750" cy="3079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defRPr/>
            </a:pPr>
            <a:r>
              <a:rPr lang="en-US" sz="1400" b="1" dirty="0">
                <a:latin typeface="Arial" charset="0"/>
              </a:rPr>
              <a:t>Highly sophisticated </a:t>
            </a:r>
            <a:r>
              <a:rPr lang="en-US" sz="1400" b="1" i="1" dirty="0">
                <a:latin typeface="Arial" charset="0"/>
              </a:rPr>
              <a:t>integrated avionics system architecture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1520825" y="1050925"/>
            <a:ext cx="5940425" cy="4016375"/>
          </a:xfrm>
          <a:prstGeom prst="rect">
            <a:avLst/>
          </a:prstGeom>
          <a:noFill/>
          <a:ln w="12700" cap="flat" cmpd="sng">
            <a:solidFill>
              <a:schemeClr val="bg1"/>
            </a:solidFill>
            <a:prstDash val="solid"/>
            <a:miter lim="800000"/>
            <a:headEnd type="none" w="sm" len="sm"/>
            <a:tailEnd type="none" w="sm" len="sm"/>
          </a:ln>
          <a:effectLst>
            <a:prstShdw prst="shdw17" dist="17961" dir="2700000">
              <a:schemeClr val="accent1">
                <a:gamma/>
                <a:shade val="60000"/>
                <a:invGamma/>
              </a:schemeClr>
            </a:prstShdw>
          </a:effectLst>
        </p:spPr>
      </p:pic>
      <p:sp>
        <p:nvSpPr>
          <p:cNvPr id="14339" name="Title 1"/>
          <p:cNvSpPr>
            <a:spLocks noGrp="1"/>
          </p:cNvSpPr>
          <p:nvPr>
            <p:ph type="title"/>
          </p:nvPr>
        </p:nvSpPr>
        <p:spPr>
          <a:xfrm>
            <a:off x="1081088" y="304800"/>
            <a:ext cx="6934200" cy="536575"/>
          </a:xfrm>
        </p:spPr>
        <p:txBody>
          <a:bodyPr/>
          <a:lstStyle/>
          <a:p>
            <a:r>
              <a:rPr lang="en-US" smtClean="0"/>
              <a:t>F-22 Avionics Architecture</a:t>
            </a:r>
            <a:br>
              <a:rPr lang="en-US" smtClean="0"/>
            </a:br>
            <a:endParaRPr lang="en-US" smtClean="0"/>
          </a:p>
        </p:txBody>
      </p:sp>
      <p:sp>
        <p:nvSpPr>
          <p:cNvPr id="14340" name="TextBox 3"/>
          <p:cNvSpPr txBox="1">
            <a:spLocks noChangeArrowheads="1"/>
          </p:cNvSpPr>
          <p:nvPr/>
        </p:nvSpPr>
        <p:spPr bwMode="auto">
          <a:xfrm>
            <a:off x="236538" y="5972175"/>
            <a:ext cx="3582987" cy="400050"/>
          </a:xfrm>
          <a:prstGeom prst="rect">
            <a:avLst/>
          </a:prstGeom>
          <a:noFill/>
          <a:ln w="9525">
            <a:noFill/>
            <a:miter lim="800000"/>
            <a:headEnd/>
            <a:tailEnd/>
          </a:ln>
        </p:spPr>
        <p:txBody>
          <a:bodyPr wrap="none">
            <a:spAutoFit/>
          </a:bodyPr>
          <a:lstStyle/>
          <a:p>
            <a:pPr eaLnBrk="0" hangingPunct="0"/>
            <a:r>
              <a:rPr lang="en-US"/>
              <a:t>Source: Military Avionics Systems,  I. Moir and A. Seabridge</a:t>
            </a:r>
          </a:p>
          <a:p>
            <a:pPr eaLnBrk="0" hangingPunct="0"/>
            <a:r>
              <a:rPr lang="en-US"/>
              <a:t>2006 John Wiley &amp; Sons, Ltd</a:t>
            </a:r>
          </a:p>
        </p:txBody>
      </p:sp>
      <p:pic>
        <p:nvPicPr>
          <p:cNvPr id="14341" name="Picture 3"/>
          <p:cNvPicPr>
            <a:picLocks noChangeAspect="1" noChangeArrowheads="1"/>
          </p:cNvPicPr>
          <p:nvPr/>
        </p:nvPicPr>
        <p:blipFill>
          <a:blip r:embed="rId4" cstate="print"/>
          <a:srcRect/>
          <a:stretch>
            <a:fillRect/>
          </a:stretch>
        </p:blipFill>
        <p:spPr bwMode="auto">
          <a:xfrm>
            <a:off x="5776913" y="1285875"/>
            <a:ext cx="1554162" cy="1050925"/>
          </a:xfrm>
          <a:prstGeom prst="rect">
            <a:avLst/>
          </a:prstGeom>
          <a:noFill/>
          <a:ln w="12700">
            <a:noFill/>
            <a:miter lim="800000"/>
            <a:headEnd type="none" w="sm" len="sm"/>
            <a:tailEnd type="none" w="sm" len="sm"/>
          </a:ln>
        </p:spPr>
      </p:pic>
      <p:grpSp>
        <p:nvGrpSpPr>
          <p:cNvPr id="14342" name="Group 11"/>
          <p:cNvGrpSpPr>
            <a:grpSpLocks/>
          </p:cNvGrpSpPr>
          <p:nvPr/>
        </p:nvGrpSpPr>
        <p:grpSpPr bwMode="auto">
          <a:xfrm>
            <a:off x="1528763" y="1052513"/>
            <a:ext cx="1917700" cy="1011237"/>
            <a:chOff x="1205713" y="1001821"/>
            <a:chExt cx="2128206" cy="1223489"/>
          </a:xfrm>
        </p:grpSpPr>
        <p:sp>
          <p:nvSpPr>
            <p:cNvPr id="14349" name="Rectangle 6"/>
            <p:cNvSpPr>
              <a:spLocks noChangeArrowheads="1"/>
            </p:cNvSpPr>
            <p:nvPr/>
          </p:nvSpPr>
          <p:spPr bwMode="auto">
            <a:xfrm>
              <a:off x="1205713" y="1001821"/>
              <a:ext cx="2128206" cy="1223489"/>
            </a:xfrm>
            <a:prstGeom prst="rect">
              <a:avLst/>
            </a:prstGeom>
            <a:solidFill>
              <a:schemeClr val="bg1"/>
            </a:solidFill>
            <a:ln w="12700" algn="ctr">
              <a:solidFill>
                <a:schemeClr val="tx1"/>
              </a:solidFill>
              <a:round/>
              <a:headEnd type="none" w="sm" len="sm"/>
              <a:tailEnd type="none" w="sm" len="sm"/>
            </a:ln>
          </p:spPr>
          <p:txBody>
            <a:bodyPr/>
            <a:lstStyle/>
            <a:p>
              <a:pPr algn="r" eaLnBrk="0" hangingPunct="0"/>
              <a:endParaRPr lang="en-US" sz="800" b="1"/>
            </a:p>
            <a:p>
              <a:pPr algn="r" eaLnBrk="0" hangingPunct="0"/>
              <a:r>
                <a:rPr lang="en-US" sz="800" b="1"/>
                <a:t>8-12.5 GHz</a:t>
              </a:r>
            </a:p>
            <a:p>
              <a:pPr algn="r" eaLnBrk="0" hangingPunct="0"/>
              <a:r>
                <a:rPr lang="en-US" sz="800" b="1"/>
                <a:t>Active ESA</a:t>
              </a:r>
            </a:p>
            <a:p>
              <a:pPr algn="r" eaLnBrk="0" hangingPunct="0"/>
              <a:r>
                <a:rPr lang="en-US" sz="800" b="1"/>
                <a:t>10W TR modules </a:t>
              </a:r>
            </a:p>
            <a:p>
              <a:pPr algn="r" eaLnBrk="0" hangingPunct="0"/>
              <a:r>
                <a:rPr lang="en-US" sz="800" b="1"/>
                <a:t>Low Observability</a:t>
              </a:r>
            </a:p>
            <a:p>
              <a:pPr algn="r" eaLnBrk="0" hangingPunct="0"/>
              <a:r>
                <a:rPr lang="en-US" sz="800" b="1"/>
                <a:t>ECCM</a:t>
              </a:r>
            </a:p>
            <a:p>
              <a:pPr algn="r" eaLnBrk="0" hangingPunct="0"/>
              <a:r>
                <a:rPr lang="en-US" sz="800" b="1"/>
                <a:t>LPI modes</a:t>
              </a:r>
            </a:p>
            <a:p>
              <a:pPr algn="r" eaLnBrk="0" hangingPunct="0"/>
              <a:endParaRPr lang="en-US" sz="800" b="1"/>
            </a:p>
          </p:txBody>
        </p:sp>
        <p:pic>
          <p:nvPicPr>
            <p:cNvPr id="6149" name="Picture 5"/>
            <p:cNvPicPr>
              <a:picLocks noChangeAspect="1" noChangeArrowheads="1"/>
            </p:cNvPicPr>
            <p:nvPr/>
          </p:nvPicPr>
          <p:blipFill>
            <a:blip r:embed="rId5" cstate="print"/>
            <a:srcRect/>
            <a:stretch>
              <a:fillRect/>
            </a:stretch>
          </p:blipFill>
          <p:spPr bwMode="auto">
            <a:xfrm>
              <a:off x="1219807" y="1322578"/>
              <a:ext cx="722322" cy="885446"/>
            </a:xfrm>
            <a:prstGeom prst="rect">
              <a:avLst/>
            </a:prstGeom>
            <a:noFill/>
            <a:ln w="12700" cap="flat" cmpd="sng">
              <a:noFill/>
              <a:prstDash val="solid"/>
              <a:miter lim="800000"/>
              <a:headEnd type="none" w="sm" len="sm"/>
              <a:tailEnd type="none" w="sm" len="sm"/>
            </a:ln>
            <a:effectLst>
              <a:prstShdw prst="shdw17" dist="17961" dir="2700000">
                <a:schemeClr val="accent1">
                  <a:gamma/>
                  <a:shade val="60000"/>
                  <a:invGamma/>
                </a:schemeClr>
              </a:prstShdw>
            </a:effectLst>
          </p:spPr>
        </p:pic>
        <p:sp>
          <p:nvSpPr>
            <p:cNvPr id="14351" name="TextBox 10"/>
            <p:cNvSpPr txBox="1">
              <a:spLocks noChangeArrowheads="1"/>
            </p:cNvSpPr>
            <p:nvPr/>
          </p:nvSpPr>
          <p:spPr bwMode="auto">
            <a:xfrm>
              <a:off x="1588071" y="1001822"/>
              <a:ext cx="1364108" cy="286074"/>
            </a:xfrm>
            <a:prstGeom prst="rect">
              <a:avLst/>
            </a:prstGeom>
            <a:noFill/>
            <a:ln w="9525">
              <a:noFill/>
              <a:miter lim="800000"/>
              <a:headEnd/>
              <a:tailEnd/>
            </a:ln>
          </p:spPr>
          <p:txBody>
            <a:bodyPr wrap="none">
              <a:spAutoFit/>
            </a:bodyPr>
            <a:lstStyle/>
            <a:p>
              <a:pPr eaLnBrk="0" hangingPunct="0"/>
              <a:r>
                <a:rPr lang="en-US" sz="900" b="1"/>
                <a:t>AN/APG-77 RADAR </a:t>
              </a:r>
            </a:p>
          </p:txBody>
        </p:sp>
      </p:grpSp>
      <p:pic>
        <p:nvPicPr>
          <p:cNvPr id="14343" name="Picture 2"/>
          <p:cNvPicPr>
            <a:picLocks noChangeAspect="1" noChangeArrowheads="1"/>
          </p:cNvPicPr>
          <p:nvPr/>
        </p:nvPicPr>
        <p:blipFill>
          <a:blip r:embed="rId6" cstate="print"/>
          <a:srcRect/>
          <a:stretch>
            <a:fillRect/>
          </a:stretch>
        </p:blipFill>
        <p:spPr bwMode="auto">
          <a:xfrm>
            <a:off x="3925888" y="1254125"/>
            <a:ext cx="3994150" cy="3028950"/>
          </a:xfrm>
          <a:prstGeom prst="rect">
            <a:avLst/>
          </a:prstGeom>
          <a:noFill/>
          <a:ln w="9525">
            <a:noFill/>
            <a:miter lim="800000"/>
            <a:headEnd/>
            <a:tailEnd/>
          </a:ln>
        </p:spPr>
      </p:pic>
      <p:sp>
        <p:nvSpPr>
          <p:cNvPr id="14344" name="Rectangle 11"/>
          <p:cNvSpPr>
            <a:spLocks noChangeArrowheads="1"/>
          </p:cNvSpPr>
          <p:nvPr/>
        </p:nvSpPr>
        <p:spPr bwMode="auto">
          <a:xfrm>
            <a:off x="3924300" y="1254125"/>
            <a:ext cx="801688" cy="841375"/>
          </a:xfrm>
          <a:prstGeom prst="rect">
            <a:avLst/>
          </a:prstGeom>
          <a:solidFill>
            <a:schemeClr val="bg1"/>
          </a:solidFill>
          <a:ln w="12700" algn="ctr">
            <a:noFill/>
            <a:round/>
            <a:headEnd type="none" w="sm" len="sm"/>
            <a:tailEnd type="none" w="sm" len="sm"/>
          </a:ln>
        </p:spPr>
        <p:txBody>
          <a:bodyPr/>
          <a:lstStyle/>
          <a:p>
            <a:pPr eaLnBrk="0" hangingPunct="0"/>
            <a:endParaRPr lang="en-US"/>
          </a:p>
        </p:txBody>
      </p:sp>
      <p:sp>
        <p:nvSpPr>
          <p:cNvPr id="14345" name="Rectangle 14"/>
          <p:cNvSpPr>
            <a:spLocks noChangeArrowheads="1"/>
          </p:cNvSpPr>
          <p:nvPr/>
        </p:nvSpPr>
        <p:spPr bwMode="auto">
          <a:xfrm>
            <a:off x="3924300" y="1270000"/>
            <a:ext cx="3973513" cy="3001963"/>
          </a:xfrm>
          <a:prstGeom prst="rect">
            <a:avLst/>
          </a:prstGeom>
          <a:noFill/>
          <a:ln w="28575" algn="ctr">
            <a:solidFill>
              <a:srgbClr val="0000FF"/>
            </a:solidFill>
            <a:round/>
            <a:headEnd type="none" w="sm" len="sm"/>
            <a:tailEnd type="none" w="sm" len="sm"/>
          </a:ln>
        </p:spPr>
        <p:txBody>
          <a:bodyPr/>
          <a:lstStyle/>
          <a:p>
            <a:pPr eaLnBrk="0" hangingPunct="0"/>
            <a:endParaRPr lang="en-US"/>
          </a:p>
        </p:txBody>
      </p:sp>
      <p:sp>
        <p:nvSpPr>
          <p:cNvPr id="14346" name="Rectangle 15"/>
          <p:cNvSpPr>
            <a:spLocks noChangeArrowheads="1"/>
          </p:cNvSpPr>
          <p:nvPr/>
        </p:nvSpPr>
        <p:spPr bwMode="auto">
          <a:xfrm>
            <a:off x="1698625" y="2163763"/>
            <a:ext cx="1739900" cy="1192212"/>
          </a:xfrm>
          <a:prstGeom prst="rect">
            <a:avLst/>
          </a:prstGeom>
          <a:noFill/>
          <a:ln w="38100" algn="ctr">
            <a:solidFill>
              <a:srgbClr val="0000FF"/>
            </a:solidFill>
            <a:round/>
            <a:headEnd type="none" w="sm" len="sm"/>
            <a:tailEnd type="none" w="sm" len="sm"/>
          </a:ln>
        </p:spPr>
        <p:txBody>
          <a:bodyPr/>
          <a:lstStyle/>
          <a:p>
            <a:pPr eaLnBrk="0" hangingPunct="0"/>
            <a:endParaRPr lang="en-US"/>
          </a:p>
        </p:txBody>
      </p:sp>
      <p:sp>
        <p:nvSpPr>
          <p:cNvPr id="14347" name="Freeform 16"/>
          <p:cNvSpPr>
            <a:spLocks/>
          </p:cNvSpPr>
          <p:nvPr/>
        </p:nvSpPr>
        <p:spPr bwMode="auto">
          <a:xfrm>
            <a:off x="3419475" y="1271588"/>
            <a:ext cx="506413" cy="3003550"/>
          </a:xfrm>
          <a:custGeom>
            <a:avLst/>
            <a:gdLst>
              <a:gd name="T0" fmla="*/ 0 w 505522"/>
              <a:gd name="T1" fmla="*/ 893912 h 2984810"/>
              <a:gd name="T2" fmla="*/ 505522 w 505522"/>
              <a:gd name="T3" fmla="*/ 0 h 2984810"/>
              <a:gd name="T4" fmla="*/ 505522 w 505522"/>
              <a:gd name="T5" fmla="*/ 3003395 h 2984810"/>
              <a:gd name="T6" fmla="*/ 22303 w 505522"/>
              <a:gd name="T7" fmla="*/ 2090782 h 2984810"/>
              <a:gd name="T8" fmla="*/ 0 w 505522"/>
              <a:gd name="T9" fmla="*/ 893912 h 2984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522" h="2984810">
                <a:moveTo>
                  <a:pt x="0" y="888381"/>
                </a:moveTo>
                <a:lnTo>
                  <a:pt x="505522" y="0"/>
                </a:lnTo>
                <a:lnTo>
                  <a:pt x="505522" y="2984810"/>
                </a:lnTo>
                <a:lnTo>
                  <a:pt x="22303" y="2077844"/>
                </a:lnTo>
                <a:lnTo>
                  <a:pt x="0" y="888381"/>
                </a:lnTo>
                <a:close/>
              </a:path>
            </a:pathLst>
          </a:custGeom>
          <a:solidFill>
            <a:schemeClr val="accent1"/>
          </a:solidFill>
          <a:ln w="12700" cap="flat" cmpd="sng" algn="ctr">
            <a:solidFill>
              <a:srgbClr val="0000FF"/>
            </a:solidFill>
            <a:prstDash val="solid"/>
            <a:round/>
            <a:headEnd type="none" w="sm" len="sm"/>
            <a:tailEnd type="none" w="sm" len="sm"/>
          </a:ln>
        </p:spPr>
        <p:txBody>
          <a:bodyPr/>
          <a:lstStyle/>
          <a:p>
            <a:endParaRPr lang="en-US"/>
          </a:p>
        </p:txBody>
      </p:sp>
      <p:sp>
        <p:nvSpPr>
          <p:cNvPr id="19" name="TextBox 18"/>
          <p:cNvSpPr txBox="1"/>
          <p:nvPr/>
        </p:nvSpPr>
        <p:spPr>
          <a:xfrm>
            <a:off x="1755775" y="5211763"/>
            <a:ext cx="5365750" cy="3079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defRPr/>
            </a:pPr>
            <a:r>
              <a:rPr lang="en-US" sz="1400" b="1" dirty="0">
                <a:latin typeface="Arial" charset="0"/>
              </a:rPr>
              <a:t>Highly sophisticated </a:t>
            </a:r>
            <a:r>
              <a:rPr lang="en-US" sz="1400" b="1" i="1" dirty="0">
                <a:latin typeface="Arial" charset="0"/>
              </a:rPr>
              <a:t>integrated avionics system architecture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1520825" y="1050925"/>
            <a:ext cx="5940425" cy="4016375"/>
          </a:xfrm>
          <a:prstGeom prst="rect">
            <a:avLst/>
          </a:prstGeom>
          <a:noFill/>
          <a:ln w="12700" cap="flat" cmpd="sng">
            <a:solidFill>
              <a:schemeClr val="bg1"/>
            </a:solidFill>
            <a:prstDash val="solid"/>
            <a:miter lim="800000"/>
            <a:headEnd type="none" w="sm" len="sm"/>
            <a:tailEnd type="none" w="sm" len="sm"/>
          </a:ln>
          <a:effectLst>
            <a:prstShdw prst="shdw17" dist="17961" dir="2700000">
              <a:schemeClr val="accent1">
                <a:gamma/>
                <a:shade val="60000"/>
                <a:invGamma/>
              </a:schemeClr>
            </a:prstShdw>
          </a:effectLst>
        </p:spPr>
      </p:pic>
      <p:sp>
        <p:nvSpPr>
          <p:cNvPr id="15363" name="Title 1"/>
          <p:cNvSpPr>
            <a:spLocks noGrp="1"/>
          </p:cNvSpPr>
          <p:nvPr>
            <p:ph type="title"/>
          </p:nvPr>
        </p:nvSpPr>
        <p:spPr>
          <a:xfrm>
            <a:off x="1081088" y="304800"/>
            <a:ext cx="6934200" cy="536575"/>
          </a:xfrm>
        </p:spPr>
        <p:txBody>
          <a:bodyPr/>
          <a:lstStyle/>
          <a:p>
            <a:r>
              <a:rPr lang="en-US" smtClean="0"/>
              <a:t>F-22 Avionics Architecture</a:t>
            </a:r>
            <a:br>
              <a:rPr lang="en-US" smtClean="0"/>
            </a:br>
            <a:endParaRPr lang="en-US" smtClean="0"/>
          </a:p>
        </p:txBody>
      </p:sp>
      <p:sp>
        <p:nvSpPr>
          <p:cNvPr id="15364" name="TextBox 3"/>
          <p:cNvSpPr txBox="1">
            <a:spLocks noChangeArrowheads="1"/>
          </p:cNvSpPr>
          <p:nvPr/>
        </p:nvSpPr>
        <p:spPr bwMode="auto">
          <a:xfrm>
            <a:off x="236538" y="5972175"/>
            <a:ext cx="3582987" cy="400050"/>
          </a:xfrm>
          <a:prstGeom prst="rect">
            <a:avLst/>
          </a:prstGeom>
          <a:noFill/>
          <a:ln w="9525">
            <a:noFill/>
            <a:miter lim="800000"/>
            <a:headEnd/>
            <a:tailEnd/>
          </a:ln>
        </p:spPr>
        <p:txBody>
          <a:bodyPr wrap="none">
            <a:spAutoFit/>
          </a:bodyPr>
          <a:lstStyle/>
          <a:p>
            <a:pPr eaLnBrk="0" hangingPunct="0"/>
            <a:r>
              <a:rPr lang="en-US"/>
              <a:t>Source: Military Avionics Systems,  I. Moir and A. Seabridge</a:t>
            </a:r>
          </a:p>
          <a:p>
            <a:pPr eaLnBrk="0" hangingPunct="0"/>
            <a:r>
              <a:rPr lang="en-US"/>
              <a:t>2006 John Wiley &amp; Sons, Ltd</a:t>
            </a:r>
          </a:p>
        </p:txBody>
      </p:sp>
      <p:pic>
        <p:nvPicPr>
          <p:cNvPr id="15365" name="Picture 3"/>
          <p:cNvPicPr>
            <a:picLocks noChangeAspect="1" noChangeArrowheads="1"/>
          </p:cNvPicPr>
          <p:nvPr/>
        </p:nvPicPr>
        <p:blipFill>
          <a:blip r:embed="rId4" cstate="print"/>
          <a:srcRect/>
          <a:stretch>
            <a:fillRect/>
          </a:stretch>
        </p:blipFill>
        <p:spPr bwMode="auto">
          <a:xfrm>
            <a:off x="5776913" y="2819400"/>
            <a:ext cx="1554162" cy="1050925"/>
          </a:xfrm>
          <a:prstGeom prst="rect">
            <a:avLst/>
          </a:prstGeom>
          <a:noFill/>
          <a:ln w="12700">
            <a:noFill/>
            <a:miter lim="800000"/>
            <a:headEnd type="none" w="sm" len="sm"/>
            <a:tailEnd type="none" w="sm" len="sm"/>
          </a:ln>
        </p:spPr>
      </p:pic>
      <p:grpSp>
        <p:nvGrpSpPr>
          <p:cNvPr id="15366" name="Group 11"/>
          <p:cNvGrpSpPr>
            <a:grpSpLocks/>
          </p:cNvGrpSpPr>
          <p:nvPr/>
        </p:nvGrpSpPr>
        <p:grpSpPr bwMode="auto">
          <a:xfrm>
            <a:off x="1528763" y="1052513"/>
            <a:ext cx="1917700" cy="1011237"/>
            <a:chOff x="1205713" y="1001821"/>
            <a:chExt cx="2128206" cy="1223489"/>
          </a:xfrm>
        </p:grpSpPr>
        <p:sp>
          <p:nvSpPr>
            <p:cNvPr id="15375" name="Rectangle 6"/>
            <p:cNvSpPr>
              <a:spLocks noChangeArrowheads="1"/>
            </p:cNvSpPr>
            <p:nvPr/>
          </p:nvSpPr>
          <p:spPr bwMode="auto">
            <a:xfrm>
              <a:off x="1205713" y="1001821"/>
              <a:ext cx="2128206" cy="1223489"/>
            </a:xfrm>
            <a:prstGeom prst="rect">
              <a:avLst/>
            </a:prstGeom>
            <a:solidFill>
              <a:schemeClr val="bg1"/>
            </a:solidFill>
            <a:ln w="12700" algn="ctr">
              <a:solidFill>
                <a:schemeClr val="tx1"/>
              </a:solidFill>
              <a:round/>
              <a:headEnd type="none" w="sm" len="sm"/>
              <a:tailEnd type="none" w="sm" len="sm"/>
            </a:ln>
          </p:spPr>
          <p:txBody>
            <a:bodyPr/>
            <a:lstStyle/>
            <a:p>
              <a:pPr algn="r" eaLnBrk="0" hangingPunct="0"/>
              <a:endParaRPr lang="en-US" sz="800" b="1"/>
            </a:p>
            <a:p>
              <a:pPr algn="r" eaLnBrk="0" hangingPunct="0"/>
              <a:r>
                <a:rPr lang="en-US" sz="800" b="1"/>
                <a:t>8-12.5 GHz</a:t>
              </a:r>
            </a:p>
            <a:p>
              <a:pPr algn="r" eaLnBrk="0" hangingPunct="0"/>
              <a:r>
                <a:rPr lang="en-US" sz="800" b="1"/>
                <a:t>Active ESA</a:t>
              </a:r>
            </a:p>
            <a:p>
              <a:pPr algn="r" eaLnBrk="0" hangingPunct="0"/>
              <a:r>
                <a:rPr lang="en-US" sz="800" b="1"/>
                <a:t>10W TR modules </a:t>
              </a:r>
            </a:p>
            <a:p>
              <a:pPr algn="r" eaLnBrk="0" hangingPunct="0"/>
              <a:r>
                <a:rPr lang="en-US" sz="800" b="1"/>
                <a:t>Low Observability</a:t>
              </a:r>
            </a:p>
            <a:p>
              <a:pPr algn="r" eaLnBrk="0" hangingPunct="0"/>
              <a:r>
                <a:rPr lang="en-US" sz="800" b="1"/>
                <a:t>ECCM</a:t>
              </a:r>
            </a:p>
            <a:p>
              <a:pPr algn="r" eaLnBrk="0" hangingPunct="0"/>
              <a:r>
                <a:rPr lang="en-US" sz="800" b="1"/>
                <a:t>LPI modes</a:t>
              </a:r>
            </a:p>
            <a:p>
              <a:pPr algn="r" eaLnBrk="0" hangingPunct="0"/>
              <a:endParaRPr lang="en-US" sz="800" b="1"/>
            </a:p>
          </p:txBody>
        </p:sp>
        <p:pic>
          <p:nvPicPr>
            <p:cNvPr id="6149" name="Picture 5"/>
            <p:cNvPicPr>
              <a:picLocks noChangeAspect="1" noChangeArrowheads="1"/>
            </p:cNvPicPr>
            <p:nvPr/>
          </p:nvPicPr>
          <p:blipFill>
            <a:blip r:embed="rId5" cstate="print"/>
            <a:srcRect/>
            <a:stretch>
              <a:fillRect/>
            </a:stretch>
          </p:blipFill>
          <p:spPr bwMode="auto">
            <a:xfrm>
              <a:off x="1219807" y="1322578"/>
              <a:ext cx="722322" cy="885446"/>
            </a:xfrm>
            <a:prstGeom prst="rect">
              <a:avLst/>
            </a:prstGeom>
            <a:noFill/>
            <a:ln w="12700" cap="flat" cmpd="sng">
              <a:noFill/>
              <a:prstDash val="solid"/>
              <a:miter lim="800000"/>
              <a:headEnd type="none" w="sm" len="sm"/>
              <a:tailEnd type="none" w="sm" len="sm"/>
            </a:ln>
            <a:effectLst>
              <a:prstShdw prst="shdw17" dist="17961" dir="2700000">
                <a:schemeClr val="accent1">
                  <a:gamma/>
                  <a:shade val="60000"/>
                  <a:invGamma/>
                </a:schemeClr>
              </a:prstShdw>
            </a:effectLst>
          </p:spPr>
        </p:pic>
        <p:sp>
          <p:nvSpPr>
            <p:cNvPr id="15377" name="TextBox 10"/>
            <p:cNvSpPr txBox="1">
              <a:spLocks noChangeArrowheads="1"/>
            </p:cNvSpPr>
            <p:nvPr/>
          </p:nvSpPr>
          <p:spPr bwMode="auto">
            <a:xfrm>
              <a:off x="1588071" y="1001822"/>
              <a:ext cx="1364108" cy="286074"/>
            </a:xfrm>
            <a:prstGeom prst="rect">
              <a:avLst/>
            </a:prstGeom>
            <a:noFill/>
            <a:ln w="9525">
              <a:noFill/>
              <a:miter lim="800000"/>
              <a:headEnd/>
              <a:tailEnd/>
            </a:ln>
          </p:spPr>
          <p:txBody>
            <a:bodyPr wrap="none">
              <a:spAutoFit/>
            </a:bodyPr>
            <a:lstStyle/>
            <a:p>
              <a:pPr eaLnBrk="0" hangingPunct="0"/>
              <a:r>
                <a:rPr lang="en-US" sz="900" b="1"/>
                <a:t>AN/APG-77 RADAR </a:t>
              </a:r>
            </a:p>
          </p:txBody>
        </p:sp>
      </p:grpSp>
      <p:sp>
        <p:nvSpPr>
          <p:cNvPr id="14" name="TextBox 13"/>
          <p:cNvSpPr txBox="1"/>
          <p:nvPr/>
        </p:nvSpPr>
        <p:spPr>
          <a:xfrm>
            <a:off x="1755775" y="5211763"/>
            <a:ext cx="5365750" cy="3079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defRPr/>
            </a:pPr>
            <a:r>
              <a:rPr lang="en-US" sz="1400" b="1" dirty="0">
                <a:latin typeface="Arial" charset="0"/>
              </a:rPr>
              <a:t>Highly sophisticated </a:t>
            </a:r>
            <a:r>
              <a:rPr lang="en-US" sz="1400" b="1" i="1" dirty="0">
                <a:latin typeface="Arial" charset="0"/>
              </a:rPr>
              <a:t>integrated avionics system architecture </a:t>
            </a:r>
          </a:p>
        </p:txBody>
      </p:sp>
      <p:pic>
        <p:nvPicPr>
          <p:cNvPr id="15368" name="Picture 2"/>
          <p:cNvPicPr>
            <a:picLocks noChangeAspect="1" noChangeArrowheads="1"/>
          </p:cNvPicPr>
          <p:nvPr/>
        </p:nvPicPr>
        <p:blipFill>
          <a:blip r:embed="rId6" cstate="print"/>
          <a:srcRect/>
          <a:stretch>
            <a:fillRect/>
          </a:stretch>
        </p:blipFill>
        <p:spPr bwMode="auto">
          <a:xfrm>
            <a:off x="3881438" y="2517775"/>
            <a:ext cx="4375150" cy="2659063"/>
          </a:xfrm>
          <a:prstGeom prst="rect">
            <a:avLst/>
          </a:prstGeom>
          <a:noFill/>
          <a:ln w="9525">
            <a:noFill/>
            <a:miter lim="800000"/>
            <a:headEnd/>
            <a:tailEnd/>
          </a:ln>
        </p:spPr>
      </p:pic>
      <p:sp>
        <p:nvSpPr>
          <p:cNvPr id="15369" name="Rectangle 14"/>
          <p:cNvSpPr>
            <a:spLocks noChangeArrowheads="1"/>
          </p:cNvSpPr>
          <p:nvPr/>
        </p:nvSpPr>
        <p:spPr bwMode="auto">
          <a:xfrm>
            <a:off x="1703388" y="3430588"/>
            <a:ext cx="1739900" cy="979487"/>
          </a:xfrm>
          <a:prstGeom prst="rect">
            <a:avLst/>
          </a:prstGeom>
          <a:noFill/>
          <a:ln w="38100" algn="ctr">
            <a:solidFill>
              <a:srgbClr val="0000FF"/>
            </a:solidFill>
            <a:round/>
            <a:headEnd type="none" w="sm" len="sm"/>
            <a:tailEnd type="none" w="sm" len="sm"/>
          </a:ln>
        </p:spPr>
        <p:txBody>
          <a:bodyPr/>
          <a:lstStyle/>
          <a:p>
            <a:pPr eaLnBrk="0" hangingPunct="0"/>
            <a:endParaRPr lang="en-US"/>
          </a:p>
        </p:txBody>
      </p:sp>
      <p:sp>
        <p:nvSpPr>
          <p:cNvPr id="15370" name="Rectangle 15"/>
          <p:cNvSpPr>
            <a:spLocks noChangeArrowheads="1"/>
          </p:cNvSpPr>
          <p:nvPr/>
        </p:nvSpPr>
        <p:spPr bwMode="auto">
          <a:xfrm>
            <a:off x="3908425" y="2501900"/>
            <a:ext cx="1398588" cy="4572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en-US"/>
          </a:p>
        </p:txBody>
      </p:sp>
      <p:sp>
        <p:nvSpPr>
          <p:cNvPr id="15371" name="Rectangle 16"/>
          <p:cNvSpPr>
            <a:spLocks noChangeArrowheads="1"/>
          </p:cNvSpPr>
          <p:nvPr/>
        </p:nvSpPr>
        <p:spPr bwMode="auto">
          <a:xfrm>
            <a:off x="4033838" y="2905125"/>
            <a:ext cx="941387" cy="465138"/>
          </a:xfrm>
          <a:prstGeom prst="rect">
            <a:avLst/>
          </a:prstGeom>
          <a:solidFill>
            <a:schemeClr val="bg1"/>
          </a:solidFill>
          <a:ln w="12700" algn="ctr">
            <a:noFill/>
            <a:round/>
            <a:headEnd type="none" w="sm" len="sm"/>
            <a:tailEnd type="none" w="sm" len="sm"/>
          </a:ln>
        </p:spPr>
        <p:txBody>
          <a:bodyPr/>
          <a:lstStyle/>
          <a:p>
            <a:pPr eaLnBrk="0" hangingPunct="0"/>
            <a:endParaRPr lang="en-US"/>
          </a:p>
        </p:txBody>
      </p:sp>
      <p:sp>
        <p:nvSpPr>
          <p:cNvPr id="15372" name="Rectangle 17"/>
          <p:cNvSpPr>
            <a:spLocks noChangeArrowheads="1"/>
          </p:cNvSpPr>
          <p:nvPr/>
        </p:nvSpPr>
        <p:spPr bwMode="auto">
          <a:xfrm>
            <a:off x="3881438" y="2509838"/>
            <a:ext cx="4518025" cy="2671762"/>
          </a:xfrm>
          <a:prstGeom prst="rect">
            <a:avLst/>
          </a:prstGeom>
          <a:noFill/>
          <a:ln w="28575" algn="ctr">
            <a:solidFill>
              <a:srgbClr val="0000FF"/>
            </a:solidFill>
            <a:round/>
            <a:headEnd type="none" w="sm" len="sm"/>
            <a:tailEnd type="none" w="sm" len="sm"/>
          </a:ln>
        </p:spPr>
        <p:txBody>
          <a:bodyPr/>
          <a:lstStyle/>
          <a:p>
            <a:pPr eaLnBrk="0" hangingPunct="0"/>
            <a:endParaRPr lang="en-US"/>
          </a:p>
        </p:txBody>
      </p:sp>
      <p:pic>
        <p:nvPicPr>
          <p:cNvPr id="15373" name="Picture 3"/>
          <p:cNvPicPr>
            <a:picLocks noChangeAspect="1" noChangeArrowheads="1"/>
          </p:cNvPicPr>
          <p:nvPr/>
        </p:nvPicPr>
        <p:blipFill>
          <a:blip r:embed="rId4" cstate="print"/>
          <a:srcRect/>
          <a:stretch>
            <a:fillRect/>
          </a:stretch>
        </p:blipFill>
        <p:spPr bwMode="auto">
          <a:xfrm>
            <a:off x="5776913" y="1285875"/>
            <a:ext cx="1554162" cy="1050925"/>
          </a:xfrm>
          <a:prstGeom prst="rect">
            <a:avLst/>
          </a:prstGeom>
          <a:noFill/>
          <a:ln w="12700">
            <a:noFill/>
            <a:miter lim="800000"/>
            <a:headEnd type="none" w="sm" len="sm"/>
            <a:tailEnd type="none" w="sm" len="sm"/>
          </a:ln>
        </p:spPr>
      </p:pic>
      <p:sp>
        <p:nvSpPr>
          <p:cNvPr id="15374" name="Freeform 21"/>
          <p:cNvSpPr>
            <a:spLocks/>
          </p:cNvSpPr>
          <p:nvPr/>
        </p:nvSpPr>
        <p:spPr bwMode="auto">
          <a:xfrm>
            <a:off x="3430588" y="2508250"/>
            <a:ext cx="444500" cy="2671763"/>
          </a:xfrm>
          <a:custGeom>
            <a:avLst/>
            <a:gdLst>
              <a:gd name="T0" fmla="*/ 0 w 443059"/>
              <a:gd name="T1" fmla="*/ 919113 h 2672499"/>
              <a:gd name="T2" fmla="*/ 438346 w 443059"/>
              <a:gd name="T3" fmla="*/ 0 h 2672499"/>
              <a:gd name="T4" fmla="*/ 443059 w 443059"/>
              <a:gd name="T5" fmla="*/ 2672499 h 2672499"/>
              <a:gd name="T6" fmla="*/ 9427 w 443059"/>
              <a:gd name="T7" fmla="*/ 1894789 h 2672499"/>
              <a:gd name="T8" fmla="*/ 0 w 443059"/>
              <a:gd name="T9" fmla="*/ 919113 h 2672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059" h="2672499">
                <a:moveTo>
                  <a:pt x="0" y="919113"/>
                </a:moveTo>
                <a:lnTo>
                  <a:pt x="438346" y="0"/>
                </a:lnTo>
                <a:lnTo>
                  <a:pt x="443059" y="2672499"/>
                </a:lnTo>
                <a:lnTo>
                  <a:pt x="9427" y="1894788"/>
                </a:lnTo>
                <a:cubicBezTo>
                  <a:pt x="7856" y="1564850"/>
                  <a:pt x="6284" y="1234911"/>
                  <a:pt x="0" y="919113"/>
                </a:cubicBezTo>
                <a:close/>
              </a:path>
            </a:pathLst>
          </a:custGeom>
          <a:solidFill>
            <a:schemeClr val="accent1"/>
          </a:solidFill>
          <a:ln w="12700" cap="flat" cmpd="sng" algn="ctr">
            <a:solidFill>
              <a:srgbClr val="0000FF"/>
            </a:solidFill>
            <a:prstDash val="solid"/>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58738"/>
            <a:ext cx="6934200" cy="782637"/>
          </a:xfrm>
        </p:spPr>
        <p:txBody>
          <a:bodyPr/>
          <a:lstStyle/>
          <a:p>
            <a:r>
              <a:rPr lang="en-US" smtClean="0"/>
              <a:t>F-22 Acquisition</a:t>
            </a:r>
            <a:br>
              <a:rPr lang="en-US" smtClean="0"/>
            </a:br>
            <a:endParaRPr lang="en-US" smtClean="0"/>
          </a:p>
        </p:txBody>
      </p:sp>
      <p:grpSp>
        <p:nvGrpSpPr>
          <p:cNvPr id="16387" name="Group 69"/>
          <p:cNvGrpSpPr>
            <a:grpSpLocks/>
          </p:cNvGrpSpPr>
          <p:nvPr/>
        </p:nvGrpSpPr>
        <p:grpSpPr bwMode="auto">
          <a:xfrm>
            <a:off x="204788" y="1087438"/>
            <a:ext cx="8693150" cy="2041525"/>
            <a:chOff x="99170" y="1540182"/>
            <a:chExt cx="8692991" cy="2040516"/>
          </a:xfrm>
        </p:grpSpPr>
        <p:grpSp>
          <p:nvGrpSpPr>
            <p:cNvPr id="16398" name="Group 10"/>
            <p:cNvGrpSpPr>
              <a:grpSpLocks/>
            </p:cNvGrpSpPr>
            <p:nvPr/>
          </p:nvGrpSpPr>
          <p:grpSpPr bwMode="auto">
            <a:xfrm>
              <a:off x="608501" y="2246465"/>
              <a:ext cx="7591375" cy="293511"/>
              <a:chOff x="446660" y="5630607"/>
              <a:chExt cx="7591375" cy="293511"/>
            </a:xfrm>
          </p:grpSpPr>
          <p:sp>
            <p:nvSpPr>
              <p:cNvPr id="16445" name="Rectangle 4"/>
              <p:cNvSpPr>
                <a:spLocks noChangeArrowheads="1"/>
              </p:cNvSpPr>
              <p:nvPr/>
            </p:nvSpPr>
            <p:spPr bwMode="auto">
              <a:xfrm>
                <a:off x="446660" y="5630607"/>
                <a:ext cx="1264356" cy="293511"/>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sp>
            <p:nvSpPr>
              <p:cNvPr id="16446" name="Rectangle 5"/>
              <p:cNvSpPr>
                <a:spLocks noChangeArrowheads="1"/>
              </p:cNvSpPr>
              <p:nvPr/>
            </p:nvSpPr>
            <p:spPr bwMode="auto">
              <a:xfrm>
                <a:off x="1713474" y="5630607"/>
                <a:ext cx="1264356" cy="293511"/>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sp>
            <p:nvSpPr>
              <p:cNvPr id="16447" name="Rectangle 6"/>
              <p:cNvSpPr>
                <a:spLocks noChangeArrowheads="1"/>
              </p:cNvSpPr>
              <p:nvPr/>
            </p:nvSpPr>
            <p:spPr bwMode="auto">
              <a:xfrm>
                <a:off x="2974478" y="5630607"/>
                <a:ext cx="1264356" cy="293511"/>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sp>
            <p:nvSpPr>
              <p:cNvPr id="16448" name="Rectangle 7"/>
              <p:cNvSpPr>
                <a:spLocks noChangeArrowheads="1"/>
              </p:cNvSpPr>
              <p:nvPr/>
            </p:nvSpPr>
            <p:spPr bwMode="auto">
              <a:xfrm>
                <a:off x="4243574" y="5630607"/>
                <a:ext cx="1264356" cy="293511"/>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sp>
            <p:nvSpPr>
              <p:cNvPr id="16449" name="Rectangle 8"/>
              <p:cNvSpPr>
                <a:spLocks noChangeArrowheads="1"/>
              </p:cNvSpPr>
              <p:nvPr/>
            </p:nvSpPr>
            <p:spPr bwMode="auto">
              <a:xfrm>
                <a:off x="5512670" y="5630607"/>
                <a:ext cx="1264356" cy="293511"/>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sp>
            <p:nvSpPr>
              <p:cNvPr id="16450" name="Rectangle 9"/>
              <p:cNvSpPr>
                <a:spLocks noChangeArrowheads="1"/>
              </p:cNvSpPr>
              <p:nvPr/>
            </p:nvSpPr>
            <p:spPr bwMode="auto">
              <a:xfrm>
                <a:off x="6773679" y="5630607"/>
                <a:ext cx="1264356" cy="293511"/>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grpSp>
        <p:grpSp>
          <p:nvGrpSpPr>
            <p:cNvPr id="16399" name="Group 27"/>
            <p:cNvGrpSpPr>
              <a:grpSpLocks/>
            </p:cNvGrpSpPr>
            <p:nvPr/>
          </p:nvGrpSpPr>
          <p:grpSpPr bwMode="auto">
            <a:xfrm>
              <a:off x="2067846" y="2081677"/>
              <a:ext cx="243097" cy="623087"/>
              <a:chOff x="388754" y="1942089"/>
              <a:chExt cx="243097" cy="623087"/>
            </a:xfrm>
          </p:grpSpPr>
          <p:sp>
            <p:nvSpPr>
              <p:cNvPr id="16443" name="Rectangle 28"/>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44" name="Straight Connector 29"/>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grpSp>
          <p:nvGrpSpPr>
            <p:cNvPr id="16400" name="Group 20"/>
            <p:cNvGrpSpPr>
              <a:grpSpLocks/>
            </p:cNvGrpSpPr>
            <p:nvPr/>
          </p:nvGrpSpPr>
          <p:grpSpPr bwMode="auto">
            <a:xfrm>
              <a:off x="607238" y="2081677"/>
              <a:ext cx="243097" cy="623087"/>
              <a:chOff x="388754" y="1942089"/>
              <a:chExt cx="243097" cy="623087"/>
            </a:xfrm>
          </p:grpSpPr>
          <p:sp>
            <p:nvSpPr>
              <p:cNvPr id="16441" name="Rectangle 13"/>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42" name="Straight Connector 12"/>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grpSp>
          <p:nvGrpSpPr>
            <p:cNvPr id="16401" name="Group 21"/>
            <p:cNvGrpSpPr>
              <a:grpSpLocks/>
            </p:cNvGrpSpPr>
            <p:nvPr/>
          </p:nvGrpSpPr>
          <p:grpSpPr bwMode="auto">
            <a:xfrm>
              <a:off x="1633574" y="2081677"/>
              <a:ext cx="243097" cy="623087"/>
              <a:chOff x="388754" y="1942089"/>
              <a:chExt cx="243097" cy="623087"/>
            </a:xfrm>
          </p:grpSpPr>
          <p:sp>
            <p:nvSpPr>
              <p:cNvPr id="16439" name="Rectangle 22"/>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40" name="Straight Connector 23"/>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grpSp>
          <p:nvGrpSpPr>
            <p:cNvPr id="16402" name="Group 24"/>
            <p:cNvGrpSpPr>
              <a:grpSpLocks/>
            </p:cNvGrpSpPr>
            <p:nvPr/>
          </p:nvGrpSpPr>
          <p:grpSpPr bwMode="auto">
            <a:xfrm>
              <a:off x="1915446" y="2081677"/>
              <a:ext cx="243097" cy="623087"/>
              <a:chOff x="388754" y="1942089"/>
              <a:chExt cx="243097" cy="623087"/>
            </a:xfrm>
          </p:grpSpPr>
          <p:sp>
            <p:nvSpPr>
              <p:cNvPr id="16437" name="Rectangle 25"/>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38" name="Straight Connector 26"/>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grpSp>
          <p:nvGrpSpPr>
            <p:cNvPr id="16403" name="Group 30"/>
            <p:cNvGrpSpPr>
              <a:grpSpLocks/>
            </p:cNvGrpSpPr>
            <p:nvPr/>
          </p:nvGrpSpPr>
          <p:grpSpPr bwMode="auto">
            <a:xfrm>
              <a:off x="3029446" y="2081677"/>
              <a:ext cx="243097" cy="623087"/>
              <a:chOff x="388754" y="1942089"/>
              <a:chExt cx="243097" cy="623087"/>
            </a:xfrm>
          </p:grpSpPr>
          <p:sp>
            <p:nvSpPr>
              <p:cNvPr id="16435" name="Rectangle 31"/>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36" name="Straight Connector 32"/>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grpSp>
          <p:nvGrpSpPr>
            <p:cNvPr id="16404" name="Group 33"/>
            <p:cNvGrpSpPr>
              <a:grpSpLocks/>
            </p:cNvGrpSpPr>
            <p:nvPr/>
          </p:nvGrpSpPr>
          <p:grpSpPr bwMode="auto">
            <a:xfrm>
              <a:off x="4775970" y="2081677"/>
              <a:ext cx="243097" cy="623087"/>
              <a:chOff x="388754" y="1942089"/>
              <a:chExt cx="243097" cy="623087"/>
            </a:xfrm>
          </p:grpSpPr>
          <p:sp>
            <p:nvSpPr>
              <p:cNvPr id="16433" name="Rectangle 34"/>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34" name="Straight Connector 35"/>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sp>
          <p:nvSpPr>
            <p:cNvPr id="16405" name="TextBox 37"/>
            <p:cNvSpPr txBox="1">
              <a:spLocks noChangeArrowheads="1"/>
            </p:cNvSpPr>
            <p:nvPr/>
          </p:nvSpPr>
          <p:spPr bwMode="auto">
            <a:xfrm>
              <a:off x="99170" y="2710828"/>
              <a:ext cx="1476687" cy="400110"/>
            </a:xfrm>
            <a:prstGeom prst="rect">
              <a:avLst/>
            </a:prstGeom>
            <a:noFill/>
            <a:ln w="9525">
              <a:noFill/>
              <a:miter lim="800000"/>
              <a:headEnd/>
              <a:tailEnd/>
            </a:ln>
          </p:spPr>
          <p:txBody>
            <a:bodyPr wrap="none">
              <a:spAutoFit/>
            </a:bodyPr>
            <a:lstStyle/>
            <a:p>
              <a:pPr algn="ctr" eaLnBrk="0" hangingPunct="0"/>
              <a:r>
                <a:rPr lang="en-US" b="1"/>
                <a:t>1981</a:t>
              </a:r>
            </a:p>
            <a:p>
              <a:pPr algn="ctr" eaLnBrk="0" hangingPunct="0"/>
              <a:r>
                <a:rPr lang="en-US" b="1"/>
                <a:t>Requirements issued</a:t>
              </a:r>
            </a:p>
          </p:txBody>
        </p:sp>
        <p:sp>
          <p:nvSpPr>
            <p:cNvPr id="16406" name="TextBox 38"/>
            <p:cNvSpPr txBox="1">
              <a:spLocks noChangeArrowheads="1"/>
            </p:cNvSpPr>
            <p:nvPr/>
          </p:nvSpPr>
          <p:spPr bwMode="auto">
            <a:xfrm>
              <a:off x="1100743" y="1681791"/>
              <a:ext cx="1542410" cy="553998"/>
            </a:xfrm>
            <a:prstGeom prst="rect">
              <a:avLst/>
            </a:prstGeom>
            <a:noFill/>
            <a:ln w="9525">
              <a:noFill/>
              <a:miter lim="800000"/>
              <a:headEnd/>
              <a:tailEnd/>
            </a:ln>
          </p:spPr>
          <p:txBody>
            <a:bodyPr wrap="none">
              <a:spAutoFit/>
            </a:bodyPr>
            <a:lstStyle/>
            <a:p>
              <a:pPr algn="ctr" eaLnBrk="0" hangingPunct="0"/>
              <a:r>
                <a:rPr lang="en-US" b="1"/>
                <a:t>Request for proposals</a:t>
              </a:r>
            </a:p>
            <a:p>
              <a:pPr algn="ctr" eaLnBrk="0" hangingPunct="0"/>
              <a:r>
                <a:rPr lang="en-US" b="1"/>
                <a:t>1985</a:t>
              </a:r>
            </a:p>
            <a:p>
              <a:pPr algn="ctr" eaLnBrk="0" hangingPunct="0"/>
              <a:endParaRPr lang="en-US" b="1"/>
            </a:p>
          </p:txBody>
        </p:sp>
        <p:sp>
          <p:nvSpPr>
            <p:cNvPr id="16407" name="TextBox 39"/>
            <p:cNvSpPr txBox="1">
              <a:spLocks noChangeArrowheads="1"/>
            </p:cNvSpPr>
            <p:nvPr/>
          </p:nvSpPr>
          <p:spPr bwMode="auto">
            <a:xfrm>
              <a:off x="1510519" y="2879412"/>
              <a:ext cx="1273105" cy="400110"/>
            </a:xfrm>
            <a:prstGeom prst="rect">
              <a:avLst/>
            </a:prstGeom>
            <a:noFill/>
            <a:ln w="9525">
              <a:noFill/>
              <a:miter lim="800000"/>
              <a:headEnd/>
              <a:tailEnd/>
            </a:ln>
          </p:spPr>
          <p:txBody>
            <a:bodyPr wrap="none">
              <a:spAutoFit/>
            </a:bodyPr>
            <a:lstStyle/>
            <a:p>
              <a:pPr algn="ctr" eaLnBrk="0" hangingPunct="0"/>
              <a:r>
                <a:rPr lang="en-US" b="1"/>
                <a:t>Jul 1986</a:t>
              </a:r>
            </a:p>
            <a:p>
              <a:pPr algn="ctr" eaLnBrk="0" hangingPunct="0"/>
              <a:r>
                <a:rPr lang="en-US" b="1"/>
                <a:t>Design Submitted</a:t>
              </a:r>
            </a:p>
          </p:txBody>
        </p:sp>
        <p:sp>
          <p:nvSpPr>
            <p:cNvPr id="16408" name="TextBox 40"/>
            <p:cNvSpPr txBox="1">
              <a:spLocks noChangeArrowheads="1"/>
            </p:cNvSpPr>
            <p:nvPr/>
          </p:nvSpPr>
          <p:spPr bwMode="auto">
            <a:xfrm>
              <a:off x="2813344" y="2724316"/>
              <a:ext cx="881973" cy="400110"/>
            </a:xfrm>
            <a:prstGeom prst="rect">
              <a:avLst/>
            </a:prstGeom>
            <a:noFill/>
            <a:ln w="9525">
              <a:noFill/>
              <a:miter lim="800000"/>
              <a:headEnd/>
              <a:tailEnd/>
            </a:ln>
          </p:spPr>
          <p:txBody>
            <a:bodyPr wrap="none">
              <a:spAutoFit/>
            </a:bodyPr>
            <a:lstStyle/>
            <a:p>
              <a:pPr algn="ctr" eaLnBrk="0" hangingPunct="0"/>
              <a:r>
                <a:rPr lang="en-US" b="1"/>
                <a:t>Sep 1990</a:t>
              </a:r>
            </a:p>
            <a:p>
              <a:pPr algn="ctr" eaLnBrk="0" hangingPunct="0"/>
              <a:r>
                <a:rPr lang="en-US" b="1"/>
                <a:t>First Flight </a:t>
              </a:r>
            </a:p>
          </p:txBody>
        </p:sp>
        <p:sp>
          <p:nvSpPr>
            <p:cNvPr id="16409" name="TextBox 41"/>
            <p:cNvSpPr txBox="1">
              <a:spLocks noChangeArrowheads="1"/>
            </p:cNvSpPr>
            <p:nvPr/>
          </p:nvSpPr>
          <p:spPr bwMode="auto">
            <a:xfrm>
              <a:off x="2630408" y="1681791"/>
              <a:ext cx="1037465" cy="553998"/>
            </a:xfrm>
            <a:prstGeom prst="rect">
              <a:avLst/>
            </a:prstGeom>
            <a:noFill/>
            <a:ln w="9525">
              <a:noFill/>
              <a:miter lim="800000"/>
              <a:headEnd/>
              <a:tailEnd/>
            </a:ln>
          </p:spPr>
          <p:txBody>
            <a:bodyPr wrap="none">
              <a:spAutoFit/>
            </a:bodyPr>
            <a:lstStyle/>
            <a:p>
              <a:pPr algn="ctr" eaLnBrk="0" hangingPunct="0"/>
              <a:r>
                <a:rPr lang="en-US" b="1"/>
                <a:t>Program Start</a:t>
              </a:r>
            </a:p>
            <a:p>
              <a:pPr algn="ctr" eaLnBrk="0" hangingPunct="0"/>
              <a:r>
                <a:rPr lang="en-US" b="1"/>
                <a:t>Oct 86</a:t>
              </a:r>
            </a:p>
            <a:p>
              <a:pPr algn="ctr" eaLnBrk="0" hangingPunct="0"/>
              <a:endParaRPr lang="en-US" b="1"/>
            </a:p>
          </p:txBody>
        </p:sp>
        <p:cxnSp>
          <p:nvCxnSpPr>
            <p:cNvPr id="16410" name="Straight Connector 43"/>
            <p:cNvCxnSpPr>
              <a:cxnSpLocks noChangeShapeType="1"/>
            </p:cNvCxnSpPr>
            <p:nvPr/>
          </p:nvCxnSpPr>
          <p:spPr bwMode="auto">
            <a:xfrm flipV="1">
              <a:off x="2306230" y="1966362"/>
              <a:ext cx="647363" cy="105197"/>
            </a:xfrm>
            <a:prstGeom prst="line">
              <a:avLst/>
            </a:prstGeom>
            <a:noFill/>
            <a:ln w="12700" algn="ctr">
              <a:solidFill>
                <a:schemeClr val="tx1"/>
              </a:solidFill>
              <a:round/>
              <a:headEnd type="none" w="sm" len="sm"/>
              <a:tailEnd type="none" w="sm" len="sm"/>
            </a:ln>
          </p:spPr>
        </p:cxnSp>
        <p:sp>
          <p:nvSpPr>
            <p:cNvPr id="16411" name="TextBox 44"/>
            <p:cNvSpPr txBox="1">
              <a:spLocks noChangeArrowheads="1"/>
            </p:cNvSpPr>
            <p:nvPr/>
          </p:nvSpPr>
          <p:spPr bwMode="auto">
            <a:xfrm>
              <a:off x="4490312" y="1541530"/>
              <a:ext cx="1053494" cy="707886"/>
            </a:xfrm>
            <a:prstGeom prst="rect">
              <a:avLst/>
            </a:prstGeom>
            <a:noFill/>
            <a:ln w="9525">
              <a:noFill/>
              <a:miter lim="800000"/>
              <a:headEnd/>
              <a:tailEnd/>
            </a:ln>
          </p:spPr>
          <p:txBody>
            <a:bodyPr wrap="none">
              <a:spAutoFit/>
            </a:bodyPr>
            <a:lstStyle/>
            <a:p>
              <a:pPr algn="ctr" eaLnBrk="0" hangingPunct="0"/>
              <a:r>
                <a:rPr lang="en-US" b="1"/>
                <a:t>First flight, </a:t>
              </a:r>
            </a:p>
            <a:p>
              <a:pPr algn="ctr" eaLnBrk="0" hangingPunct="0"/>
              <a:r>
                <a:rPr lang="en-US" b="1"/>
                <a:t>preproduction</a:t>
              </a:r>
            </a:p>
            <a:p>
              <a:pPr algn="ctr" eaLnBrk="0" hangingPunct="0"/>
              <a:r>
                <a:rPr lang="en-US" b="1"/>
                <a:t>Sep 97</a:t>
              </a:r>
            </a:p>
            <a:p>
              <a:pPr algn="ctr" eaLnBrk="0" hangingPunct="0"/>
              <a:endParaRPr lang="en-US" b="1"/>
            </a:p>
          </p:txBody>
        </p:sp>
        <p:cxnSp>
          <p:nvCxnSpPr>
            <p:cNvPr id="16412" name="Straight Connector 45"/>
            <p:cNvCxnSpPr>
              <a:cxnSpLocks noChangeShapeType="1"/>
            </p:cNvCxnSpPr>
            <p:nvPr/>
          </p:nvCxnSpPr>
          <p:spPr bwMode="auto">
            <a:xfrm rot="16200000" flipV="1">
              <a:off x="2061442" y="2785689"/>
              <a:ext cx="184767" cy="2681"/>
            </a:xfrm>
            <a:prstGeom prst="line">
              <a:avLst/>
            </a:prstGeom>
            <a:noFill/>
            <a:ln w="12700" algn="ctr">
              <a:solidFill>
                <a:schemeClr val="tx1"/>
              </a:solidFill>
              <a:round/>
              <a:headEnd type="none" w="sm" len="sm"/>
              <a:tailEnd type="none" w="sm" len="sm"/>
            </a:ln>
          </p:spPr>
        </p:cxnSp>
        <p:grpSp>
          <p:nvGrpSpPr>
            <p:cNvPr id="16413" name="Group 49"/>
            <p:cNvGrpSpPr>
              <a:grpSpLocks/>
            </p:cNvGrpSpPr>
            <p:nvPr/>
          </p:nvGrpSpPr>
          <p:grpSpPr bwMode="auto">
            <a:xfrm>
              <a:off x="5543362" y="2080329"/>
              <a:ext cx="243097" cy="623087"/>
              <a:chOff x="388754" y="1942089"/>
              <a:chExt cx="243097" cy="623087"/>
            </a:xfrm>
          </p:grpSpPr>
          <p:sp>
            <p:nvSpPr>
              <p:cNvPr id="16431" name="Rectangle 50"/>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32" name="Straight Connector 51"/>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sp>
          <p:nvSpPr>
            <p:cNvPr id="16414" name="TextBox 52"/>
            <p:cNvSpPr txBox="1">
              <a:spLocks noChangeArrowheads="1"/>
            </p:cNvSpPr>
            <p:nvPr/>
          </p:nvSpPr>
          <p:spPr bwMode="auto">
            <a:xfrm>
              <a:off x="5027330" y="2706783"/>
              <a:ext cx="1500732" cy="400110"/>
            </a:xfrm>
            <a:prstGeom prst="rect">
              <a:avLst/>
            </a:prstGeom>
            <a:noFill/>
            <a:ln w="9525">
              <a:noFill/>
              <a:miter lim="800000"/>
              <a:headEnd/>
              <a:tailEnd/>
            </a:ln>
          </p:spPr>
          <p:txBody>
            <a:bodyPr wrap="none">
              <a:spAutoFit/>
            </a:bodyPr>
            <a:lstStyle/>
            <a:p>
              <a:pPr algn="ctr" eaLnBrk="0" hangingPunct="0"/>
              <a:r>
                <a:rPr lang="en-US" b="1"/>
                <a:t>Aug 01</a:t>
              </a:r>
            </a:p>
            <a:p>
              <a:pPr algn="ctr" eaLnBrk="0" hangingPunct="0"/>
              <a:r>
                <a:rPr lang="en-US" b="1"/>
                <a:t>Production go-ahead </a:t>
              </a:r>
            </a:p>
          </p:txBody>
        </p:sp>
        <p:grpSp>
          <p:nvGrpSpPr>
            <p:cNvPr id="16415" name="Group 53"/>
            <p:cNvGrpSpPr>
              <a:grpSpLocks/>
            </p:cNvGrpSpPr>
            <p:nvPr/>
          </p:nvGrpSpPr>
          <p:grpSpPr bwMode="auto">
            <a:xfrm>
              <a:off x="6140824" y="2070888"/>
              <a:ext cx="243097" cy="623087"/>
              <a:chOff x="388754" y="1942089"/>
              <a:chExt cx="243097" cy="623087"/>
            </a:xfrm>
          </p:grpSpPr>
          <p:sp>
            <p:nvSpPr>
              <p:cNvPr id="16429" name="Rectangle 54"/>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30" name="Straight Connector 55"/>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sp>
          <p:nvSpPr>
            <p:cNvPr id="16416" name="TextBox 56"/>
            <p:cNvSpPr txBox="1">
              <a:spLocks noChangeArrowheads="1"/>
            </p:cNvSpPr>
            <p:nvPr/>
          </p:nvSpPr>
          <p:spPr bwMode="auto">
            <a:xfrm>
              <a:off x="5950370" y="1540182"/>
              <a:ext cx="881972" cy="707886"/>
            </a:xfrm>
            <a:prstGeom prst="rect">
              <a:avLst/>
            </a:prstGeom>
            <a:noFill/>
            <a:ln w="9525">
              <a:noFill/>
              <a:miter lim="800000"/>
              <a:headEnd/>
              <a:tailEnd/>
            </a:ln>
          </p:spPr>
          <p:txBody>
            <a:bodyPr wrap="none">
              <a:spAutoFit/>
            </a:bodyPr>
            <a:lstStyle/>
            <a:p>
              <a:pPr algn="ctr" eaLnBrk="0" hangingPunct="0"/>
              <a:r>
                <a:rPr lang="en-US" b="1"/>
                <a:t>First flight, </a:t>
              </a:r>
            </a:p>
            <a:p>
              <a:pPr algn="ctr" eaLnBrk="0" hangingPunct="0"/>
              <a:r>
                <a:rPr lang="en-US" b="1"/>
                <a:t>production</a:t>
              </a:r>
            </a:p>
            <a:p>
              <a:pPr algn="ctr" eaLnBrk="0" hangingPunct="0"/>
              <a:r>
                <a:rPr lang="en-US" b="1"/>
                <a:t>Sep 03</a:t>
              </a:r>
            </a:p>
            <a:p>
              <a:pPr algn="ctr" eaLnBrk="0" hangingPunct="0"/>
              <a:endParaRPr lang="en-US" b="1"/>
            </a:p>
          </p:txBody>
        </p:sp>
        <p:grpSp>
          <p:nvGrpSpPr>
            <p:cNvPr id="16417" name="Group 57"/>
            <p:cNvGrpSpPr>
              <a:grpSpLocks/>
            </p:cNvGrpSpPr>
            <p:nvPr/>
          </p:nvGrpSpPr>
          <p:grpSpPr bwMode="auto">
            <a:xfrm>
              <a:off x="6916308" y="2077632"/>
              <a:ext cx="243097" cy="623087"/>
              <a:chOff x="388754" y="1942089"/>
              <a:chExt cx="243097" cy="623087"/>
            </a:xfrm>
          </p:grpSpPr>
          <p:sp>
            <p:nvSpPr>
              <p:cNvPr id="16427" name="Rectangle 58"/>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28" name="Straight Connector 59"/>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sp>
          <p:nvSpPr>
            <p:cNvPr id="16418" name="TextBox 60"/>
            <p:cNvSpPr txBox="1">
              <a:spLocks noChangeArrowheads="1"/>
            </p:cNvSpPr>
            <p:nvPr/>
          </p:nvSpPr>
          <p:spPr bwMode="auto">
            <a:xfrm>
              <a:off x="6854475" y="2705435"/>
              <a:ext cx="595035" cy="400110"/>
            </a:xfrm>
            <a:prstGeom prst="rect">
              <a:avLst/>
            </a:prstGeom>
            <a:noFill/>
            <a:ln w="9525">
              <a:noFill/>
              <a:miter lim="800000"/>
              <a:headEnd/>
              <a:tailEnd/>
            </a:ln>
          </p:spPr>
          <p:txBody>
            <a:bodyPr wrap="none">
              <a:spAutoFit/>
            </a:bodyPr>
            <a:lstStyle/>
            <a:p>
              <a:pPr algn="ctr" eaLnBrk="0" hangingPunct="0"/>
              <a:r>
                <a:rPr lang="en-US" b="1"/>
                <a:t>Dec 05</a:t>
              </a:r>
            </a:p>
            <a:p>
              <a:pPr algn="ctr" eaLnBrk="0" hangingPunct="0"/>
              <a:r>
                <a:rPr lang="en-US" b="1"/>
                <a:t>IOC</a:t>
              </a:r>
            </a:p>
          </p:txBody>
        </p:sp>
        <p:grpSp>
          <p:nvGrpSpPr>
            <p:cNvPr id="16419" name="Group 61"/>
            <p:cNvGrpSpPr>
              <a:grpSpLocks/>
            </p:cNvGrpSpPr>
            <p:nvPr/>
          </p:nvGrpSpPr>
          <p:grpSpPr bwMode="auto">
            <a:xfrm>
              <a:off x="7424756" y="2076284"/>
              <a:ext cx="243097" cy="623087"/>
              <a:chOff x="388754" y="1942089"/>
              <a:chExt cx="243097" cy="623087"/>
            </a:xfrm>
          </p:grpSpPr>
          <p:sp>
            <p:nvSpPr>
              <p:cNvPr id="16425" name="Rectangle 62"/>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26" name="Straight Connector 63"/>
              <p:cNvCxnSpPr>
                <a:cxnSpLocks noChangeShapeType="1"/>
              </p:cNvCxnSpPr>
              <p:nvPr/>
            </p:nvCxnSpPr>
            <p:spPr bwMode="auto">
              <a:xfrm rot="5400000">
                <a:off x="316261" y="2249587"/>
                <a:ext cx="623087" cy="8092"/>
              </a:xfrm>
              <a:prstGeom prst="line">
                <a:avLst/>
              </a:prstGeom>
              <a:noFill/>
              <a:ln w="19050" algn="ctr">
                <a:solidFill>
                  <a:schemeClr val="tx1"/>
                </a:solidFill>
                <a:round/>
                <a:headEnd type="none" w="sm" len="sm"/>
                <a:tailEnd type="none" w="sm" len="sm"/>
              </a:ln>
            </p:spPr>
          </p:cxnSp>
        </p:grpSp>
        <p:sp>
          <p:nvSpPr>
            <p:cNvPr id="16420" name="TextBox 64"/>
            <p:cNvSpPr txBox="1">
              <a:spLocks noChangeArrowheads="1"/>
            </p:cNvSpPr>
            <p:nvPr/>
          </p:nvSpPr>
          <p:spPr bwMode="auto">
            <a:xfrm>
              <a:off x="7371017" y="1692583"/>
              <a:ext cx="595035" cy="553998"/>
            </a:xfrm>
            <a:prstGeom prst="rect">
              <a:avLst/>
            </a:prstGeom>
            <a:noFill/>
            <a:ln w="9525">
              <a:noFill/>
              <a:miter lim="800000"/>
              <a:headEnd/>
              <a:tailEnd/>
            </a:ln>
          </p:spPr>
          <p:txBody>
            <a:bodyPr wrap="none">
              <a:spAutoFit/>
            </a:bodyPr>
            <a:lstStyle/>
            <a:p>
              <a:pPr algn="ctr" eaLnBrk="0" hangingPunct="0"/>
              <a:r>
                <a:rPr lang="en-US" b="1"/>
                <a:t>FOC</a:t>
              </a:r>
            </a:p>
            <a:p>
              <a:pPr algn="ctr" eaLnBrk="0" hangingPunct="0"/>
              <a:r>
                <a:rPr lang="en-US" b="1"/>
                <a:t>Dec 07</a:t>
              </a:r>
            </a:p>
            <a:p>
              <a:pPr algn="ctr" eaLnBrk="0" hangingPunct="0"/>
              <a:endParaRPr lang="en-US" b="1"/>
            </a:p>
          </p:txBody>
        </p:sp>
        <p:grpSp>
          <p:nvGrpSpPr>
            <p:cNvPr id="16421" name="Group 65"/>
            <p:cNvGrpSpPr>
              <a:grpSpLocks/>
            </p:cNvGrpSpPr>
            <p:nvPr/>
          </p:nvGrpSpPr>
          <p:grpSpPr bwMode="auto">
            <a:xfrm>
              <a:off x="7868468" y="2074936"/>
              <a:ext cx="243097" cy="623087"/>
              <a:chOff x="388754" y="1942089"/>
              <a:chExt cx="243097" cy="623087"/>
            </a:xfrm>
          </p:grpSpPr>
          <p:sp>
            <p:nvSpPr>
              <p:cNvPr id="16423" name="Rectangle 66"/>
              <p:cNvSpPr>
                <a:spLocks noChangeArrowheads="1"/>
              </p:cNvSpPr>
              <p:nvPr/>
            </p:nvSpPr>
            <p:spPr bwMode="auto">
              <a:xfrm>
                <a:off x="388754" y="2121171"/>
                <a:ext cx="243097" cy="265980"/>
              </a:xfrm>
              <a:prstGeom prst="rect">
                <a:avLst/>
              </a:prstGeom>
              <a:solidFill>
                <a:schemeClr val="accent1"/>
              </a:solidFill>
              <a:ln w="12700" algn="ctr">
                <a:noFill/>
                <a:round/>
                <a:headEnd type="none" w="sm" len="sm"/>
                <a:tailEnd type="none" w="sm" len="sm"/>
              </a:ln>
            </p:spPr>
            <p:txBody>
              <a:bodyPr/>
              <a:lstStyle/>
              <a:p>
                <a:pPr eaLnBrk="0" hangingPunct="0"/>
                <a:endParaRPr lang="en-US" b="1"/>
              </a:p>
            </p:txBody>
          </p:sp>
          <p:cxnSp>
            <p:nvCxnSpPr>
              <p:cNvPr id="16424" name="Straight Connector 67"/>
              <p:cNvCxnSpPr>
                <a:cxnSpLocks noChangeShapeType="1"/>
              </p:cNvCxnSpPr>
              <p:nvPr/>
            </p:nvCxnSpPr>
            <p:spPr bwMode="auto">
              <a:xfrm rot="5400000">
                <a:off x="316261" y="2249587"/>
                <a:ext cx="623087" cy="8092"/>
              </a:xfrm>
              <a:prstGeom prst="line">
                <a:avLst/>
              </a:prstGeom>
              <a:noFill/>
              <a:ln w="19050" algn="ctr">
                <a:solidFill>
                  <a:srgbClr val="C00000"/>
                </a:solidFill>
                <a:round/>
                <a:headEnd type="none" w="sm" len="sm"/>
                <a:tailEnd type="none" w="sm" len="sm"/>
              </a:ln>
            </p:spPr>
          </p:cxnSp>
        </p:grpSp>
        <p:sp>
          <p:nvSpPr>
            <p:cNvPr id="16422" name="TextBox 68"/>
            <p:cNvSpPr txBox="1">
              <a:spLocks noChangeArrowheads="1"/>
            </p:cNvSpPr>
            <p:nvPr/>
          </p:nvSpPr>
          <p:spPr bwMode="auto">
            <a:xfrm>
              <a:off x="7448523" y="2718924"/>
              <a:ext cx="1343638" cy="861774"/>
            </a:xfrm>
            <a:prstGeom prst="rect">
              <a:avLst/>
            </a:prstGeom>
            <a:noFill/>
            <a:ln w="9525">
              <a:noFill/>
              <a:miter lim="800000"/>
              <a:headEnd/>
              <a:tailEnd/>
            </a:ln>
          </p:spPr>
          <p:txBody>
            <a:bodyPr wrap="none">
              <a:spAutoFit/>
            </a:bodyPr>
            <a:lstStyle/>
            <a:p>
              <a:pPr algn="ctr" eaLnBrk="0" hangingPunct="0"/>
              <a:r>
                <a:rPr lang="en-US" b="1"/>
                <a:t>Jul 09</a:t>
              </a:r>
            </a:p>
            <a:p>
              <a:pPr algn="ctr" eaLnBrk="0" hangingPunct="0"/>
              <a:r>
                <a:rPr lang="en-US" b="1"/>
                <a:t>Production capped</a:t>
              </a:r>
            </a:p>
            <a:p>
              <a:pPr algn="ctr" eaLnBrk="0" hangingPunct="0"/>
              <a:r>
                <a:rPr lang="en-US" b="1"/>
                <a:t>at 187 Aircraft</a:t>
              </a:r>
            </a:p>
            <a:p>
              <a:pPr algn="ctr" eaLnBrk="0" hangingPunct="0"/>
              <a:endParaRPr lang="en-US" b="1"/>
            </a:p>
            <a:p>
              <a:pPr algn="ctr" eaLnBrk="0" hangingPunct="0"/>
              <a:endParaRPr lang="en-US" b="1"/>
            </a:p>
          </p:txBody>
        </p:sp>
      </p:grpSp>
      <p:sp>
        <p:nvSpPr>
          <p:cNvPr id="60" name="Rectangle 59"/>
          <p:cNvSpPr/>
          <p:nvPr/>
        </p:nvSpPr>
        <p:spPr>
          <a:xfrm>
            <a:off x="39688" y="5948363"/>
            <a:ext cx="3989387" cy="584200"/>
          </a:xfrm>
          <a:prstGeom prst="rect">
            <a:avLst/>
          </a:prstGeom>
        </p:spPr>
        <p:txBody>
          <a:bodyPr>
            <a:spAutoFit/>
          </a:bodyPr>
          <a:lstStyle/>
          <a:p>
            <a:pPr eaLnBrk="0" hangingPunct="0">
              <a:defRPr/>
            </a:pPr>
            <a:r>
              <a:rPr lang="en-US" sz="800" dirty="0">
                <a:latin typeface="Arial" charset="0"/>
              </a:rPr>
              <a:t>Sources: </a:t>
            </a:r>
          </a:p>
          <a:p>
            <a:pPr marL="228600" indent="-228600" eaLnBrk="0" hangingPunct="0">
              <a:buFontTx/>
              <a:buAutoNum type="arabicPeriod"/>
              <a:defRPr/>
            </a:pPr>
            <a:r>
              <a:rPr lang="en-US" sz="800" dirty="0">
                <a:latin typeface="Arial" charset="0"/>
              </a:rPr>
              <a:t>Jane's All the World's Aircraft</a:t>
            </a:r>
          </a:p>
          <a:p>
            <a:pPr marL="228600" indent="-228600" eaLnBrk="0" hangingPunct="0">
              <a:buFontTx/>
              <a:buAutoNum type="arabicPeriod"/>
              <a:defRPr/>
            </a:pPr>
            <a:r>
              <a:rPr lang="en-US" sz="800" dirty="0">
                <a:latin typeface="Arial" charset="0"/>
              </a:rPr>
              <a:t>Defense Aerospace.com; Measuring the Real Cost of Modern Fighter Aircraft</a:t>
            </a:r>
          </a:p>
          <a:p>
            <a:pPr eaLnBrk="0" hangingPunct="0">
              <a:defRPr/>
            </a:pPr>
            <a:r>
              <a:rPr lang="en-US" sz="800" dirty="0">
                <a:latin typeface="Arial" charset="0"/>
              </a:rPr>
              <a:t> </a:t>
            </a:r>
          </a:p>
        </p:txBody>
      </p:sp>
      <p:pic>
        <p:nvPicPr>
          <p:cNvPr id="6204" name="Picture 60"/>
          <p:cNvPicPr>
            <a:picLocks noChangeAspect="1" noChangeArrowheads="1"/>
          </p:cNvPicPr>
          <p:nvPr/>
        </p:nvPicPr>
        <p:blipFill>
          <a:blip r:embed="rId3" cstate="print"/>
          <a:srcRect/>
          <a:stretch>
            <a:fillRect/>
          </a:stretch>
        </p:blipFill>
        <p:spPr bwMode="auto">
          <a:xfrm>
            <a:off x="6381750" y="3048000"/>
            <a:ext cx="1992313" cy="1581150"/>
          </a:xfrm>
          <a:prstGeom prst="rect">
            <a:avLst/>
          </a:prstGeom>
          <a:noFill/>
          <a:ln w="12700" cap="flat" cmpd="sng">
            <a:noFill/>
            <a:prstDash val="solid"/>
            <a:miter lim="800000"/>
            <a:headEnd type="none" w="sm" len="sm"/>
            <a:tailEnd type="none" w="sm" len="sm"/>
          </a:ln>
          <a:effectLst>
            <a:prstShdw prst="shdw17" dist="17961" dir="2700000">
              <a:schemeClr val="accent1">
                <a:gamma/>
                <a:shade val="60000"/>
                <a:invGamma/>
              </a:schemeClr>
            </a:prstShdw>
          </a:effectLst>
        </p:spPr>
      </p:pic>
      <p:grpSp>
        <p:nvGrpSpPr>
          <p:cNvPr id="15" name="Group 67"/>
          <p:cNvGrpSpPr>
            <a:grpSpLocks/>
          </p:cNvGrpSpPr>
          <p:nvPr/>
        </p:nvGrpSpPr>
        <p:grpSpPr bwMode="auto">
          <a:xfrm>
            <a:off x="252413" y="3025775"/>
            <a:ext cx="5800725" cy="1603375"/>
            <a:chOff x="251779" y="3026408"/>
            <a:chExt cx="5801064" cy="1602236"/>
          </a:xfrm>
        </p:grpSpPr>
        <p:pic>
          <p:nvPicPr>
            <p:cNvPr id="16394" name="Picture 61"/>
            <p:cNvPicPr>
              <a:picLocks noChangeAspect="1" noChangeArrowheads="1"/>
            </p:cNvPicPr>
            <p:nvPr/>
          </p:nvPicPr>
          <p:blipFill>
            <a:blip r:embed="rId4" cstate="print"/>
            <a:srcRect/>
            <a:stretch>
              <a:fillRect/>
            </a:stretch>
          </p:blipFill>
          <p:spPr bwMode="auto">
            <a:xfrm>
              <a:off x="4215779" y="3026408"/>
              <a:ext cx="1813524" cy="1602236"/>
            </a:xfrm>
            <a:prstGeom prst="rect">
              <a:avLst/>
            </a:prstGeom>
            <a:noFill/>
            <a:ln w="12700">
              <a:noFill/>
              <a:miter lim="800000"/>
              <a:headEnd type="none" w="sm" len="sm"/>
              <a:tailEnd type="none" w="sm" len="sm"/>
            </a:ln>
            <a:effectLst>
              <a:prstShdw prst="shdw17" dist="17961" dir="2700000">
                <a:srgbClr val="3A5698"/>
              </a:prstShdw>
            </a:effectLst>
          </p:spPr>
        </p:pic>
        <p:sp>
          <p:nvSpPr>
            <p:cNvPr id="16395" name="TextBox 62"/>
            <p:cNvSpPr txBox="1">
              <a:spLocks noChangeArrowheads="1"/>
            </p:cNvSpPr>
            <p:nvPr/>
          </p:nvSpPr>
          <p:spPr bwMode="auto">
            <a:xfrm>
              <a:off x="5352270" y="3508346"/>
              <a:ext cx="700573" cy="400110"/>
            </a:xfrm>
            <a:prstGeom prst="rect">
              <a:avLst/>
            </a:prstGeom>
            <a:noFill/>
            <a:ln w="9525">
              <a:noFill/>
              <a:miter lim="800000"/>
              <a:headEnd/>
              <a:tailEnd/>
            </a:ln>
          </p:spPr>
          <p:txBody>
            <a:bodyPr>
              <a:spAutoFit/>
            </a:bodyPr>
            <a:lstStyle/>
            <a:p>
              <a:pPr algn="ctr" eaLnBrk="0" hangingPunct="0"/>
              <a:r>
                <a:rPr lang="en-US" b="1"/>
                <a:t>World’s </a:t>
              </a:r>
            </a:p>
            <a:p>
              <a:pPr algn="ctr" eaLnBrk="0" hangingPunct="0"/>
              <a:r>
                <a:rPr lang="en-US" b="1"/>
                <a:t>best</a:t>
              </a:r>
            </a:p>
          </p:txBody>
        </p:sp>
        <p:sp>
          <p:nvSpPr>
            <p:cNvPr id="16396" name="TextBox 63"/>
            <p:cNvSpPr txBox="1">
              <a:spLocks noChangeArrowheads="1"/>
            </p:cNvSpPr>
            <p:nvPr/>
          </p:nvSpPr>
          <p:spPr bwMode="auto">
            <a:xfrm>
              <a:off x="4077037" y="3613402"/>
              <a:ext cx="1061406" cy="553998"/>
            </a:xfrm>
            <a:prstGeom prst="rect">
              <a:avLst/>
            </a:prstGeom>
            <a:noFill/>
            <a:ln w="9525">
              <a:noFill/>
              <a:miter lim="800000"/>
              <a:headEnd/>
              <a:tailEnd/>
            </a:ln>
          </p:spPr>
          <p:txBody>
            <a:bodyPr>
              <a:spAutoFit/>
            </a:bodyPr>
            <a:lstStyle/>
            <a:p>
              <a:pPr algn="ctr" eaLnBrk="0" hangingPunct="0"/>
              <a:r>
                <a:rPr lang="en-US" b="1"/>
                <a:t>World’s </a:t>
              </a:r>
            </a:p>
            <a:p>
              <a:pPr algn="ctr" eaLnBrk="0" hangingPunct="0"/>
              <a:r>
                <a:rPr lang="en-US" b="1"/>
                <a:t>most</a:t>
              </a:r>
            </a:p>
            <a:p>
              <a:pPr algn="ctr" eaLnBrk="0" hangingPunct="0"/>
              <a:r>
                <a:rPr lang="en-US" b="1"/>
                <a:t>expensive</a:t>
              </a:r>
            </a:p>
          </p:txBody>
        </p:sp>
        <p:pic>
          <p:nvPicPr>
            <p:cNvPr id="8252" name="Picture 60"/>
            <p:cNvPicPr>
              <a:picLocks noChangeAspect="1" noChangeArrowheads="1"/>
            </p:cNvPicPr>
            <p:nvPr/>
          </p:nvPicPr>
          <p:blipFill>
            <a:blip r:embed="rId5" cstate="print"/>
            <a:srcRect/>
            <a:stretch>
              <a:fillRect/>
            </a:stretch>
          </p:blipFill>
          <p:spPr bwMode="auto">
            <a:xfrm>
              <a:off x="251779" y="3394446"/>
              <a:ext cx="3592722" cy="1234198"/>
            </a:xfrm>
            <a:prstGeom prst="rect">
              <a:avLst/>
            </a:prstGeom>
            <a:noFill/>
            <a:ln w="12700" cap="flat" cmpd="sng">
              <a:noFill/>
              <a:prstDash val="solid"/>
              <a:miter lim="800000"/>
              <a:headEnd type="none" w="sm" len="sm"/>
              <a:tailEnd type="none" w="sm" len="sm"/>
            </a:ln>
            <a:effectLst>
              <a:prstShdw prst="shdw17" dist="17961" dir="2700000">
                <a:schemeClr val="accent1">
                  <a:gamma/>
                  <a:shade val="60000"/>
                  <a:invGamma/>
                </a:schemeClr>
              </a:prstShdw>
            </a:effectLst>
          </p:spPr>
        </p:pic>
      </p:grpSp>
      <p:grpSp>
        <p:nvGrpSpPr>
          <p:cNvPr id="16" name="Group 68"/>
          <p:cNvGrpSpPr>
            <a:grpSpLocks/>
          </p:cNvGrpSpPr>
          <p:nvPr/>
        </p:nvGrpSpPr>
        <p:grpSpPr bwMode="auto">
          <a:xfrm>
            <a:off x="146050" y="4352925"/>
            <a:ext cx="7573963" cy="1600200"/>
            <a:chOff x="145656" y="4353515"/>
            <a:chExt cx="7574144" cy="1600123"/>
          </a:xfrm>
        </p:grpSpPr>
        <p:sp>
          <p:nvSpPr>
            <p:cNvPr id="62" name="TextBox 61"/>
            <p:cNvSpPr txBox="1"/>
            <p:nvPr/>
          </p:nvSpPr>
          <p:spPr>
            <a:xfrm>
              <a:off x="1998313" y="4999597"/>
              <a:ext cx="5721487" cy="954041"/>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defRPr/>
              </a:pPr>
              <a:r>
                <a:rPr lang="en-US" sz="1400" b="1" dirty="0">
                  <a:latin typeface="Arial" charset="0"/>
                </a:rPr>
                <a:t>Cost needs to be balanced with war fighting capability</a:t>
              </a:r>
            </a:p>
            <a:p>
              <a:pPr lvl="1" eaLnBrk="0" hangingPunct="0">
                <a:buFont typeface="Arial" pitchFamily="34" charset="0"/>
                <a:buChar char="•"/>
                <a:defRPr/>
              </a:pPr>
              <a:r>
                <a:rPr lang="en-US" sz="1400" b="1" dirty="0">
                  <a:latin typeface="Arial" charset="0"/>
                  <a:sym typeface="Wingdings" pitchFamily="2" charset="2"/>
                </a:rPr>
                <a:t>  Acquisition, maintenance, and upgrades need to be cost competitive AND timely AND high quality</a:t>
              </a:r>
            </a:p>
            <a:p>
              <a:pPr lvl="1" eaLnBrk="0" hangingPunct="0">
                <a:buFont typeface="Arial" pitchFamily="34" charset="0"/>
                <a:buChar char="•"/>
                <a:defRPr/>
              </a:pPr>
              <a:r>
                <a:rPr lang="en-US" sz="1400" b="1" dirty="0">
                  <a:latin typeface="Arial" charset="0"/>
                  <a:sym typeface="Wingdings" pitchFamily="2" charset="2"/>
                </a:rPr>
                <a:t>  Open avionics architecture are a fundamental enabler!</a:t>
              </a:r>
              <a:endParaRPr lang="en-US" sz="1400" b="1" dirty="0">
                <a:latin typeface="Arial" charset="0"/>
              </a:endParaRPr>
            </a:p>
          </p:txBody>
        </p:sp>
        <p:sp>
          <p:nvSpPr>
            <p:cNvPr id="16393" name="Rectangle 65"/>
            <p:cNvSpPr>
              <a:spLocks noChangeArrowheads="1"/>
            </p:cNvSpPr>
            <p:nvPr/>
          </p:nvSpPr>
          <p:spPr bwMode="auto">
            <a:xfrm>
              <a:off x="145656" y="4353515"/>
              <a:ext cx="3770888" cy="307497"/>
            </a:xfrm>
            <a:prstGeom prst="rect">
              <a:avLst/>
            </a:prstGeom>
            <a:noFill/>
            <a:ln w="28575" algn="ctr">
              <a:solidFill>
                <a:srgbClr val="FF0000"/>
              </a:solidFill>
              <a:round/>
              <a:headEnd type="none" w="sm" len="sm"/>
              <a:tailEnd type="none" w="sm" len="sm"/>
            </a:ln>
          </p:spPr>
          <p:txBody>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58738"/>
            <a:ext cx="6934200" cy="782637"/>
          </a:xfrm>
        </p:spPr>
        <p:txBody>
          <a:bodyPr/>
          <a:lstStyle/>
          <a:p>
            <a:r>
              <a:rPr lang="en-US" smtClean="0"/>
              <a:t>F-22 Supply-Chain Vendors</a:t>
            </a:r>
          </a:p>
        </p:txBody>
      </p:sp>
      <p:pic>
        <p:nvPicPr>
          <p:cNvPr id="17411" name="Picture 2"/>
          <p:cNvPicPr>
            <a:picLocks noChangeAspect="1" noChangeArrowheads="1"/>
          </p:cNvPicPr>
          <p:nvPr/>
        </p:nvPicPr>
        <p:blipFill>
          <a:blip r:embed="rId3" cstate="print"/>
          <a:srcRect/>
          <a:stretch>
            <a:fillRect/>
          </a:stretch>
        </p:blipFill>
        <p:spPr bwMode="auto">
          <a:xfrm>
            <a:off x="758825" y="1422400"/>
            <a:ext cx="7337425" cy="3860800"/>
          </a:xfrm>
          <a:prstGeom prst="rect">
            <a:avLst/>
          </a:prstGeom>
          <a:noFill/>
          <a:ln w="12700">
            <a:noFill/>
            <a:miter lim="800000"/>
            <a:headEnd type="none" w="sm" len="sm"/>
            <a:tailEnd type="none" w="sm" len="sm"/>
          </a:ln>
        </p:spPr>
      </p:pic>
      <p:pic>
        <p:nvPicPr>
          <p:cNvPr id="17412" name="Picture 3"/>
          <p:cNvPicPr>
            <a:picLocks noChangeAspect="1" noChangeArrowheads="1"/>
          </p:cNvPicPr>
          <p:nvPr/>
        </p:nvPicPr>
        <p:blipFill>
          <a:blip r:embed="rId4" cstate="print"/>
          <a:srcRect/>
          <a:stretch>
            <a:fillRect/>
          </a:stretch>
        </p:blipFill>
        <p:spPr bwMode="auto">
          <a:xfrm>
            <a:off x="0" y="914400"/>
            <a:ext cx="4810125" cy="447675"/>
          </a:xfrm>
          <a:prstGeom prst="rect">
            <a:avLst/>
          </a:prstGeom>
          <a:noFill/>
          <a:ln w="12700">
            <a:noFill/>
            <a:miter lim="800000"/>
            <a:headEnd type="none" w="sm" len="sm"/>
            <a:tailEnd type="none" w="sm" len="sm"/>
          </a:ln>
        </p:spPr>
      </p:pic>
      <p:sp>
        <p:nvSpPr>
          <p:cNvPr id="5" name="TextBox 4"/>
          <p:cNvSpPr txBox="1"/>
          <p:nvPr/>
        </p:nvSpPr>
        <p:spPr>
          <a:xfrm>
            <a:off x="1196975" y="5526088"/>
            <a:ext cx="6410325" cy="5238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algn="ctr" eaLnBrk="0" hangingPunct="0">
              <a:defRPr/>
            </a:pPr>
            <a:r>
              <a:rPr lang="en-US" sz="1400" b="1" dirty="0">
                <a:latin typeface="Arial" charset="0"/>
              </a:rPr>
              <a:t>Avionics supplied by a small set of vendors but are the major cost component in a modern fighter aircraft.</a:t>
            </a:r>
          </a:p>
        </p:txBody>
      </p:sp>
      <p:sp>
        <p:nvSpPr>
          <p:cNvPr id="6" name="TextBox 5"/>
          <p:cNvSpPr txBox="1"/>
          <p:nvPr/>
        </p:nvSpPr>
        <p:spPr>
          <a:xfrm>
            <a:off x="17930" y="914400"/>
            <a:ext cx="4625788" cy="400110"/>
          </a:xfrm>
          <a:prstGeom prst="rect">
            <a:avLst/>
          </a:prstGeom>
          <a:solidFill>
            <a:schemeClr val="bg1"/>
          </a:solidFill>
        </p:spPr>
        <p:txBody>
          <a:bodyPr wrap="square" rtlCol="0">
            <a:spAutoFit/>
          </a:bodyPr>
          <a:lstStyle/>
          <a:p>
            <a:r>
              <a:rPr lang="en-US" dirty="0" smtClean="0"/>
              <a:t>Source: Ending F-22A production:  costs and industrial base implications of alternative options / </a:t>
            </a:r>
            <a:r>
              <a:rPr lang="en-US" dirty="0" err="1" smtClean="0"/>
              <a:t>Obaid</a:t>
            </a:r>
            <a:r>
              <a:rPr lang="en-US" dirty="0" smtClean="0"/>
              <a:t> </a:t>
            </a:r>
            <a:r>
              <a:rPr lang="en-US" dirty="0" err="1" smtClean="0"/>
              <a:t>Younosss</a:t>
            </a:r>
            <a:r>
              <a:rPr lang="en-US" dirty="0" smtClean="0"/>
              <a:t> … [et al]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76288" y="188913"/>
            <a:ext cx="8077200" cy="782637"/>
          </a:xfrm>
        </p:spPr>
        <p:txBody>
          <a:bodyPr/>
          <a:lstStyle/>
          <a:p>
            <a:r>
              <a:rPr lang="en-US" smtClean="0"/>
              <a:t>Growth in Operational Flight Program (OFP) Complexity</a:t>
            </a:r>
            <a:br>
              <a:rPr lang="en-US" smtClean="0"/>
            </a:br>
            <a:endParaRPr lang="en-US" smtClean="0"/>
          </a:p>
        </p:txBody>
      </p:sp>
      <p:pic>
        <p:nvPicPr>
          <p:cNvPr id="18435" name="Picture 3"/>
          <p:cNvPicPr>
            <a:picLocks noChangeAspect="1" noChangeArrowheads="1"/>
          </p:cNvPicPr>
          <p:nvPr/>
        </p:nvPicPr>
        <p:blipFill>
          <a:blip r:embed="rId3" cstate="print"/>
          <a:srcRect/>
          <a:stretch>
            <a:fillRect/>
          </a:stretch>
        </p:blipFill>
        <p:spPr bwMode="auto">
          <a:xfrm>
            <a:off x="6623050" y="989013"/>
            <a:ext cx="2520950" cy="441325"/>
          </a:xfrm>
          <a:prstGeom prst="rect">
            <a:avLst/>
          </a:prstGeom>
          <a:noFill/>
          <a:ln w="12700">
            <a:noFill/>
            <a:miter lim="800000"/>
            <a:headEnd type="none" w="sm" len="sm"/>
            <a:tailEnd type="none" w="sm" len="sm"/>
          </a:ln>
        </p:spPr>
      </p:pic>
      <p:pic>
        <p:nvPicPr>
          <p:cNvPr id="18436" name="Picture 2"/>
          <p:cNvPicPr>
            <a:picLocks noChangeAspect="1" noChangeArrowheads="1"/>
          </p:cNvPicPr>
          <p:nvPr/>
        </p:nvPicPr>
        <p:blipFill>
          <a:blip r:embed="rId4" cstate="print"/>
          <a:srcRect/>
          <a:stretch>
            <a:fillRect/>
          </a:stretch>
        </p:blipFill>
        <p:spPr bwMode="auto">
          <a:xfrm>
            <a:off x="1096963" y="1103313"/>
            <a:ext cx="4984750" cy="4497387"/>
          </a:xfrm>
          <a:prstGeom prst="rect">
            <a:avLst/>
          </a:prstGeom>
          <a:noFill/>
          <a:ln w="12700">
            <a:noFill/>
            <a:miter lim="800000"/>
            <a:headEnd type="none" w="sm" len="sm"/>
            <a:tailEnd type="none" w="sm" len="sm"/>
          </a:ln>
        </p:spPr>
      </p:pic>
      <p:sp>
        <p:nvSpPr>
          <p:cNvPr id="18437" name="TextBox 6"/>
          <p:cNvSpPr txBox="1">
            <a:spLocks noChangeArrowheads="1"/>
          </p:cNvSpPr>
          <p:nvPr/>
        </p:nvSpPr>
        <p:spPr bwMode="auto">
          <a:xfrm rot="-5400000">
            <a:off x="-98424" y="3119437"/>
            <a:ext cx="3230562" cy="277813"/>
          </a:xfrm>
          <a:prstGeom prst="rect">
            <a:avLst/>
          </a:prstGeom>
          <a:solidFill>
            <a:schemeClr val="bg1"/>
          </a:solidFill>
          <a:ln w="9525">
            <a:noFill/>
            <a:miter lim="800000"/>
            <a:headEnd/>
            <a:tailEnd/>
          </a:ln>
        </p:spPr>
        <p:txBody>
          <a:bodyPr wrap="none">
            <a:spAutoFit/>
          </a:bodyPr>
          <a:lstStyle/>
          <a:p>
            <a:pPr eaLnBrk="0" hangingPunct="0"/>
            <a:r>
              <a:rPr lang="en-US" sz="1200" b="1"/>
              <a:t>OFP Memory Utilization:  K – 16 bit words</a:t>
            </a:r>
          </a:p>
        </p:txBody>
      </p:sp>
      <p:sp>
        <p:nvSpPr>
          <p:cNvPr id="18438" name="TextBox 7"/>
          <p:cNvSpPr txBox="1">
            <a:spLocks noChangeArrowheads="1"/>
          </p:cNvSpPr>
          <p:nvPr/>
        </p:nvSpPr>
        <p:spPr bwMode="auto">
          <a:xfrm>
            <a:off x="3611563" y="5240338"/>
            <a:ext cx="508000" cy="276225"/>
          </a:xfrm>
          <a:prstGeom prst="rect">
            <a:avLst/>
          </a:prstGeom>
          <a:solidFill>
            <a:schemeClr val="bg1"/>
          </a:solidFill>
          <a:ln w="9525">
            <a:noFill/>
            <a:miter lim="800000"/>
            <a:headEnd/>
            <a:tailEnd/>
          </a:ln>
        </p:spPr>
        <p:txBody>
          <a:bodyPr wrap="none">
            <a:spAutoFit/>
          </a:bodyPr>
          <a:lstStyle/>
          <a:p>
            <a:pPr eaLnBrk="0" hangingPunct="0"/>
            <a:r>
              <a:rPr lang="en-US" sz="1200" b="1"/>
              <a:t>Year</a:t>
            </a:r>
          </a:p>
        </p:txBody>
      </p:sp>
      <p:sp>
        <p:nvSpPr>
          <p:cNvPr id="11" name="TextBox 10"/>
          <p:cNvSpPr txBox="1"/>
          <p:nvPr/>
        </p:nvSpPr>
        <p:spPr>
          <a:xfrm>
            <a:off x="5316538" y="2241550"/>
            <a:ext cx="2122697" cy="430887"/>
          </a:xfrm>
          <a:prstGeom prst="rect">
            <a:avLst/>
          </a:prstGeom>
          <a:noFill/>
        </p:spPr>
        <p:txBody>
          <a:bodyPr wrap="none">
            <a:spAutoFit/>
          </a:bodyPr>
          <a:lstStyle/>
          <a:p>
            <a:pPr eaLnBrk="0" hangingPunct="0">
              <a:defRPr/>
            </a:pPr>
            <a:r>
              <a:rPr lang="en-US" sz="1100" b="1" dirty="0">
                <a:solidFill>
                  <a:schemeClr val="accent1">
                    <a:lumMod val="75000"/>
                  </a:schemeClr>
                </a:solidFill>
                <a:latin typeface="Arial" charset="0"/>
              </a:rPr>
              <a:t> Estimated    1.7M SLOC OFP</a:t>
            </a:r>
          </a:p>
          <a:p>
            <a:pPr eaLnBrk="0" hangingPunct="0">
              <a:defRPr/>
            </a:pPr>
            <a:r>
              <a:rPr lang="en-US" sz="1100" b="1" dirty="0">
                <a:solidFill>
                  <a:schemeClr val="accent1">
                    <a:lumMod val="75000"/>
                  </a:schemeClr>
                </a:solidFill>
                <a:latin typeface="Arial" charset="0"/>
              </a:rPr>
              <a:t>	90% ADA</a:t>
            </a:r>
          </a:p>
        </p:txBody>
      </p:sp>
      <p:sp>
        <p:nvSpPr>
          <p:cNvPr id="12" name="TextBox 11"/>
          <p:cNvSpPr txBox="1"/>
          <p:nvPr/>
        </p:nvSpPr>
        <p:spPr>
          <a:xfrm>
            <a:off x="1027113" y="5664200"/>
            <a:ext cx="7121525" cy="5238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defRPr/>
            </a:pPr>
            <a:r>
              <a:rPr lang="en-US" sz="1400" b="1" dirty="0">
                <a:latin typeface="Arial" charset="0"/>
              </a:rPr>
              <a:t>Modern software architectures, technologies, and practices are crucial  as the complexity of military aircraft software systems continues to grow exponentially</a:t>
            </a:r>
          </a:p>
        </p:txBody>
      </p:sp>
      <p:cxnSp>
        <p:nvCxnSpPr>
          <p:cNvPr id="14" name="Straight Connector 13"/>
          <p:cNvCxnSpPr/>
          <p:nvPr/>
        </p:nvCxnSpPr>
        <p:spPr bwMode="auto">
          <a:xfrm rot="5400000">
            <a:off x="502024" y="3218329"/>
            <a:ext cx="3406589"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rot="10800000">
            <a:off x="2196353" y="4921624"/>
            <a:ext cx="3478306" cy="1"/>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8" name="TextBox 17"/>
          <p:cNvSpPr txBox="1"/>
          <p:nvPr/>
        </p:nvSpPr>
        <p:spPr>
          <a:xfrm>
            <a:off x="2770093" y="4428564"/>
            <a:ext cx="518091" cy="246221"/>
          </a:xfrm>
          <a:prstGeom prst="rect">
            <a:avLst/>
          </a:prstGeom>
          <a:solidFill>
            <a:schemeClr val="bg1"/>
          </a:solidFill>
        </p:spPr>
        <p:txBody>
          <a:bodyPr wrap="none" rtlCol="0">
            <a:spAutoFit/>
          </a:bodyPr>
          <a:lstStyle/>
          <a:p>
            <a:r>
              <a:rPr lang="en-US" b="1" dirty="0" smtClean="0"/>
              <a:t>F-106</a:t>
            </a:r>
            <a:endParaRPr lang="en-US" b="1" dirty="0"/>
          </a:p>
        </p:txBody>
      </p:sp>
      <p:sp>
        <p:nvSpPr>
          <p:cNvPr id="19" name="TextBox 18"/>
          <p:cNvSpPr txBox="1"/>
          <p:nvPr/>
        </p:nvSpPr>
        <p:spPr>
          <a:xfrm>
            <a:off x="2940423" y="4231329"/>
            <a:ext cx="611065" cy="246221"/>
          </a:xfrm>
          <a:prstGeom prst="rect">
            <a:avLst/>
          </a:prstGeom>
          <a:solidFill>
            <a:schemeClr val="bg1"/>
          </a:solidFill>
        </p:spPr>
        <p:txBody>
          <a:bodyPr wrap="none" rtlCol="0">
            <a:spAutoFit/>
          </a:bodyPr>
          <a:lstStyle/>
          <a:p>
            <a:r>
              <a:rPr lang="en-US" b="1" dirty="0" smtClean="0"/>
              <a:t>F-111A</a:t>
            </a:r>
            <a:endParaRPr lang="en-US" b="1" dirty="0"/>
          </a:p>
        </p:txBody>
      </p:sp>
      <p:sp>
        <p:nvSpPr>
          <p:cNvPr id="20" name="TextBox 19"/>
          <p:cNvSpPr txBox="1"/>
          <p:nvPr/>
        </p:nvSpPr>
        <p:spPr>
          <a:xfrm>
            <a:off x="2671473" y="3684464"/>
            <a:ext cx="540533" cy="246221"/>
          </a:xfrm>
          <a:prstGeom prst="rect">
            <a:avLst/>
          </a:prstGeom>
          <a:solidFill>
            <a:schemeClr val="bg1"/>
          </a:solidFill>
        </p:spPr>
        <p:txBody>
          <a:bodyPr wrap="none" rtlCol="0">
            <a:spAutoFit/>
          </a:bodyPr>
          <a:lstStyle/>
          <a:p>
            <a:r>
              <a:rPr lang="en-US" b="1" dirty="0" smtClean="0"/>
              <a:t>F-15A</a:t>
            </a:r>
            <a:endParaRPr lang="en-US" b="1" dirty="0"/>
          </a:p>
        </p:txBody>
      </p:sp>
      <p:sp>
        <p:nvSpPr>
          <p:cNvPr id="21" name="TextBox 20"/>
          <p:cNvSpPr txBox="1"/>
          <p:nvPr/>
        </p:nvSpPr>
        <p:spPr>
          <a:xfrm>
            <a:off x="3756202" y="3684464"/>
            <a:ext cx="540533" cy="246221"/>
          </a:xfrm>
          <a:prstGeom prst="rect">
            <a:avLst/>
          </a:prstGeom>
          <a:solidFill>
            <a:schemeClr val="bg1"/>
          </a:solidFill>
        </p:spPr>
        <p:txBody>
          <a:bodyPr wrap="none" rtlCol="0">
            <a:spAutoFit/>
          </a:bodyPr>
          <a:lstStyle/>
          <a:p>
            <a:r>
              <a:rPr lang="en-US" b="1" dirty="0" smtClean="0"/>
              <a:t>F-16A</a:t>
            </a:r>
            <a:endParaRPr lang="en-US" b="1" dirty="0"/>
          </a:p>
        </p:txBody>
      </p:sp>
      <p:sp>
        <p:nvSpPr>
          <p:cNvPr id="22" name="TextBox 21"/>
          <p:cNvSpPr txBox="1"/>
          <p:nvPr/>
        </p:nvSpPr>
        <p:spPr>
          <a:xfrm>
            <a:off x="4329942" y="3191405"/>
            <a:ext cx="532518" cy="246221"/>
          </a:xfrm>
          <a:prstGeom prst="rect">
            <a:avLst/>
          </a:prstGeom>
          <a:solidFill>
            <a:schemeClr val="bg1"/>
          </a:solidFill>
        </p:spPr>
        <p:txBody>
          <a:bodyPr wrap="none" rtlCol="0">
            <a:spAutoFit/>
          </a:bodyPr>
          <a:lstStyle/>
          <a:p>
            <a:r>
              <a:rPr lang="en-US" b="1" dirty="0" smtClean="0"/>
              <a:t>F-15E</a:t>
            </a:r>
            <a:endParaRPr lang="en-US" b="1" dirty="0"/>
          </a:p>
        </p:txBody>
      </p:sp>
      <p:sp>
        <p:nvSpPr>
          <p:cNvPr id="23" name="TextBox 22"/>
          <p:cNvSpPr txBox="1"/>
          <p:nvPr/>
        </p:nvSpPr>
        <p:spPr>
          <a:xfrm>
            <a:off x="4536135" y="2223218"/>
            <a:ext cx="461986" cy="253916"/>
          </a:xfrm>
          <a:prstGeom prst="rect">
            <a:avLst/>
          </a:prstGeom>
          <a:solidFill>
            <a:schemeClr val="bg1"/>
          </a:solidFill>
        </p:spPr>
        <p:txBody>
          <a:bodyPr wrap="none" rtlCol="0">
            <a:spAutoFit/>
          </a:bodyPr>
          <a:lstStyle/>
          <a:p>
            <a:r>
              <a:rPr lang="en-US" sz="1050" b="1" dirty="0" smtClean="0"/>
              <a:t>F-22</a:t>
            </a:r>
            <a:endParaRPr lang="en-US" sz="1050" b="1" dirty="0"/>
          </a:p>
        </p:txBody>
      </p:sp>
      <p:sp>
        <p:nvSpPr>
          <p:cNvPr id="10" name="Oval 9"/>
          <p:cNvSpPr/>
          <p:nvPr/>
        </p:nvSpPr>
        <p:spPr bwMode="auto">
          <a:xfrm>
            <a:off x="4545107" y="2169459"/>
            <a:ext cx="828582" cy="314979"/>
          </a:xfrm>
          <a:prstGeom prst="ellipse">
            <a:avLst/>
          </a:prstGeom>
          <a:noFill/>
          <a:ln w="19050" cap="flat" cmpd="sng" algn="ctr">
            <a:solidFill>
              <a:schemeClr val="accent5">
                <a:lumMod val="75000"/>
              </a:schemeClr>
            </a:solidFill>
            <a:prstDash val="solid"/>
            <a:round/>
            <a:headEnd type="none" w="sm" len="sm"/>
            <a:tailEnd type="none" w="sm" len="sm"/>
          </a:ln>
          <a:effectLst/>
        </p:spPr>
        <p:txBody>
          <a:bodyPr/>
          <a:lstStyle/>
          <a:p>
            <a:pPr eaLnBrk="0" hangingPunct="0">
              <a:defRPr/>
            </a:pPr>
            <a:endParaRPr lang="en-US" dirty="0">
              <a:latin typeface="Arial" charset="0"/>
            </a:endParaRPr>
          </a:p>
        </p:txBody>
      </p:sp>
      <p:sp>
        <p:nvSpPr>
          <p:cNvPr id="24" name="TextBox 23"/>
          <p:cNvSpPr txBox="1"/>
          <p:nvPr/>
        </p:nvSpPr>
        <p:spPr>
          <a:xfrm>
            <a:off x="4527176" y="1649477"/>
            <a:ext cx="1004047" cy="415498"/>
          </a:xfrm>
          <a:prstGeom prst="rect">
            <a:avLst/>
          </a:prstGeom>
          <a:solidFill>
            <a:schemeClr val="bg1"/>
          </a:solidFill>
        </p:spPr>
        <p:txBody>
          <a:bodyPr wrap="square" rtlCol="0">
            <a:spAutoFit/>
          </a:bodyPr>
          <a:lstStyle/>
          <a:p>
            <a:pPr algn="r"/>
            <a:r>
              <a:rPr lang="en-US" sz="1050" b="1" dirty="0" smtClean="0"/>
              <a:t>F-35</a:t>
            </a:r>
          </a:p>
          <a:p>
            <a:pPr algn="r"/>
            <a:r>
              <a:rPr lang="en-US" sz="1050" b="1" dirty="0" smtClean="0"/>
              <a:t>(estimated)</a:t>
            </a:r>
            <a:endParaRPr lang="en-US" sz="1050" b="1" dirty="0"/>
          </a:p>
        </p:txBody>
      </p:sp>
      <p:cxnSp>
        <p:nvCxnSpPr>
          <p:cNvPr id="18439" name="Straight Connector 7"/>
          <p:cNvCxnSpPr>
            <a:cxnSpLocks noChangeShapeType="1"/>
          </p:cNvCxnSpPr>
          <p:nvPr/>
        </p:nvCxnSpPr>
        <p:spPr bwMode="auto">
          <a:xfrm flipV="1">
            <a:off x="2257425" y="1444625"/>
            <a:ext cx="3794125" cy="3363913"/>
          </a:xfrm>
          <a:prstGeom prst="line">
            <a:avLst/>
          </a:prstGeom>
          <a:noFill/>
          <a:ln w="19050" algn="ctr">
            <a:solidFill>
              <a:srgbClr val="FF0000"/>
            </a:solidFill>
            <a:round/>
            <a:headEnd type="none" w="sm" len="sm"/>
            <a:tailEnd type="none" w="sm" len="sm"/>
          </a:ln>
        </p:spPr>
      </p:cxnSp>
      <p:sp>
        <p:nvSpPr>
          <p:cNvPr id="25" name="TextBox 24"/>
          <p:cNvSpPr txBox="1"/>
          <p:nvPr/>
        </p:nvSpPr>
        <p:spPr>
          <a:xfrm>
            <a:off x="2008088" y="5002276"/>
            <a:ext cx="3762568" cy="253916"/>
          </a:xfrm>
          <a:prstGeom prst="rect">
            <a:avLst/>
          </a:prstGeom>
          <a:solidFill>
            <a:schemeClr val="bg1"/>
          </a:solidFill>
        </p:spPr>
        <p:txBody>
          <a:bodyPr wrap="none" rtlCol="0">
            <a:spAutoFit/>
          </a:bodyPr>
          <a:lstStyle/>
          <a:p>
            <a:r>
              <a:rPr lang="en-US" sz="1050" b="1" dirty="0" smtClean="0"/>
              <a:t>1955         1965          1975          1985         1995          2005</a:t>
            </a:r>
            <a:endParaRPr lang="en-US" sz="1050" b="1" dirty="0"/>
          </a:p>
        </p:txBody>
      </p:sp>
      <p:sp>
        <p:nvSpPr>
          <p:cNvPr id="26" name="TextBox 25"/>
          <p:cNvSpPr txBox="1"/>
          <p:nvPr/>
        </p:nvSpPr>
        <p:spPr>
          <a:xfrm>
            <a:off x="1739150" y="1855661"/>
            <a:ext cx="394660" cy="261610"/>
          </a:xfrm>
          <a:prstGeom prst="rect">
            <a:avLst/>
          </a:prstGeom>
          <a:solidFill>
            <a:schemeClr val="bg1"/>
          </a:solidFill>
        </p:spPr>
        <p:txBody>
          <a:bodyPr wrap="none" rtlCol="0">
            <a:spAutoFit/>
          </a:bodyPr>
          <a:lstStyle/>
          <a:p>
            <a:r>
              <a:rPr lang="en-US" sz="1100" b="1" dirty="0" smtClean="0"/>
              <a:t>10</a:t>
            </a:r>
            <a:r>
              <a:rPr lang="en-US" sz="1100" b="1" baseline="30000" dirty="0" smtClean="0"/>
              <a:t>6</a:t>
            </a:r>
            <a:endParaRPr lang="en-US" sz="1100" b="1" baseline="30000" dirty="0"/>
          </a:p>
        </p:txBody>
      </p:sp>
      <p:sp>
        <p:nvSpPr>
          <p:cNvPr id="27" name="TextBox 26"/>
          <p:cNvSpPr txBox="1"/>
          <p:nvPr/>
        </p:nvSpPr>
        <p:spPr>
          <a:xfrm>
            <a:off x="1739145" y="2321836"/>
            <a:ext cx="394660" cy="261610"/>
          </a:xfrm>
          <a:prstGeom prst="rect">
            <a:avLst/>
          </a:prstGeom>
          <a:solidFill>
            <a:schemeClr val="bg1"/>
          </a:solidFill>
        </p:spPr>
        <p:txBody>
          <a:bodyPr wrap="none" rtlCol="0">
            <a:spAutoFit/>
          </a:bodyPr>
          <a:lstStyle/>
          <a:p>
            <a:r>
              <a:rPr lang="en-US" sz="1100" b="1" dirty="0" smtClean="0"/>
              <a:t>10</a:t>
            </a:r>
            <a:r>
              <a:rPr lang="en-US" sz="1100" b="1" baseline="30000" dirty="0"/>
              <a:t>5</a:t>
            </a:r>
          </a:p>
        </p:txBody>
      </p:sp>
      <p:sp>
        <p:nvSpPr>
          <p:cNvPr id="28" name="TextBox 27"/>
          <p:cNvSpPr txBox="1"/>
          <p:nvPr/>
        </p:nvSpPr>
        <p:spPr>
          <a:xfrm>
            <a:off x="1712245" y="2814906"/>
            <a:ext cx="394660" cy="261610"/>
          </a:xfrm>
          <a:prstGeom prst="rect">
            <a:avLst/>
          </a:prstGeom>
          <a:solidFill>
            <a:schemeClr val="bg1"/>
          </a:solidFill>
        </p:spPr>
        <p:txBody>
          <a:bodyPr wrap="none" rtlCol="0">
            <a:spAutoFit/>
          </a:bodyPr>
          <a:lstStyle/>
          <a:p>
            <a:r>
              <a:rPr lang="en-US" sz="1100" b="1" dirty="0" smtClean="0"/>
              <a:t>10</a:t>
            </a:r>
            <a:r>
              <a:rPr lang="en-US" sz="1100" b="1" baseline="30000" dirty="0"/>
              <a:t>4</a:t>
            </a:r>
          </a:p>
        </p:txBody>
      </p:sp>
      <p:sp>
        <p:nvSpPr>
          <p:cNvPr id="29" name="TextBox 28"/>
          <p:cNvSpPr txBox="1"/>
          <p:nvPr/>
        </p:nvSpPr>
        <p:spPr>
          <a:xfrm>
            <a:off x="1757065" y="3307976"/>
            <a:ext cx="394660" cy="261610"/>
          </a:xfrm>
          <a:prstGeom prst="rect">
            <a:avLst/>
          </a:prstGeom>
          <a:solidFill>
            <a:schemeClr val="bg1"/>
          </a:solidFill>
        </p:spPr>
        <p:txBody>
          <a:bodyPr wrap="none" rtlCol="0">
            <a:spAutoFit/>
          </a:bodyPr>
          <a:lstStyle/>
          <a:p>
            <a:r>
              <a:rPr lang="en-US" sz="1100" b="1" dirty="0" smtClean="0"/>
              <a:t>10</a:t>
            </a:r>
            <a:r>
              <a:rPr lang="en-US" sz="1100" b="1" baseline="30000" dirty="0"/>
              <a:t>3</a:t>
            </a:r>
          </a:p>
        </p:txBody>
      </p:sp>
      <p:sp>
        <p:nvSpPr>
          <p:cNvPr id="30" name="TextBox 29"/>
          <p:cNvSpPr txBox="1"/>
          <p:nvPr/>
        </p:nvSpPr>
        <p:spPr>
          <a:xfrm>
            <a:off x="1748095" y="3774151"/>
            <a:ext cx="394660" cy="261610"/>
          </a:xfrm>
          <a:prstGeom prst="rect">
            <a:avLst/>
          </a:prstGeom>
          <a:solidFill>
            <a:schemeClr val="bg1"/>
          </a:solidFill>
        </p:spPr>
        <p:txBody>
          <a:bodyPr wrap="none" rtlCol="0">
            <a:spAutoFit/>
          </a:bodyPr>
          <a:lstStyle/>
          <a:p>
            <a:r>
              <a:rPr lang="en-US" sz="1100" b="1" dirty="0" smtClean="0"/>
              <a:t>10</a:t>
            </a:r>
            <a:r>
              <a:rPr lang="en-US" sz="1100" b="1" baseline="30000" dirty="0"/>
              <a:t>2</a:t>
            </a:r>
          </a:p>
        </p:txBody>
      </p:sp>
      <p:sp>
        <p:nvSpPr>
          <p:cNvPr id="31" name="TextBox 30"/>
          <p:cNvSpPr txBox="1"/>
          <p:nvPr/>
        </p:nvSpPr>
        <p:spPr>
          <a:xfrm>
            <a:off x="1757055" y="4267221"/>
            <a:ext cx="341760" cy="261610"/>
          </a:xfrm>
          <a:prstGeom prst="rect">
            <a:avLst/>
          </a:prstGeom>
          <a:solidFill>
            <a:schemeClr val="bg1"/>
          </a:solidFill>
        </p:spPr>
        <p:txBody>
          <a:bodyPr wrap="none" rtlCol="0">
            <a:spAutoFit/>
          </a:bodyPr>
          <a:lstStyle/>
          <a:p>
            <a:r>
              <a:rPr lang="en-US" sz="1100" b="1" dirty="0" smtClean="0"/>
              <a:t>10</a:t>
            </a:r>
            <a:endParaRPr lang="en-US" sz="1100" b="1" baseline="30000" dirty="0"/>
          </a:p>
        </p:txBody>
      </p:sp>
      <p:sp>
        <p:nvSpPr>
          <p:cNvPr id="32" name="TextBox 31"/>
          <p:cNvSpPr txBox="1"/>
          <p:nvPr/>
        </p:nvSpPr>
        <p:spPr>
          <a:xfrm>
            <a:off x="1810840" y="4778221"/>
            <a:ext cx="263214" cy="261610"/>
          </a:xfrm>
          <a:prstGeom prst="rect">
            <a:avLst/>
          </a:prstGeom>
          <a:solidFill>
            <a:schemeClr val="bg1"/>
          </a:solidFill>
        </p:spPr>
        <p:txBody>
          <a:bodyPr wrap="none" rtlCol="0">
            <a:spAutoFit/>
          </a:bodyPr>
          <a:lstStyle/>
          <a:p>
            <a:r>
              <a:rPr lang="en-US" sz="1100" b="1" dirty="0" smtClean="0"/>
              <a:t>1</a:t>
            </a:r>
            <a:endParaRPr lang="en-US" sz="1100" b="1" baseline="30000" dirty="0"/>
          </a:p>
        </p:txBody>
      </p:sp>
      <p:sp>
        <p:nvSpPr>
          <p:cNvPr id="33" name="TextBox 32"/>
          <p:cNvSpPr txBox="1"/>
          <p:nvPr/>
        </p:nvSpPr>
        <p:spPr>
          <a:xfrm>
            <a:off x="6598024" y="968188"/>
            <a:ext cx="2385589" cy="400110"/>
          </a:xfrm>
          <a:prstGeom prst="rect">
            <a:avLst/>
          </a:prstGeom>
          <a:solidFill>
            <a:schemeClr val="bg1"/>
          </a:solidFill>
        </p:spPr>
        <p:txBody>
          <a:bodyPr wrap="none" rtlCol="0">
            <a:spAutoFit/>
          </a:bodyPr>
          <a:lstStyle/>
          <a:p>
            <a:r>
              <a:rPr lang="en-US" dirty="0" smtClean="0"/>
              <a:t>Aging Avionics in Military Aircraft</a:t>
            </a:r>
          </a:p>
          <a:p>
            <a:r>
              <a:rPr lang="en-US" dirty="0" smtClean="0"/>
              <a:t>http://www.nap.edu/catalog/10108.html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a:cs typeface="ＭＳ Ｐゴシック"/>
              </a:rPr>
              <a:t>Outline</a:t>
            </a:r>
          </a:p>
        </p:txBody>
      </p:sp>
      <p:sp>
        <p:nvSpPr>
          <p:cNvPr id="19459" name="Content Placeholder 2"/>
          <p:cNvSpPr>
            <a:spLocks noGrp="1"/>
          </p:cNvSpPr>
          <p:nvPr>
            <p:ph idx="1"/>
          </p:nvPr>
        </p:nvSpPr>
        <p:spPr>
          <a:xfrm>
            <a:off x="685800" y="1052513"/>
            <a:ext cx="7772400" cy="4891087"/>
          </a:xfrm>
        </p:spPr>
        <p:txBody>
          <a:bodyPr/>
          <a:lstStyle/>
          <a:p>
            <a:r>
              <a:rPr lang="en-US" smtClean="0">
                <a:ea typeface="ＭＳ Ｐゴシック"/>
                <a:cs typeface="ＭＳ Ｐゴシック"/>
              </a:rPr>
              <a:t>Open Architecture Vision for the Air Force</a:t>
            </a:r>
          </a:p>
          <a:p>
            <a:pPr lvl="1"/>
            <a:r>
              <a:rPr lang="en-US" smtClean="0">
                <a:ea typeface="ＭＳ Ｐゴシック"/>
                <a:cs typeface="ＭＳ Ｐゴシック"/>
              </a:rPr>
              <a:t>Layered architecture</a:t>
            </a:r>
          </a:p>
          <a:p>
            <a:pPr lvl="1"/>
            <a:r>
              <a:rPr lang="en-US" smtClean="0">
                <a:ea typeface="ＭＳ Ｐゴシック"/>
                <a:cs typeface="ＭＳ Ｐゴシック"/>
              </a:rPr>
              <a:t>Technologies</a:t>
            </a:r>
          </a:p>
          <a:p>
            <a:r>
              <a:rPr lang="en-US" smtClean="0">
                <a:solidFill>
                  <a:srgbClr val="0000FF"/>
                </a:solidFill>
                <a:ea typeface="ＭＳ Ｐゴシック"/>
                <a:cs typeface="ＭＳ Ｐゴシック"/>
              </a:rPr>
              <a:t>Air Force Avionics Architectures</a:t>
            </a:r>
          </a:p>
          <a:p>
            <a:pPr lvl="1"/>
            <a:r>
              <a:rPr lang="en-US" smtClean="0">
                <a:solidFill>
                  <a:srgbClr val="0000FF"/>
                </a:solidFill>
                <a:ea typeface="ＭＳ Ｐゴシック"/>
                <a:cs typeface="ＭＳ Ｐゴシック"/>
              </a:rPr>
              <a:t>F22 Raptor case study</a:t>
            </a:r>
          </a:p>
          <a:p>
            <a:pPr lvl="1"/>
            <a:r>
              <a:rPr lang="en-US" smtClean="0">
                <a:solidFill>
                  <a:srgbClr val="0000FF"/>
                </a:solidFill>
                <a:ea typeface="ＭＳ Ｐゴシック"/>
                <a:cs typeface="ＭＳ Ｐゴシック"/>
              </a:rPr>
              <a:t>Architecture evolution</a:t>
            </a:r>
          </a:p>
          <a:p>
            <a:r>
              <a:rPr lang="en-US" smtClean="0">
                <a:ea typeface="ＭＳ Ｐゴシック"/>
                <a:cs typeface="ＭＳ Ｐゴシック"/>
              </a:rPr>
              <a:t>Open Avionics and Ground Segments</a:t>
            </a:r>
          </a:p>
          <a:p>
            <a:pPr lvl="1"/>
            <a:r>
              <a:rPr lang="en-US" smtClean="0">
                <a:ea typeface="ＭＳ Ｐゴシック"/>
                <a:cs typeface="ＭＳ Ｐゴシック"/>
              </a:rPr>
              <a:t>Key open avionics concepts</a:t>
            </a:r>
          </a:p>
          <a:p>
            <a:pPr lvl="1"/>
            <a:r>
              <a:rPr lang="en-US" smtClean="0">
                <a:ea typeface="ＭＳ Ｐゴシック"/>
                <a:cs typeface="ＭＳ Ｐゴシック"/>
              </a:rPr>
              <a:t>Architectures and testbeds</a:t>
            </a:r>
          </a:p>
          <a:p>
            <a:r>
              <a:rPr lang="en-US" smtClean="0">
                <a:ea typeface="ＭＳ Ｐゴシック"/>
                <a:cs typeface="ＭＳ Ｐゴシック"/>
              </a:rPr>
              <a:t>Acquisition in an Open Architecture Context</a:t>
            </a:r>
          </a:p>
          <a:p>
            <a:pPr lvl="1"/>
            <a:r>
              <a:rPr lang="en-US" smtClean="0">
                <a:ea typeface="ＭＳ Ｐゴシック"/>
                <a:cs typeface="ＭＳ Ｐゴシック"/>
              </a:rPr>
              <a:t>Leverage and adapt</a:t>
            </a:r>
          </a:p>
          <a:p>
            <a:pPr lvl="1"/>
            <a:r>
              <a:rPr lang="en-US" smtClean="0">
                <a:ea typeface="ＭＳ Ｐゴシック"/>
                <a:cs typeface="ＭＳ Ｐゴシック"/>
              </a:rPr>
              <a:t>“Open” acquisition</a:t>
            </a:r>
          </a:p>
          <a:p>
            <a:r>
              <a:rPr lang="en-US" smtClean="0">
                <a:ea typeface="ＭＳ Ｐゴシック"/>
                <a:cs typeface="ＭＳ Ｐゴシック"/>
              </a:rPr>
              <a:t>Conclusion</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Right Arrow 3"/>
          <p:cNvSpPr>
            <a:spLocks noChangeArrowheads="1"/>
          </p:cNvSpPr>
          <p:nvPr/>
        </p:nvSpPr>
        <p:spPr bwMode="auto">
          <a:xfrm>
            <a:off x="684213" y="2784475"/>
            <a:ext cx="496887" cy="425450"/>
          </a:xfrm>
          <a:prstGeom prst="rightArrow">
            <a:avLst>
              <a:gd name="adj1" fmla="val 50000"/>
              <a:gd name="adj2" fmla="val 50053"/>
            </a:avLst>
          </a:prstGeom>
          <a:solidFill>
            <a:srgbClr val="0B52FC"/>
          </a:solidFill>
          <a:ln w="12700">
            <a:noFill/>
            <a:round/>
            <a:headEnd type="none" w="sm" len="sm"/>
            <a:tailEnd type="none" w="sm" len="sm"/>
          </a:ln>
          <a:effectLst>
            <a:outerShdw blurRad="63500" dist="38100" dir="2700000" algn="tl" rotWithShape="0">
              <a:srgbClr val="000000">
                <a:alpha val="39998"/>
              </a:srgbClr>
            </a:outerShdw>
          </a:effectLst>
        </p:spPr>
        <p:txBody>
          <a:bodyPr/>
          <a:lstStyle/>
          <a:p>
            <a:pPr eaLnBrk="0" hangingPunct="0">
              <a:defRPr/>
            </a:pPr>
            <a:endParaRPr lang="en-US">
              <a:latin typeface="Arial" charset="0"/>
              <a:ea typeface="ＭＳ Ｐゴシック" pitchFamily="-111"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Early Avionics Architectures</a:t>
            </a:r>
          </a:p>
        </p:txBody>
      </p:sp>
      <p:pic>
        <p:nvPicPr>
          <p:cNvPr id="20483" name="Picture 2"/>
          <p:cNvPicPr>
            <a:picLocks noChangeAspect="1" noChangeArrowheads="1"/>
          </p:cNvPicPr>
          <p:nvPr/>
        </p:nvPicPr>
        <p:blipFill>
          <a:blip r:embed="rId3" cstate="print"/>
          <a:srcRect/>
          <a:stretch>
            <a:fillRect/>
          </a:stretch>
        </p:blipFill>
        <p:spPr bwMode="auto">
          <a:xfrm>
            <a:off x="120650" y="1881188"/>
            <a:ext cx="2208213" cy="1966912"/>
          </a:xfrm>
          <a:prstGeom prst="rect">
            <a:avLst/>
          </a:prstGeom>
          <a:noFill/>
          <a:ln w="9525">
            <a:noFill/>
            <a:miter lim="800000"/>
            <a:headEnd/>
            <a:tailEnd/>
          </a:ln>
        </p:spPr>
      </p:pic>
      <p:pic>
        <p:nvPicPr>
          <p:cNvPr id="20484" name="Picture 3"/>
          <p:cNvPicPr>
            <a:picLocks noChangeAspect="1" noChangeArrowheads="1"/>
          </p:cNvPicPr>
          <p:nvPr/>
        </p:nvPicPr>
        <p:blipFill>
          <a:blip r:embed="rId4" cstate="print"/>
          <a:srcRect/>
          <a:stretch>
            <a:fillRect/>
          </a:stretch>
        </p:blipFill>
        <p:spPr bwMode="auto">
          <a:xfrm>
            <a:off x="5837238" y="1925638"/>
            <a:ext cx="2730500" cy="1873250"/>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3201988" y="1914525"/>
            <a:ext cx="1952625" cy="1900238"/>
          </a:xfrm>
          <a:prstGeom prst="rect">
            <a:avLst/>
          </a:prstGeom>
          <a:noFill/>
          <a:ln w="9525">
            <a:noFill/>
            <a:miter lim="800000"/>
            <a:headEnd/>
            <a:tailEnd/>
          </a:ln>
        </p:spPr>
      </p:pic>
      <p:sp>
        <p:nvSpPr>
          <p:cNvPr id="20486" name="Right Arrow 7"/>
          <p:cNvSpPr>
            <a:spLocks noChangeArrowheads="1"/>
          </p:cNvSpPr>
          <p:nvPr/>
        </p:nvSpPr>
        <p:spPr bwMode="auto">
          <a:xfrm>
            <a:off x="2354263" y="2722563"/>
            <a:ext cx="623887" cy="282575"/>
          </a:xfrm>
          <a:prstGeom prst="rightArrow">
            <a:avLst>
              <a:gd name="adj1" fmla="val 50000"/>
              <a:gd name="adj2" fmla="val 50178"/>
            </a:avLst>
          </a:prstGeom>
          <a:solidFill>
            <a:schemeClr val="accent1"/>
          </a:solidFill>
          <a:ln w="12700" algn="ctr">
            <a:solidFill>
              <a:schemeClr val="tx1"/>
            </a:solidFill>
            <a:round/>
            <a:headEnd type="none" w="sm" len="sm"/>
            <a:tailEnd type="none" w="sm" len="sm"/>
          </a:ln>
        </p:spPr>
        <p:txBody>
          <a:bodyPr/>
          <a:lstStyle/>
          <a:p>
            <a:pPr eaLnBrk="0" hangingPunct="0"/>
            <a:endParaRPr lang="en-US"/>
          </a:p>
        </p:txBody>
      </p:sp>
      <p:sp>
        <p:nvSpPr>
          <p:cNvPr id="20487" name="Right Arrow 8"/>
          <p:cNvSpPr>
            <a:spLocks noChangeArrowheads="1"/>
          </p:cNvSpPr>
          <p:nvPr/>
        </p:nvSpPr>
        <p:spPr bwMode="auto">
          <a:xfrm>
            <a:off x="5241925" y="2722563"/>
            <a:ext cx="623888" cy="282575"/>
          </a:xfrm>
          <a:prstGeom prst="rightArrow">
            <a:avLst>
              <a:gd name="adj1" fmla="val 50000"/>
              <a:gd name="adj2" fmla="val 50178"/>
            </a:avLst>
          </a:prstGeom>
          <a:solidFill>
            <a:schemeClr val="accent1"/>
          </a:solidFill>
          <a:ln w="12700" algn="ctr">
            <a:solidFill>
              <a:schemeClr val="tx1"/>
            </a:solidFill>
            <a:round/>
            <a:headEnd type="none" w="sm" len="sm"/>
            <a:tailEnd type="none" w="sm" len="sm"/>
          </a:ln>
        </p:spPr>
        <p:txBody>
          <a:bodyPr/>
          <a:lstStyle/>
          <a:p>
            <a:pPr eaLnBrk="0" hangingPunct="0"/>
            <a:endParaRPr lang="en-US"/>
          </a:p>
        </p:txBody>
      </p:sp>
      <p:sp>
        <p:nvSpPr>
          <p:cNvPr id="20488" name="TextBox 3"/>
          <p:cNvSpPr txBox="1">
            <a:spLocks noChangeArrowheads="1"/>
          </p:cNvSpPr>
          <p:nvPr/>
        </p:nvSpPr>
        <p:spPr bwMode="auto">
          <a:xfrm>
            <a:off x="236538" y="5972175"/>
            <a:ext cx="3582987" cy="400050"/>
          </a:xfrm>
          <a:prstGeom prst="rect">
            <a:avLst/>
          </a:prstGeom>
          <a:noFill/>
          <a:ln w="9525">
            <a:noFill/>
            <a:miter lim="800000"/>
            <a:headEnd/>
            <a:tailEnd/>
          </a:ln>
        </p:spPr>
        <p:txBody>
          <a:bodyPr wrap="none">
            <a:spAutoFit/>
          </a:bodyPr>
          <a:lstStyle/>
          <a:p>
            <a:pPr eaLnBrk="0" hangingPunct="0"/>
            <a:r>
              <a:rPr lang="en-US"/>
              <a:t>Source: Military Avionics Systems,  I. Moir and A. Seabridge</a:t>
            </a:r>
          </a:p>
          <a:p>
            <a:pPr eaLnBrk="0" hangingPunct="0"/>
            <a:r>
              <a:rPr lang="en-US"/>
              <a:t>2006 John Wiley &amp; Sons, Ltd</a:t>
            </a:r>
          </a:p>
        </p:txBody>
      </p:sp>
      <p:sp>
        <p:nvSpPr>
          <p:cNvPr id="20489" name="TextBox 10"/>
          <p:cNvSpPr txBox="1">
            <a:spLocks noChangeArrowheads="1"/>
          </p:cNvSpPr>
          <p:nvPr/>
        </p:nvSpPr>
        <p:spPr bwMode="auto">
          <a:xfrm>
            <a:off x="3214688" y="1285875"/>
            <a:ext cx="2076450" cy="401638"/>
          </a:xfrm>
          <a:prstGeom prst="rect">
            <a:avLst/>
          </a:prstGeom>
          <a:noFill/>
          <a:ln w="9525">
            <a:noFill/>
            <a:miter lim="800000"/>
            <a:headEnd/>
            <a:tailEnd/>
          </a:ln>
        </p:spPr>
        <p:txBody>
          <a:bodyPr wrap="none">
            <a:spAutoFit/>
          </a:bodyPr>
          <a:lstStyle/>
          <a:p>
            <a:pPr algn="ctr" eaLnBrk="0" hangingPunct="0"/>
            <a:r>
              <a:rPr lang="en-US" b="1"/>
              <a:t>Distributed Digital Architecture</a:t>
            </a:r>
          </a:p>
          <a:p>
            <a:pPr algn="ctr" eaLnBrk="0" hangingPunct="0"/>
            <a:r>
              <a:rPr lang="en-US" b="1"/>
              <a:t>Circa 1970s</a:t>
            </a:r>
          </a:p>
        </p:txBody>
      </p:sp>
      <p:sp>
        <p:nvSpPr>
          <p:cNvPr id="20490" name="TextBox 11"/>
          <p:cNvSpPr txBox="1">
            <a:spLocks noChangeArrowheads="1"/>
          </p:cNvSpPr>
          <p:nvPr/>
        </p:nvSpPr>
        <p:spPr bwMode="auto">
          <a:xfrm>
            <a:off x="387350" y="1285875"/>
            <a:ext cx="2119313" cy="401638"/>
          </a:xfrm>
          <a:prstGeom prst="rect">
            <a:avLst/>
          </a:prstGeom>
          <a:noFill/>
          <a:ln w="9525">
            <a:noFill/>
            <a:miter lim="800000"/>
            <a:headEnd/>
            <a:tailEnd/>
          </a:ln>
        </p:spPr>
        <p:txBody>
          <a:bodyPr wrap="none">
            <a:spAutoFit/>
          </a:bodyPr>
          <a:lstStyle/>
          <a:p>
            <a:pPr algn="ctr" eaLnBrk="0" hangingPunct="0"/>
            <a:r>
              <a:rPr lang="en-US" b="1"/>
              <a:t>Distributed Analog Architecture</a:t>
            </a:r>
          </a:p>
          <a:p>
            <a:pPr algn="ctr" eaLnBrk="0" hangingPunct="0"/>
            <a:r>
              <a:rPr lang="en-US" b="1"/>
              <a:t>Circa 1960s</a:t>
            </a:r>
          </a:p>
        </p:txBody>
      </p:sp>
      <p:sp>
        <p:nvSpPr>
          <p:cNvPr id="20491" name="TextBox 12"/>
          <p:cNvSpPr txBox="1">
            <a:spLocks noChangeArrowheads="1"/>
          </p:cNvSpPr>
          <p:nvPr/>
        </p:nvSpPr>
        <p:spPr bwMode="auto">
          <a:xfrm>
            <a:off x="6143625" y="1285875"/>
            <a:ext cx="2011363" cy="401638"/>
          </a:xfrm>
          <a:prstGeom prst="rect">
            <a:avLst/>
          </a:prstGeom>
          <a:noFill/>
          <a:ln w="9525">
            <a:noFill/>
            <a:miter lim="800000"/>
            <a:headEnd/>
            <a:tailEnd/>
          </a:ln>
        </p:spPr>
        <p:txBody>
          <a:bodyPr wrap="none">
            <a:spAutoFit/>
          </a:bodyPr>
          <a:lstStyle/>
          <a:p>
            <a:pPr algn="ctr" eaLnBrk="0" hangingPunct="0"/>
            <a:r>
              <a:rPr lang="en-US" b="1"/>
              <a:t>Federated Digital Architecture</a:t>
            </a:r>
          </a:p>
          <a:p>
            <a:pPr algn="ctr" eaLnBrk="0" hangingPunct="0"/>
            <a:r>
              <a:rPr lang="en-US" b="1"/>
              <a:t>Circa 1980s</a:t>
            </a:r>
          </a:p>
        </p:txBody>
      </p:sp>
      <p:pic>
        <p:nvPicPr>
          <p:cNvPr id="20492" name="Picture 6"/>
          <p:cNvPicPr>
            <a:picLocks noChangeAspect="1" noChangeArrowheads="1"/>
          </p:cNvPicPr>
          <p:nvPr/>
        </p:nvPicPr>
        <p:blipFill>
          <a:blip r:embed="rId6" cstate="print"/>
          <a:srcRect/>
          <a:stretch>
            <a:fillRect/>
          </a:stretch>
        </p:blipFill>
        <p:spPr bwMode="auto">
          <a:xfrm>
            <a:off x="347663" y="4151313"/>
            <a:ext cx="1860550" cy="793750"/>
          </a:xfrm>
          <a:prstGeom prst="rect">
            <a:avLst/>
          </a:prstGeom>
          <a:noFill/>
          <a:ln w="9525">
            <a:noFill/>
            <a:miter lim="800000"/>
            <a:headEnd/>
            <a:tailEnd/>
          </a:ln>
        </p:spPr>
      </p:pic>
      <p:sp>
        <p:nvSpPr>
          <p:cNvPr id="20493" name="TextBox 14"/>
          <p:cNvSpPr txBox="1">
            <a:spLocks noChangeArrowheads="1"/>
          </p:cNvSpPr>
          <p:nvPr/>
        </p:nvSpPr>
        <p:spPr bwMode="auto">
          <a:xfrm>
            <a:off x="728663" y="5181600"/>
            <a:ext cx="960437" cy="246063"/>
          </a:xfrm>
          <a:prstGeom prst="rect">
            <a:avLst/>
          </a:prstGeom>
          <a:noFill/>
          <a:ln w="9525">
            <a:noFill/>
            <a:miter lim="800000"/>
            <a:headEnd/>
            <a:tailEnd/>
          </a:ln>
        </p:spPr>
        <p:txBody>
          <a:bodyPr wrap="none">
            <a:spAutoFit/>
          </a:bodyPr>
          <a:lstStyle/>
          <a:p>
            <a:pPr eaLnBrk="0" hangingPunct="0"/>
            <a:r>
              <a:rPr lang="en-US" b="1"/>
              <a:t>F-4 Phantom</a:t>
            </a:r>
          </a:p>
        </p:txBody>
      </p:sp>
      <p:pic>
        <p:nvPicPr>
          <p:cNvPr id="20494" name="Picture 7"/>
          <p:cNvPicPr>
            <a:picLocks noChangeAspect="1" noChangeArrowheads="1"/>
          </p:cNvPicPr>
          <p:nvPr/>
        </p:nvPicPr>
        <p:blipFill>
          <a:blip r:embed="rId7" cstate="print"/>
          <a:srcRect/>
          <a:stretch>
            <a:fillRect/>
          </a:stretch>
        </p:blipFill>
        <p:spPr bwMode="auto">
          <a:xfrm>
            <a:off x="3406775" y="4119563"/>
            <a:ext cx="1908175" cy="919162"/>
          </a:xfrm>
          <a:prstGeom prst="rect">
            <a:avLst/>
          </a:prstGeom>
          <a:noFill/>
          <a:ln w="9525">
            <a:noFill/>
            <a:miter lim="800000"/>
            <a:headEnd/>
            <a:tailEnd/>
          </a:ln>
        </p:spPr>
      </p:pic>
      <p:sp>
        <p:nvSpPr>
          <p:cNvPr id="20495" name="TextBox 16"/>
          <p:cNvSpPr txBox="1">
            <a:spLocks noChangeArrowheads="1"/>
          </p:cNvSpPr>
          <p:nvPr/>
        </p:nvSpPr>
        <p:spPr bwMode="auto">
          <a:xfrm>
            <a:off x="3784600" y="5181600"/>
            <a:ext cx="1031875" cy="246063"/>
          </a:xfrm>
          <a:prstGeom prst="rect">
            <a:avLst/>
          </a:prstGeom>
          <a:noFill/>
          <a:ln w="9525">
            <a:noFill/>
            <a:miter lim="800000"/>
            <a:headEnd/>
            <a:tailEnd/>
          </a:ln>
        </p:spPr>
        <p:txBody>
          <a:bodyPr wrap="none">
            <a:spAutoFit/>
          </a:bodyPr>
          <a:lstStyle/>
          <a:p>
            <a:pPr eaLnBrk="0" hangingPunct="0"/>
            <a:r>
              <a:rPr lang="en-US" b="1"/>
              <a:t>F-14A Tomcat</a:t>
            </a:r>
          </a:p>
        </p:txBody>
      </p:sp>
      <p:pic>
        <p:nvPicPr>
          <p:cNvPr id="20496" name="Picture 8"/>
          <p:cNvPicPr>
            <a:picLocks noChangeAspect="1" noChangeArrowheads="1"/>
          </p:cNvPicPr>
          <p:nvPr/>
        </p:nvPicPr>
        <p:blipFill>
          <a:blip r:embed="rId8" cstate="print"/>
          <a:srcRect/>
          <a:stretch>
            <a:fillRect/>
          </a:stretch>
        </p:blipFill>
        <p:spPr bwMode="auto">
          <a:xfrm>
            <a:off x="6435725" y="4089400"/>
            <a:ext cx="1854200" cy="977900"/>
          </a:xfrm>
          <a:prstGeom prst="rect">
            <a:avLst/>
          </a:prstGeom>
          <a:noFill/>
          <a:ln w="9525">
            <a:noFill/>
            <a:miter lim="800000"/>
            <a:headEnd/>
            <a:tailEnd/>
          </a:ln>
        </p:spPr>
      </p:pic>
      <p:sp>
        <p:nvSpPr>
          <p:cNvPr id="20497" name="TextBox 18"/>
          <p:cNvSpPr txBox="1">
            <a:spLocks noChangeArrowheads="1"/>
          </p:cNvSpPr>
          <p:nvPr/>
        </p:nvSpPr>
        <p:spPr bwMode="auto">
          <a:xfrm>
            <a:off x="6821488" y="5181600"/>
            <a:ext cx="1023937" cy="246063"/>
          </a:xfrm>
          <a:prstGeom prst="rect">
            <a:avLst/>
          </a:prstGeom>
          <a:noFill/>
          <a:ln w="9525">
            <a:noFill/>
            <a:miter lim="800000"/>
            <a:headEnd/>
            <a:tailEnd/>
          </a:ln>
        </p:spPr>
        <p:txBody>
          <a:bodyPr wrap="none">
            <a:spAutoFit/>
          </a:bodyPr>
          <a:lstStyle/>
          <a:p>
            <a:pPr eaLnBrk="0" hangingPunct="0"/>
            <a:r>
              <a:rPr lang="en-US" b="1"/>
              <a:t>F/A-18 Hornet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58738"/>
            <a:ext cx="6934200" cy="762000"/>
          </a:xfrm>
        </p:spPr>
        <p:txBody>
          <a:bodyPr/>
          <a:lstStyle/>
          <a:p>
            <a:r>
              <a:rPr lang="en-US" smtClean="0"/>
              <a:t>Current Operational Systems</a:t>
            </a:r>
            <a:br>
              <a:rPr lang="en-US" smtClean="0"/>
            </a:br>
            <a:r>
              <a:rPr lang="en-US" smtClean="0"/>
              <a:t>                                             </a:t>
            </a:r>
            <a:r>
              <a:rPr lang="en-US" sz="2000" smtClean="0"/>
              <a:t>1970s to 1990s</a:t>
            </a:r>
            <a:endParaRPr lang="en-US" smtClean="0"/>
          </a:p>
        </p:txBody>
      </p:sp>
      <p:pic>
        <p:nvPicPr>
          <p:cNvPr id="21507" name="Picture 2"/>
          <p:cNvPicPr>
            <a:picLocks noChangeAspect="1" noChangeArrowheads="1"/>
          </p:cNvPicPr>
          <p:nvPr/>
        </p:nvPicPr>
        <p:blipFill>
          <a:blip r:embed="rId3" cstate="print"/>
          <a:srcRect/>
          <a:stretch>
            <a:fillRect/>
          </a:stretch>
        </p:blipFill>
        <p:spPr bwMode="auto">
          <a:xfrm>
            <a:off x="384175" y="1171575"/>
            <a:ext cx="8229600" cy="4514850"/>
          </a:xfrm>
          <a:prstGeom prst="rect">
            <a:avLst/>
          </a:prstGeom>
          <a:noFill/>
          <a:ln w="12700">
            <a:noFill/>
            <a:miter lim="800000"/>
            <a:headEnd type="none" w="sm" len="sm"/>
            <a:tailEnd type="none" w="sm" len="sm"/>
          </a:ln>
        </p:spPr>
      </p:pic>
      <p:sp>
        <p:nvSpPr>
          <p:cNvPr id="4" name="Rectangle 3"/>
          <p:cNvSpPr/>
          <p:nvPr/>
        </p:nvSpPr>
        <p:spPr bwMode="auto">
          <a:xfrm>
            <a:off x="1595336" y="1391055"/>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Radar</a:t>
            </a:r>
          </a:p>
        </p:txBody>
      </p:sp>
      <p:sp>
        <p:nvSpPr>
          <p:cNvPr id="5" name="Rectangle 4"/>
          <p:cNvSpPr/>
          <p:nvPr/>
        </p:nvSpPr>
        <p:spPr bwMode="auto">
          <a:xfrm>
            <a:off x="1595336" y="2279513"/>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EO / IR</a:t>
            </a:r>
            <a:endParaRPr kumimoji="0" lang="en-US" sz="14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595336" y="3148575"/>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Weapons</a:t>
            </a:r>
            <a:endParaRPr kumimoji="0" lang="en-US" sz="14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3965642" y="1981199"/>
            <a:ext cx="1170563" cy="1112195"/>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Integrated Aircraft System</a:t>
            </a:r>
            <a:r>
              <a:rPr kumimoji="0" lang="en-US" sz="1400" b="1" i="0" u="none" strike="noStrike" cap="none" normalizeH="0" dirty="0" smtClean="0">
                <a:ln>
                  <a:noFill/>
                </a:ln>
                <a:solidFill>
                  <a:schemeClr val="bg1"/>
                </a:solidFill>
                <a:effectLst/>
                <a:latin typeface="Arial" charset="0"/>
              </a:rPr>
              <a:t> Computer</a:t>
            </a:r>
            <a:endParaRPr kumimoji="0" lang="en-US" sz="14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6481863" y="1695855"/>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Cockpit Displays</a:t>
            </a:r>
          </a:p>
        </p:txBody>
      </p:sp>
      <p:sp>
        <p:nvSpPr>
          <p:cNvPr id="9" name="Rectangle 8"/>
          <p:cNvSpPr/>
          <p:nvPr/>
        </p:nvSpPr>
        <p:spPr bwMode="auto">
          <a:xfrm>
            <a:off x="6491591" y="2133598"/>
            <a:ext cx="1650461" cy="794427"/>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Flight Controls &amp; Flight Management</a:t>
            </a:r>
            <a:endParaRPr kumimoji="0" lang="en-US" sz="14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6481863" y="3161489"/>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Recording</a:t>
            </a:r>
            <a:endParaRPr kumimoji="0" lang="en-US" sz="14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481863" y="3897548"/>
            <a:ext cx="1689371" cy="356682"/>
          </a:xfrm>
          <a:prstGeom prst="rect">
            <a:avLst/>
          </a:prstGeom>
          <a:solidFill>
            <a:schemeClr val="accent5">
              <a:lumMod val="25000"/>
            </a:schemeClr>
          </a:solidFill>
          <a:ln w="28575"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Communications</a:t>
            </a:r>
            <a:endParaRPr kumimoji="0" lang="en-US" sz="1400" b="1" i="0" u="none" strike="noStrike" cap="none" normalizeH="0" baseline="0" dirty="0" smtClean="0">
              <a:ln>
                <a:noFill/>
              </a:ln>
              <a:solidFill>
                <a:schemeClr val="bg1"/>
              </a:solidFill>
              <a:effectLst/>
              <a:latin typeface="Arial" charset="0"/>
            </a:endParaRPr>
          </a:p>
        </p:txBody>
      </p:sp>
      <p:cxnSp>
        <p:nvCxnSpPr>
          <p:cNvPr id="13" name="Straight Connector 12"/>
          <p:cNvCxnSpPr>
            <a:stCxn id="5" idx="3"/>
            <a:endCxn id="7" idx="1"/>
          </p:cNvCxnSpPr>
          <p:nvPr/>
        </p:nvCxnSpPr>
        <p:spPr bwMode="auto">
          <a:xfrm>
            <a:off x="2587557" y="2537296"/>
            <a:ext cx="1378085" cy="1"/>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5" name="Elbow Connector 14"/>
          <p:cNvCxnSpPr>
            <a:stCxn id="4" idx="3"/>
          </p:cNvCxnSpPr>
          <p:nvPr/>
        </p:nvCxnSpPr>
        <p:spPr bwMode="auto">
          <a:xfrm>
            <a:off x="2587557" y="1648838"/>
            <a:ext cx="1381328" cy="549613"/>
          </a:xfrm>
          <a:prstGeom prst="bentConnector3">
            <a:avLst>
              <a:gd name="adj1" fmla="val 50000"/>
            </a:avLst>
          </a:prstGeom>
          <a:solidFill>
            <a:schemeClr val="accent1"/>
          </a:solidFill>
          <a:ln w="28575" cap="flat" cmpd="sng" algn="ctr">
            <a:solidFill>
              <a:schemeClr val="tx1"/>
            </a:solidFill>
            <a:prstDash val="solid"/>
            <a:round/>
            <a:headEnd type="none" w="sm" len="sm"/>
            <a:tailEnd type="none" w="sm" len="sm"/>
          </a:ln>
          <a:effectLst/>
        </p:spPr>
      </p:cxnSp>
      <p:cxnSp>
        <p:nvCxnSpPr>
          <p:cNvPr id="17" name="Elbow Connector 16"/>
          <p:cNvCxnSpPr>
            <a:stCxn id="6" idx="3"/>
          </p:cNvCxnSpPr>
          <p:nvPr/>
        </p:nvCxnSpPr>
        <p:spPr bwMode="auto">
          <a:xfrm flipV="1">
            <a:off x="2587557" y="2859932"/>
            <a:ext cx="1371600" cy="546426"/>
          </a:xfrm>
          <a:prstGeom prst="bentConnector3">
            <a:avLst>
              <a:gd name="adj1" fmla="val 50000"/>
            </a:avLst>
          </a:prstGeom>
          <a:solidFill>
            <a:schemeClr val="accent1"/>
          </a:solidFill>
          <a:ln w="28575" cap="flat" cmpd="sng" algn="ctr">
            <a:solidFill>
              <a:schemeClr val="tx1"/>
            </a:solidFill>
            <a:prstDash val="solid"/>
            <a:round/>
            <a:headEnd type="none" w="sm" len="sm"/>
            <a:tailEnd type="none" w="sm" len="sm"/>
          </a:ln>
          <a:effectLst/>
        </p:spPr>
      </p:cxnSp>
      <p:cxnSp>
        <p:nvCxnSpPr>
          <p:cNvPr id="19" name="Elbow Connector 18"/>
          <p:cNvCxnSpPr/>
          <p:nvPr/>
        </p:nvCxnSpPr>
        <p:spPr bwMode="auto">
          <a:xfrm rot="10800000" flipV="1">
            <a:off x="5136204" y="1867710"/>
            <a:ext cx="1322962" cy="544749"/>
          </a:xfrm>
          <a:prstGeom prst="bentConnector3">
            <a:avLst>
              <a:gd name="adj1" fmla="val 50000"/>
            </a:avLst>
          </a:prstGeom>
          <a:solidFill>
            <a:schemeClr val="accent1"/>
          </a:solidFill>
          <a:ln w="28575" cap="flat" cmpd="sng" algn="ctr">
            <a:solidFill>
              <a:schemeClr val="tx1"/>
            </a:solidFill>
            <a:prstDash val="solid"/>
            <a:round/>
            <a:headEnd type="none" w="sm" len="sm"/>
            <a:tailEnd type="none" w="sm" len="sm"/>
          </a:ln>
          <a:effectLst/>
        </p:spPr>
      </p:cxnSp>
      <p:cxnSp>
        <p:nvCxnSpPr>
          <p:cNvPr id="21" name="Straight Connector 20"/>
          <p:cNvCxnSpPr>
            <a:stCxn id="9" idx="1"/>
            <a:endCxn id="7" idx="3"/>
          </p:cNvCxnSpPr>
          <p:nvPr/>
        </p:nvCxnSpPr>
        <p:spPr bwMode="auto">
          <a:xfrm rot="10800000" flipV="1">
            <a:off x="5136205" y="2530811"/>
            <a:ext cx="1355386" cy="648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3" name="Elbow Connector 22"/>
          <p:cNvCxnSpPr>
            <a:endCxn id="10" idx="1"/>
          </p:cNvCxnSpPr>
          <p:nvPr/>
        </p:nvCxnSpPr>
        <p:spPr bwMode="auto">
          <a:xfrm>
            <a:off x="5126477" y="2655651"/>
            <a:ext cx="1355386" cy="684179"/>
          </a:xfrm>
          <a:prstGeom prst="bentConnector3">
            <a:avLst>
              <a:gd name="adj1" fmla="val 50000"/>
            </a:avLst>
          </a:prstGeom>
          <a:solidFill>
            <a:schemeClr val="accent1"/>
          </a:solidFill>
          <a:ln w="28575" cap="flat" cmpd="sng" algn="ctr">
            <a:solidFill>
              <a:schemeClr val="tx1"/>
            </a:solidFill>
            <a:prstDash val="solid"/>
            <a:round/>
            <a:headEnd type="none" w="sm" len="sm"/>
            <a:tailEnd type="none" w="sm" len="sm"/>
          </a:ln>
          <a:effectLst/>
        </p:spPr>
      </p:cxnSp>
      <p:cxnSp>
        <p:nvCxnSpPr>
          <p:cNvPr id="25" name="Elbow Connector 24"/>
          <p:cNvCxnSpPr>
            <a:endCxn id="11" idx="1"/>
          </p:cNvCxnSpPr>
          <p:nvPr/>
        </p:nvCxnSpPr>
        <p:spPr bwMode="auto">
          <a:xfrm>
            <a:off x="5136204" y="2801566"/>
            <a:ext cx="1345659" cy="1274323"/>
          </a:xfrm>
          <a:prstGeom prst="bentConnector3">
            <a:avLst>
              <a:gd name="adj1" fmla="val 25422"/>
            </a:avLst>
          </a:prstGeom>
          <a:solidFill>
            <a:schemeClr val="accent1"/>
          </a:solidFill>
          <a:ln w="28575"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1520825" y="1050925"/>
            <a:ext cx="5940425" cy="4016375"/>
          </a:xfrm>
          <a:prstGeom prst="rect">
            <a:avLst/>
          </a:prstGeom>
          <a:noFill/>
          <a:ln w="12700" cap="flat" cmpd="sng">
            <a:solidFill>
              <a:schemeClr val="bg1"/>
            </a:solidFill>
            <a:prstDash val="solid"/>
            <a:miter lim="800000"/>
            <a:headEnd type="none" w="sm" len="sm"/>
            <a:tailEnd type="none" w="sm" len="sm"/>
          </a:ln>
          <a:effectLst>
            <a:prstShdw prst="shdw17" dist="17961" dir="2700000">
              <a:schemeClr val="accent1">
                <a:gamma/>
                <a:shade val="60000"/>
                <a:invGamma/>
              </a:schemeClr>
            </a:prstShdw>
          </a:effectLst>
        </p:spPr>
      </p:pic>
      <p:sp>
        <p:nvSpPr>
          <p:cNvPr id="22531" name="Title 1"/>
          <p:cNvSpPr>
            <a:spLocks noGrp="1"/>
          </p:cNvSpPr>
          <p:nvPr>
            <p:ph type="title"/>
          </p:nvPr>
        </p:nvSpPr>
        <p:spPr>
          <a:xfrm>
            <a:off x="1081088" y="304800"/>
            <a:ext cx="6934200" cy="536575"/>
          </a:xfrm>
        </p:spPr>
        <p:txBody>
          <a:bodyPr/>
          <a:lstStyle/>
          <a:p>
            <a:r>
              <a:rPr lang="en-US" smtClean="0"/>
              <a:t>F-22 Avionics Architecture</a:t>
            </a:r>
            <a:br>
              <a:rPr lang="en-US" smtClean="0"/>
            </a:br>
            <a:endParaRPr lang="en-US" smtClean="0"/>
          </a:p>
        </p:txBody>
      </p:sp>
      <p:sp>
        <p:nvSpPr>
          <p:cNvPr id="22532" name="TextBox 3"/>
          <p:cNvSpPr txBox="1">
            <a:spLocks noChangeArrowheads="1"/>
          </p:cNvSpPr>
          <p:nvPr/>
        </p:nvSpPr>
        <p:spPr bwMode="auto">
          <a:xfrm>
            <a:off x="236538" y="5972175"/>
            <a:ext cx="3582987" cy="400050"/>
          </a:xfrm>
          <a:prstGeom prst="rect">
            <a:avLst/>
          </a:prstGeom>
          <a:noFill/>
          <a:ln w="9525">
            <a:noFill/>
            <a:miter lim="800000"/>
            <a:headEnd/>
            <a:tailEnd/>
          </a:ln>
        </p:spPr>
        <p:txBody>
          <a:bodyPr wrap="none">
            <a:spAutoFit/>
          </a:bodyPr>
          <a:lstStyle/>
          <a:p>
            <a:pPr eaLnBrk="0" hangingPunct="0"/>
            <a:r>
              <a:rPr lang="en-US"/>
              <a:t>Source: Military Avionics Systems,  I. Moir and A. Seabridge</a:t>
            </a:r>
          </a:p>
          <a:p>
            <a:pPr eaLnBrk="0" hangingPunct="0"/>
            <a:r>
              <a:rPr lang="en-US"/>
              <a:t>2006 John Wiley &amp; Sons, Ltd</a:t>
            </a:r>
          </a:p>
        </p:txBody>
      </p:sp>
      <p:pic>
        <p:nvPicPr>
          <p:cNvPr id="22533" name="Picture 3"/>
          <p:cNvPicPr>
            <a:picLocks noChangeAspect="1" noChangeArrowheads="1"/>
          </p:cNvPicPr>
          <p:nvPr/>
        </p:nvPicPr>
        <p:blipFill>
          <a:blip r:embed="rId4" cstate="print"/>
          <a:srcRect/>
          <a:stretch>
            <a:fillRect/>
          </a:stretch>
        </p:blipFill>
        <p:spPr bwMode="auto">
          <a:xfrm>
            <a:off x="5776913" y="1285875"/>
            <a:ext cx="1554162" cy="1050925"/>
          </a:xfrm>
          <a:prstGeom prst="rect">
            <a:avLst/>
          </a:prstGeom>
          <a:noFill/>
          <a:ln w="12700">
            <a:noFill/>
            <a:miter lim="800000"/>
            <a:headEnd type="none" w="sm" len="sm"/>
            <a:tailEnd type="none" w="sm" len="sm"/>
          </a:ln>
        </p:spPr>
      </p:pic>
      <p:grpSp>
        <p:nvGrpSpPr>
          <p:cNvPr id="22534" name="Group 11"/>
          <p:cNvGrpSpPr>
            <a:grpSpLocks/>
          </p:cNvGrpSpPr>
          <p:nvPr/>
        </p:nvGrpSpPr>
        <p:grpSpPr bwMode="auto">
          <a:xfrm>
            <a:off x="1528763" y="1052513"/>
            <a:ext cx="1917700" cy="1011237"/>
            <a:chOff x="1205713" y="1001821"/>
            <a:chExt cx="2128206" cy="1223489"/>
          </a:xfrm>
        </p:grpSpPr>
        <p:sp>
          <p:nvSpPr>
            <p:cNvPr id="22536" name="Rectangle 6"/>
            <p:cNvSpPr>
              <a:spLocks noChangeArrowheads="1"/>
            </p:cNvSpPr>
            <p:nvPr/>
          </p:nvSpPr>
          <p:spPr bwMode="auto">
            <a:xfrm>
              <a:off x="1205713" y="1001821"/>
              <a:ext cx="2128206" cy="1223489"/>
            </a:xfrm>
            <a:prstGeom prst="rect">
              <a:avLst/>
            </a:prstGeom>
            <a:solidFill>
              <a:schemeClr val="bg1"/>
            </a:solidFill>
            <a:ln w="12700" algn="ctr">
              <a:solidFill>
                <a:schemeClr val="tx1"/>
              </a:solidFill>
              <a:round/>
              <a:headEnd type="none" w="sm" len="sm"/>
              <a:tailEnd type="none" w="sm" len="sm"/>
            </a:ln>
          </p:spPr>
          <p:txBody>
            <a:bodyPr/>
            <a:lstStyle/>
            <a:p>
              <a:pPr algn="r" eaLnBrk="0" hangingPunct="0"/>
              <a:endParaRPr lang="en-US" sz="800" b="1"/>
            </a:p>
            <a:p>
              <a:pPr algn="r" eaLnBrk="0" hangingPunct="0"/>
              <a:r>
                <a:rPr lang="en-US" sz="800" b="1"/>
                <a:t>8-12.5 GHz</a:t>
              </a:r>
            </a:p>
            <a:p>
              <a:pPr algn="r" eaLnBrk="0" hangingPunct="0"/>
              <a:r>
                <a:rPr lang="en-US" sz="800" b="1"/>
                <a:t>Active ESA</a:t>
              </a:r>
            </a:p>
            <a:p>
              <a:pPr algn="r" eaLnBrk="0" hangingPunct="0"/>
              <a:r>
                <a:rPr lang="en-US" sz="800" b="1"/>
                <a:t>10W TR modules </a:t>
              </a:r>
            </a:p>
            <a:p>
              <a:pPr algn="r" eaLnBrk="0" hangingPunct="0"/>
              <a:r>
                <a:rPr lang="en-US" sz="800" b="1"/>
                <a:t>Low Observability</a:t>
              </a:r>
            </a:p>
            <a:p>
              <a:pPr algn="r" eaLnBrk="0" hangingPunct="0"/>
              <a:r>
                <a:rPr lang="en-US" sz="800" b="1"/>
                <a:t>ECCM</a:t>
              </a:r>
            </a:p>
            <a:p>
              <a:pPr algn="r" eaLnBrk="0" hangingPunct="0"/>
              <a:r>
                <a:rPr lang="en-US" sz="800" b="1"/>
                <a:t>LPI modes</a:t>
              </a:r>
            </a:p>
            <a:p>
              <a:pPr algn="r" eaLnBrk="0" hangingPunct="0"/>
              <a:endParaRPr lang="en-US" sz="800" b="1"/>
            </a:p>
          </p:txBody>
        </p:sp>
        <p:pic>
          <p:nvPicPr>
            <p:cNvPr id="6149" name="Picture 5"/>
            <p:cNvPicPr>
              <a:picLocks noChangeAspect="1" noChangeArrowheads="1"/>
            </p:cNvPicPr>
            <p:nvPr/>
          </p:nvPicPr>
          <p:blipFill>
            <a:blip r:embed="rId5" cstate="print"/>
            <a:srcRect/>
            <a:stretch>
              <a:fillRect/>
            </a:stretch>
          </p:blipFill>
          <p:spPr bwMode="auto">
            <a:xfrm>
              <a:off x="1219807" y="1322578"/>
              <a:ext cx="722322" cy="885446"/>
            </a:xfrm>
            <a:prstGeom prst="rect">
              <a:avLst/>
            </a:prstGeom>
            <a:noFill/>
            <a:ln w="12700" cap="flat" cmpd="sng">
              <a:noFill/>
              <a:prstDash val="solid"/>
              <a:miter lim="800000"/>
              <a:headEnd type="none" w="sm" len="sm"/>
              <a:tailEnd type="none" w="sm" len="sm"/>
            </a:ln>
            <a:effectLst>
              <a:prstShdw prst="shdw17" dist="17961" dir="2700000">
                <a:schemeClr val="accent1">
                  <a:gamma/>
                  <a:shade val="60000"/>
                  <a:invGamma/>
                </a:schemeClr>
              </a:prstShdw>
            </a:effectLst>
          </p:spPr>
        </p:pic>
        <p:sp>
          <p:nvSpPr>
            <p:cNvPr id="22538" name="TextBox 10"/>
            <p:cNvSpPr txBox="1">
              <a:spLocks noChangeArrowheads="1"/>
            </p:cNvSpPr>
            <p:nvPr/>
          </p:nvSpPr>
          <p:spPr bwMode="auto">
            <a:xfrm>
              <a:off x="1588071" y="1001822"/>
              <a:ext cx="1364108" cy="286074"/>
            </a:xfrm>
            <a:prstGeom prst="rect">
              <a:avLst/>
            </a:prstGeom>
            <a:noFill/>
            <a:ln w="9525">
              <a:noFill/>
              <a:miter lim="800000"/>
              <a:headEnd/>
              <a:tailEnd/>
            </a:ln>
          </p:spPr>
          <p:txBody>
            <a:bodyPr wrap="none">
              <a:spAutoFit/>
            </a:bodyPr>
            <a:lstStyle/>
            <a:p>
              <a:pPr eaLnBrk="0" hangingPunct="0"/>
              <a:r>
                <a:rPr lang="en-US" sz="900" b="1"/>
                <a:t>AN/APG-77 RADAR </a:t>
              </a:r>
            </a:p>
          </p:txBody>
        </p:sp>
      </p:grpSp>
      <p:sp>
        <p:nvSpPr>
          <p:cNvPr id="14" name="TextBox 13"/>
          <p:cNvSpPr txBox="1"/>
          <p:nvPr/>
        </p:nvSpPr>
        <p:spPr>
          <a:xfrm>
            <a:off x="2468563" y="5219700"/>
            <a:ext cx="3867150" cy="522288"/>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algn="ctr" eaLnBrk="0" hangingPunct="0">
              <a:defRPr/>
            </a:pPr>
            <a:r>
              <a:rPr lang="en-US" sz="1400" b="1" dirty="0">
                <a:latin typeface="Arial" charset="0"/>
              </a:rPr>
              <a:t>Highly sophisticated capability based on </a:t>
            </a:r>
            <a:r>
              <a:rPr lang="en-US" sz="1400" b="1" i="1" dirty="0">
                <a:latin typeface="Arial" charset="0"/>
              </a:rPr>
              <a:t>integrated avionics system architecture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ea typeface="ＭＳ Ｐゴシック"/>
                <a:cs typeface="ＭＳ Ｐゴシック"/>
              </a:rPr>
              <a:t>Outline</a:t>
            </a:r>
          </a:p>
        </p:txBody>
      </p:sp>
      <p:sp>
        <p:nvSpPr>
          <p:cNvPr id="4099" name="Content Placeholder 2"/>
          <p:cNvSpPr>
            <a:spLocks noGrp="1"/>
          </p:cNvSpPr>
          <p:nvPr>
            <p:ph idx="1"/>
          </p:nvPr>
        </p:nvSpPr>
        <p:spPr>
          <a:xfrm>
            <a:off x="685800" y="1052513"/>
            <a:ext cx="7772400" cy="4891087"/>
          </a:xfrm>
        </p:spPr>
        <p:txBody>
          <a:bodyPr/>
          <a:lstStyle/>
          <a:p>
            <a:r>
              <a:rPr lang="en-US" smtClean="0">
                <a:solidFill>
                  <a:srgbClr val="0000FF"/>
                </a:solidFill>
                <a:ea typeface="ＭＳ Ｐゴシック"/>
                <a:cs typeface="ＭＳ Ｐゴシック"/>
              </a:rPr>
              <a:t>Open Architecture Vision for the Air Force</a:t>
            </a:r>
          </a:p>
          <a:p>
            <a:pPr lvl="1"/>
            <a:r>
              <a:rPr lang="en-US" smtClean="0">
                <a:solidFill>
                  <a:srgbClr val="0000FF"/>
                </a:solidFill>
                <a:ea typeface="ＭＳ Ｐゴシック"/>
                <a:cs typeface="ＭＳ Ｐゴシック"/>
              </a:rPr>
              <a:t>Layered architecture</a:t>
            </a:r>
          </a:p>
          <a:p>
            <a:pPr lvl="1"/>
            <a:r>
              <a:rPr lang="en-US" smtClean="0">
                <a:solidFill>
                  <a:srgbClr val="0000FF"/>
                </a:solidFill>
                <a:ea typeface="ＭＳ Ｐゴシック"/>
                <a:cs typeface="ＭＳ Ｐゴシック"/>
              </a:rPr>
              <a:t>Technologies</a:t>
            </a:r>
          </a:p>
          <a:p>
            <a:r>
              <a:rPr lang="en-US" smtClean="0">
                <a:ea typeface="ＭＳ Ｐゴシック"/>
                <a:cs typeface="ＭＳ Ｐゴシック"/>
              </a:rPr>
              <a:t>Air Force Avionics Architectures</a:t>
            </a:r>
          </a:p>
          <a:p>
            <a:pPr lvl="1"/>
            <a:r>
              <a:rPr lang="en-US" smtClean="0">
                <a:ea typeface="ＭＳ Ｐゴシック"/>
                <a:cs typeface="ＭＳ Ｐゴシック"/>
              </a:rPr>
              <a:t>F22 Raptor case study</a:t>
            </a:r>
          </a:p>
          <a:p>
            <a:pPr lvl="1"/>
            <a:r>
              <a:rPr lang="en-US" smtClean="0">
                <a:ea typeface="ＭＳ Ｐゴシック"/>
                <a:cs typeface="ＭＳ Ｐゴシック"/>
              </a:rPr>
              <a:t>Architecture evolution</a:t>
            </a:r>
          </a:p>
          <a:p>
            <a:r>
              <a:rPr lang="en-US" smtClean="0">
                <a:ea typeface="ＭＳ Ｐゴシック"/>
                <a:cs typeface="ＭＳ Ｐゴシック"/>
              </a:rPr>
              <a:t>Open Avionics</a:t>
            </a:r>
          </a:p>
          <a:p>
            <a:pPr lvl="1"/>
            <a:r>
              <a:rPr lang="en-US" smtClean="0">
                <a:ea typeface="ＭＳ Ｐゴシック"/>
                <a:cs typeface="ＭＳ Ｐゴシック"/>
              </a:rPr>
              <a:t>Key open avionics concepts</a:t>
            </a:r>
          </a:p>
          <a:p>
            <a:pPr lvl="1"/>
            <a:r>
              <a:rPr lang="en-US" smtClean="0">
                <a:ea typeface="ＭＳ Ｐゴシック"/>
                <a:cs typeface="ＭＳ Ｐゴシック"/>
              </a:rPr>
              <a:t>Architectures and testbeds</a:t>
            </a:r>
          </a:p>
          <a:p>
            <a:r>
              <a:rPr lang="en-US" smtClean="0">
                <a:ea typeface="ＭＳ Ｐゴシック"/>
                <a:cs typeface="ＭＳ Ｐゴシック"/>
              </a:rPr>
              <a:t>Acquisition in an Open Architecture Context</a:t>
            </a:r>
          </a:p>
          <a:p>
            <a:pPr lvl="1"/>
            <a:r>
              <a:rPr lang="en-US" smtClean="0">
                <a:ea typeface="ＭＳ Ｐゴシック"/>
                <a:cs typeface="ＭＳ Ｐゴシック"/>
              </a:rPr>
              <a:t>Leverage and adapt</a:t>
            </a:r>
          </a:p>
          <a:p>
            <a:pPr lvl="1"/>
            <a:r>
              <a:rPr lang="en-US" smtClean="0">
                <a:ea typeface="ＭＳ Ｐゴシック"/>
                <a:cs typeface="ＭＳ Ｐゴシック"/>
              </a:rPr>
              <a:t>“Open” acquisition</a:t>
            </a:r>
          </a:p>
          <a:p>
            <a:r>
              <a:rPr lang="en-US" smtClean="0">
                <a:ea typeface="ＭＳ Ｐゴシック"/>
                <a:cs typeface="ＭＳ Ｐゴシック"/>
              </a:rPr>
              <a:t>Conclusion</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Right Arrow 3"/>
          <p:cNvSpPr>
            <a:spLocks noChangeArrowheads="1"/>
          </p:cNvSpPr>
          <p:nvPr/>
        </p:nvSpPr>
        <p:spPr bwMode="auto">
          <a:xfrm>
            <a:off x="425450" y="989013"/>
            <a:ext cx="496888" cy="425450"/>
          </a:xfrm>
          <a:prstGeom prst="rightArrow">
            <a:avLst>
              <a:gd name="adj1" fmla="val 50000"/>
              <a:gd name="adj2" fmla="val 50053"/>
            </a:avLst>
          </a:prstGeom>
          <a:solidFill>
            <a:srgbClr val="0B52FC"/>
          </a:solidFill>
          <a:ln w="12700">
            <a:noFill/>
            <a:round/>
            <a:headEnd type="none" w="sm" len="sm"/>
            <a:tailEnd type="none" w="sm" len="sm"/>
          </a:ln>
          <a:effectLst>
            <a:outerShdw blurRad="63500" dist="38100" dir="2700000" algn="tl" rotWithShape="0">
              <a:srgbClr val="000000">
                <a:alpha val="39998"/>
              </a:srgbClr>
            </a:outerShdw>
          </a:effectLst>
        </p:spPr>
        <p:txBody>
          <a:bodyPr/>
          <a:lstStyle/>
          <a:p>
            <a:pPr eaLnBrk="0" hangingPunct="0">
              <a:defRPr/>
            </a:pPr>
            <a:endParaRPr lang="en-US">
              <a:latin typeface="Arial" charset="0"/>
              <a:ea typeface="ＭＳ Ｐゴシック" pitchFamily="-111"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58738"/>
            <a:ext cx="6934200" cy="762000"/>
          </a:xfrm>
        </p:spPr>
        <p:txBody>
          <a:bodyPr/>
          <a:lstStyle/>
          <a:p>
            <a:r>
              <a:rPr lang="en-US" smtClean="0"/>
              <a:t>Evolving</a:t>
            </a:r>
            <a:br>
              <a:rPr lang="en-US" smtClean="0"/>
            </a:br>
            <a:r>
              <a:rPr lang="en-US" smtClean="0"/>
              <a:t>                                             </a:t>
            </a:r>
            <a:r>
              <a:rPr lang="en-US" sz="2000" smtClean="0"/>
              <a:t>1990s to 200X</a:t>
            </a:r>
            <a:endParaRPr lang="en-US" smtClean="0"/>
          </a:p>
        </p:txBody>
      </p:sp>
      <p:pic>
        <p:nvPicPr>
          <p:cNvPr id="23555" name="Picture 2"/>
          <p:cNvPicPr>
            <a:picLocks noChangeAspect="1" noChangeArrowheads="1"/>
          </p:cNvPicPr>
          <p:nvPr/>
        </p:nvPicPr>
        <p:blipFill>
          <a:blip r:embed="rId3" cstate="print"/>
          <a:srcRect/>
          <a:stretch>
            <a:fillRect/>
          </a:stretch>
        </p:blipFill>
        <p:spPr bwMode="auto">
          <a:xfrm>
            <a:off x="365125" y="1214438"/>
            <a:ext cx="8220075" cy="4429125"/>
          </a:xfrm>
          <a:prstGeom prst="rect">
            <a:avLst/>
          </a:prstGeom>
          <a:noFill/>
          <a:ln w="12700">
            <a:noFill/>
            <a:miter lim="800000"/>
            <a:headEnd type="none" w="sm" len="sm"/>
            <a:tailEnd type="none" w="sm" len="sm"/>
          </a:ln>
        </p:spPr>
      </p:pic>
      <p:sp>
        <p:nvSpPr>
          <p:cNvPr id="4" name="Rectangle 3"/>
          <p:cNvSpPr/>
          <p:nvPr/>
        </p:nvSpPr>
        <p:spPr bwMode="auto">
          <a:xfrm>
            <a:off x="1527240" y="1400783"/>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Radar</a:t>
            </a:r>
          </a:p>
        </p:txBody>
      </p:sp>
      <p:sp>
        <p:nvSpPr>
          <p:cNvPr id="5" name="Rectangle 4"/>
          <p:cNvSpPr/>
          <p:nvPr/>
        </p:nvSpPr>
        <p:spPr bwMode="auto">
          <a:xfrm>
            <a:off x="1527240" y="2282758"/>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EO / IR</a:t>
            </a:r>
            <a:endParaRPr kumimoji="0" lang="en-US" sz="1400" b="1" i="0"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1527240" y="3158303"/>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Weapons</a:t>
            </a:r>
            <a:endParaRPr kumimoji="0" lang="en-US" sz="1400" b="1" i="0" u="none" strike="noStrike" cap="none" normalizeH="0" baseline="0" dirty="0" smtClean="0">
              <a:ln>
                <a:noFill/>
              </a:ln>
              <a:solidFill>
                <a:schemeClr val="bg1"/>
              </a:solidFill>
              <a:effectLst/>
              <a:latin typeface="Arial" charset="0"/>
            </a:endParaRPr>
          </a:p>
        </p:txBody>
      </p:sp>
      <p:cxnSp>
        <p:nvCxnSpPr>
          <p:cNvPr id="14" name="Straight Connector 13"/>
          <p:cNvCxnSpPr/>
          <p:nvPr/>
        </p:nvCxnSpPr>
        <p:spPr bwMode="auto">
          <a:xfrm flipV="1">
            <a:off x="5792876" y="2562387"/>
            <a:ext cx="680250" cy="136"/>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6" name="Shape 15"/>
          <p:cNvCxnSpPr/>
          <p:nvPr/>
        </p:nvCxnSpPr>
        <p:spPr bwMode="auto">
          <a:xfrm rot="5400000" flipH="1" flipV="1">
            <a:off x="6113833" y="1888790"/>
            <a:ext cx="547991" cy="538261"/>
          </a:xfrm>
          <a:prstGeom prst="bentConnector2">
            <a:avLst/>
          </a:prstGeom>
          <a:solidFill>
            <a:schemeClr val="accent1"/>
          </a:solidFill>
          <a:ln w="28575" cap="flat" cmpd="sng" algn="ctr">
            <a:solidFill>
              <a:schemeClr val="tx1"/>
            </a:solidFill>
            <a:prstDash val="solid"/>
            <a:round/>
            <a:headEnd type="none" w="sm" len="sm"/>
            <a:tailEnd type="none" w="sm" len="sm"/>
          </a:ln>
          <a:effectLst/>
        </p:spPr>
      </p:cxnSp>
      <p:cxnSp>
        <p:nvCxnSpPr>
          <p:cNvPr id="18" name="Shape 17"/>
          <p:cNvCxnSpPr/>
          <p:nvPr/>
        </p:nvCxnSpPr>
        <p:spPr bwMode="auto">
          <a:xfrm rot="16200000" flipH="1">
            <a:off x="5943598" y="2874223"/>
            <a:ext cx="684180" cy="256158"/>
          </a:xfrm>
          <a:prstGeom prst="bentConnector2">
            <a:avLst/>
          </a:prstGeom>
          <a:solidFill>
            <a:schemeClr val="accent1"/>
          </a:solidFill>
          <a:ln w="28575" cap="flat" cmpd="sng" algn="ctr">
            <a:solidFill>
              <a:schemeClr val="tx1"/>
            </a:solidFill>
            <a:prstDash val="solid"/>
            <a:round/>
            <a:headEnd type="none" w="sm" len="sm"/>
            <a:tailEnd type="none" w="sm" len="sm"/>
          </a:ln>
          <a:effectLst/>
        </p:spPr>
      </p:cxnSp>
      <p:cxnSp>
        <p:nvCxnSpPr>
          <p:cNvPr id="25" name="Shape 24"/>
          <p:cNvCxnSpPr/>
          <p:nvPr/>
        </p:nvCxnSpPr>
        <p:spPr bwMode="auto">
          <a:xfrm rot="16200000" flipH="1">
            <a:off x="5633935" y="3189051"/>
            <a:ext cx="1284051" cy="528533"/>
          </a:xfrm>
          <a:prstGeom prst="bentConnector2">
            <a:avLst/>
          </a:prstGeom>
          <a:solidFill>
            <a:schemeClr val="accent1"/>
          </a:solidFill>
          <a:ln w="28575" cap="flat" cmpd="sng" algn="ctr">
            <a:solidFill>
              <a:schemeClr val="tx1"/>
            </a:solidFill>
            <a:prstDash val="solid"/>
            <a:round/>
            <a:headEnd type="none" w="sm" len="sm"/>
            <a:tailEnd type="none" w="sm" len="sm"/>
          </a:ln>
          <a:effectLst/>
        </p:spPr>
      </p:cxnSp>
      <p:cxnSp>
        <p:nvCxnSpPr>
          <p:cNvPr id="27" name="Straight Connector 26"/>
          <p:cNvCxnSpPr/>
          <p:nvPr/>
        </p:nvCxnSpPr>
        <p:spPr bwMode="auto">
          <a:xfrm>
            <a:off x="4262034" y="2557221"/>
            <a:ext cx="449451"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9" name="Elbow Connector 28"/>
          <p:cNvCxnSpPr>
            <a:stCxn id="4" idx="3"/>
          </p:cNvCxnSpPr>
          <p:nvPr/>
        </p:nvCxnSpPr>
        <p:spPr bwMode="auto">
          <a:xfrm>
            <a:off x="2519461" y="1658566"/>
            <a:ext cx="583662" cy="510702"/>
          </a:xfrm>
          <a:prstGeom prst="bentConnector3">
            <a:avLst>
              <a:gd name="adj1" fmla="val 55000"/>
            </a:avLst>
          </a:prstGeom>
          <a:solidFill>
            <a:schemeClr val="accent1"/>
          </a:solidFill>
          <a:ln w="28575"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2519462" y="2550874"/>
            <a:ext cx="564701" cy="1181"/>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35" name="Elbow Connector 34"/>
          <p:cNvCxnSpPr>
            <a:stCxn id="6" idx="3"/>
          </p:cNvCxnSpPr>
          <p:nvPr/>
        </p:nvCxnSpPr>
        <p:spPr bwMode="auto">
          <a:xfrm flipV="1">
            <a:off x="2519461" y="2898843"/>
            <a:ext cx="573935" cy="517243"/>
          </a:xfrm>
          <a:prstGeom prst="bentConnector3">
            <a:avLst>
              <a:gd name="adj1" fmla="val 51695"/>
            </a:avLst>
          </a:prstGeom>
          <a:solidFill>
            <a:schemeClr val="accent1"/>
          </a:solidFill>
          <a:ln w="28575"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rot="10800000">
            <a:off x="5885234" y="2422187"/>
            <a:ext cx="233464"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rot="10800000">
            <a:off x="5876111" y="2670545"/>
            <a:ext cx="291830"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rot="10800000" flipV="1">
            <a:off x="5780871" y="2815525"/>
            <a:ext cx="247970" cy="1"/>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 name="Rectangle 6"/>
          <p:cNvSpPr/>
          <p:nvPr/>
        </p:nvSpPr>
        <p:spPr bwMode="auto">
          <a:xfrm>
            <a:off x="4704970" y="1990927"/>
            <a:ext cx="1170563" cy="1112195"/>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Integrated Aircraft System</a:t>
            </a:r>
            <a:r>
              <a:rPr kumimoji="0" lang="en-US" sz="1400" b="1" i="0" u="none" strike="noStrike" cap="none" normalizeH="0" dirty="0" smtClean="0">
                <a:ln>
                  <a:noFill/>
                </a:ln>
                <a:solidFill>
                  <a:schemeClr val="bg1"/>
                </a:solidFill>
                <a:effectLst/>
                <a:latin typeface="Arial" charset="0"/>
              </a:rPr>
              <a:t> Computer</a:t>
            </a:r>
            <a:endParaRPr kumimoji="0" lang="en-US" sz="14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6413767" y="1705583"/>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Cockpit Displays</a:t>
            </a:r>
          </a:p>
        </p:txBody>
      </p:sp>
      <p:sp>
        <p:nvSpPr>
          <p:cNvPr id="9" name="Rectangle 8"/>
          <p:cNvSpPr/>
          <p:nvPr/>
        </p:nvSpPr>
        <p:spPr bwMode="auto">
          <a:xfrm>
            <a:off x="6413767" y="2153054"/>
            <a:ext cx="1650461" cy="794427"/>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Flight Controls &amp; Flight Management</a:t>
            </a:r>
            <a:endParaRPr kumimoji="0" lang="en-US" sz="14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6413767" y="3171217"/>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Recording</a:t>
            </a:r>
            <a:endParaRPr kumimoji="0" lang="en-US" sz="14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413767" y="3907276"/>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Communications</a:t>
            </a:r>
            <a:endParaRPr kumimoji="0" lang="en-US" sz="14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3096602" y="1987679"/>
            <a:ext cx="1170563" cy="1112195"/>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Payload Manage-</a:t>
            </a:r>
            <a:r>
              <a:rPr kumimoji="0" lang="en-US" sz="1400" b="1" i="0" u="none" strike="noStrike" cap="none" normalizeH="0" baseline="0" dirty="0" err="1" smtClean="0">
                <a:ln>
                  <a:noFill/>
                </a:ln>
                <a:solidFill>
                  <a:schemeClr val="bg1"/>
                </a:solidFill>
                <a:effectLst/>
                <a:latin typeface="Arial" charset="0"/>
              </a:rPr>
              <a:t>ment</a:t>
            </a:r>
            <a:r>
              <a:rPr kumimoji="0" lang="en-US" sz="1400" b="1" i="0" u="none" strike="noStrike" cap="none" normalizeH="0" baseline="0" dirty="0" smtClean="0">
                <a:ln>
                  <a:noFill/>
                </a:ln>
                <a:solidFill>
                  <a:schemeClr val="bg1"/>
                </a:solidFill>
                <a:effectLst/>
                <a:latin typeface="Arial" charset="0"/>
              </a:rPr>
              <a:t> Unit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81088" y="361950"/>
            <a:ext cx="6934200" cy="536575"/>
          </a:xfrm>
        </p:spPr>
        <p:txBody>
          <a:bodyPr/>
          <a:lstStyle/>
          <a:p>
            <a:r>
              <a:rPr lang="en-US" smtClean="0"/>
              <a:t> “PAVE PACE”  Avionics Architecture</a:t>
            </a:r>
            <a:br>
              <a:rPr lang="en-US" smtClean="0"/>
            </a:br>
            <a:endParaRPr lang="en-US" smtClean="0"/>
          </a:p>
        </p:txBody>
      </p:sp>
      <p:pic>
        <p:nvPicPr>
          <p:cNvPr id="24579" name="Picture 2"/>
          <p:cNvPicPr>
            <a:picLocks noChangeAspect="1" noChangeArrowheads="1"/>
          </p:cNvPicPr>
          <p:nvPr/>
        </p:nvPicPr>
        <p:blipFill>
          <a:blip r:embed="rId3" cstate="print"/>
          <a:srcRect/>
          <a:stretch>
            <a:fillRect/>
          </a:stretch>
        </p:blipFill>
        <p:spPr bwMode="auto">
          <a:xfrm>
            <a:off x="1457325" y="1244600"/>
            <a:ext cx="5283200" cy="4008438"/>
          </a:xfrm>
          <a:prstGeom prst="rect">
            <a:avLst/>
          </a:prstGeom>
          <a:noFill/>
          <a:ln w="12700">
            <a:noFill/>
            <a:miter lim="800000"/>
            <a:headEnd type="none" w="sm" len="sm"/>
            <a:tailEnd type="none" w="sm" len="sm"/>
          </a:ln>
        </p:spPr>
      </p:pic>
      <p:sp>
        <p:nvSpPr>
          <p:cNvPr id="4" name="TextBox 3"/>
          <p:cNvSpPr txBox="1"/>
          <p:nvPr/>
        </p:nvSpPr>
        <p:spPr>
          <a:xfrm>
            <a:off x="1366838" y="5429250"/>
            <a:ext cx="6732587" cy="7397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buFont typeface="Arial" pitchFamily="34" charset="0"/>
              <a:buChar char="•"/>
              <a:defRPr/>
            </a:pPr>
            <a:r>
              <a:rPr lang="en-US" sz="1400" b="1" dirty="0">
                <a:latin typeface="Arial" charset="0"/>
              </a:rPr>
              <a:t>  Extension of F22 </a:t>
            </a:r>
            <a:r>
              <a:rPr lang="en-US" sz="1400" b="1" i="1" dirty="0">
                <a:latin typeface="Arial" charset="0"/>
              </a:rPr>
              <a:t>integrated avionics system architecture</a:t>
            </a:r>
          </a:p>
          <a:p>
            <a:pPr lvl="1" eaLnBrk="0" hangingPunct="0">
              <a:buFont typeface="Arial" pitchFamily="34" charset="0"/>
              <a:buChar char="•"/>
              <a:defRPr/>
            </a:pPr>
            <a:r>
              <a:rPr lang="en-US" sz="1400" b="1" i="1" dirty="0">
                <a:latin typeface="Arial" charset="0"/>
              </a:rPr>
              <a:t>   </a:t>
            </a:r>
            <a:r>
              <a:rPr lang="en-US" sz="1400" b="1" dirty="0">
                <a:latin typeface="Arial" charset="0"/>
              </a:rPr>
              <a:t> Integrates RF sensing / management</a:t>
            </a:r>
          </a:p>
          <a:p>
            <a:pPr lvl="1" eaLnBrk="0" hangingPunct="0">
              <a:buFont typeface="Arial" pitchFamily="34" charset="0"/>
              <a:buChar char="•"/>
              <a:defRPr/>
            </a:pPr>
            <a:r>
              <a:rPr lang="en-US" sz="1400" b="1" i="1" dirty="0">
                <a:latin typeface="Arial" charset="0"/>
              </a:rPr>
              <a:t>    </a:t>
            </a:r>
            <a:r>
              <a:rPr lang="en-US" sz="1400" b="1" dirty="0">
                <a:latin typeface="Arial" charset="0"/>
              </a:rPr>
              <a:t>Unified avionics digital network based on commercial technologies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58738"/>
            <a:ext cx="6934200" cy="762000"/>
          </a:xfrm>
        </p:spPr>
        <p:txBody>
          <a:bodyPr/>
          <a:lstStyle/>
          <a:p>
            <a:r>
              <a:rPr lang="en-US" smtClean="0"/>
              <a:t>Open Architecture</a:t>
            </a:r>
            <a:br>
              <a:rPr lang="en-US" smtClean="0"/>
            </a:br>
            <a:r>
              <a:rPr lang="en-US" smtClean="0"/>
              <a:t>                                             </a:t>
            </a:r>
            <a:r>
              <a:rPr lang="en-US" sz="2000" smtClean="0"/>
              <a:t>201X - future</a:t>
            </a:r>
            <a:endParaRPr lang="en-US" smtClean="0"/>
          </a:p>
        </p:txBody>
      </p:sp>
      <p:pic>
        <p:nvPicPr>
          <p:cNvPr id="25603" name="Picture 2"/>
          <p:cNvPicPr>
            <a:picLocks noChangeAspect="1" noChangeArrowheads="1"/>
          </p:cNvPicPr>
          <p:nvPr/>
        </p:nvPicPr>
        <p:blipFill>
          <a:blip r:embed="rId3" cstate="print"/>
          <a:srcRect/>
          <a:stretch>
            <a:fillRect/>
          </a:stretch>
        </p:blipFill>
        <p:spPr bwMode="auto">
          <a:xfrm>
            <a:off x="196850" y="1306513"/>
            <a:ext cx="8201025" cy="4505325"/>
          </a:xfrm>
          <a:prstGeom prst="rect">
            <a:avLst/>
          </a:prstGeom>
          <a:noFill/>
          <a:ln w="12700">
            <a:noFill/>
            <a:miter lim="800000"/>
            <a:headEnd type="none" w="sm" len="sm"/>
            <a:tailEnd type="none" w="sm" len="sm"/>
          </a:ln>
        </p:spPr>
      </p:pic>
      <p:cxnSp>
        <p:nvCxnSpPr>
          <p:cNvPr id="26" name="Straight Arrow Connector 25"/>
          <p:cNvCxnSpPr/>
          <p:nvPr/>
        </p:nvCxnSpPr>
        <p:spPr bwMode="auto">
          <a:xfrm rot="16200000" flipH="1">
            <a:off x="2734143" y="2787347"/>
            <a:ext cx="2954202" cy="31446"/>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cxnSp>
        <p:nvCxnSpPr>
          <p:cNvPr id="36" name="Straight Connector 35"/>
          <p:cNvCxnSpPr/>
          <p:nvPr/>
        </p:nvCxnSpPr>
        <p:spPr bwMode="auto">
          <a:xfrm rot="10800000">
            <a:off x="4230323" y="1586208"/>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1" name="Straight Connector 70"/>
          <p:cNvCxnSpPr/>
          <p:nvPr/>
        </p:nvCxnSpPr>
        <p:spPr bwMode="auto">
          <a:xfrm rot="10800000">
            <a:off x="4243238" y="2146730"/>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rot="10800000">
            <a:off x="4235492" y="2738240"/>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rot="10800000">
            <a:off x="4253573" y="3345257"/>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rot="10800000">
            <a:off x="4240658" y="3947107"/>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5" name="Straight Connector 74"/>
          <p:cNvCxnSpPr/>
          <p:nvPr/>
        </p:nvCxnSpPr>
        <p:spPr bwMode="auto">
          <a:xfrm rot="10800000">
            <a:off x="3672386" y="1865169"/>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6" name="Straight Connector 75"/>
          <p:cNvCxnSpPr/>
          <p:nvPr/>
        </p:nvCxnSpPr>
        <p:spPr bwMode="auto">
          <a:xfrm rot="10800000">
            <a:off x="3654304" y="2529013"/>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7" name="Straight Connector 76"/>
          <p:cNvCxnSpPr/>
          <p:nvPr/>
        </p:nvCxnSpPr>
        <p:spPr bwMode="auto">
          <a:xfrm rot="10800000">
            <a:off x="3615558" y="3218688"/>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3" name="Straight Connector 82"/>
          <p:cNvCxnSpPr/>
          <p:nvPr/>
        </p:nvCxnSpPr>
        <p:spPr bwMode="auto">
          <a:xfrm>
            <a:off x="2366074" y="1870129"/>
            <a:ext cx="278969"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4" name="Straight Connector 83"/>
          <p:cNvCxnSpPr/>
          <p:nvPr/>
        </p:nvCxnSpPr>
        <p:spPr bwMode="auto">
          <a:xfrm>
            <a:off x="2384155" y="2539139"/>
            <a:ext cx="278969"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345410" y="3218482"/>
            <a:ext cx="278969"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5" name="Rectangle 4"/>
          <p:cNvSpPr/>
          <p:nvPr/>
        </p:nvSpPr>
        <p:spPr bwMode="auto">
          <a:xfrm>
            <a:off x="1391048" y="1605071"/>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Radar</a:t>
            </a:r>
          </a:p>
        </p:txBody>
      </p:sp>
      <p:sp>
        <p:nvSpPr>
          <p:cNvPr id="6" name="Rectangle 5"/>
          <p:cNvSpPr/>
          <p:nvPr/>
        </p:nvSpPr>
        <p:spPr bwMode="auto">
          <a:xfrm>
            <a:off x="1391048" y="2282758"/>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EO / IR</a:t>
            </a:r>
            <a:endParaRPr kumimoji="0" lang="en-US" sz="14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1391048" y="2954015"/>
            <a:ext cx="992221"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Weapons</a:t>
            </a:r>
            <a:endParaRPr kumimoji="0" lang="en-US" sz="1400" b="1"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2632946" y="1601828"/>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sp>
        <p:nvSpPr>
          <p:cNvPr id="9" name="Rectangle 8"/>
          <p:cNvSpPr/>
          <p:nvPr/>
        </p:nvSpPr>
        <p:spPr bwMode="auto">
          <a:xfrm>
            <a:off x="2632946" y="2279540"/>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2632946" y="2957252"/>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cxnSp>
        <p:nvCxnSpPr>
          <p:cNvPr id="86" name="Straight Connector 85"/>
          <p:cNvCxnSpPr/>
          <p:nvPr/>
        </p:nvCxnSpPr>
        <p:spPr bwMode="auto">
          <a:xfrm rot="10800000">
            <a:off x="5849897" y="1578451"/>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rot="10800000">
            <a:off x="5842147" y="2149305"/>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8" name="Straight Connector 87"/>
          <p:cNvCxnSpPr/>
          <p:nvPr/>
        </p:nvCxnSpPr>
        <p:spPr bwMode="auto">
          <a:xfrm rot="10800000">
            <a:off x="5803402" y="2735658"/>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9" name="Straight Connector 88"/>
          <p:cNvCxnSpPr/>
          <p:nvPr/>
        </p:nvCxnSpPr>
        <p:spPr bwMode="auto">
          <a:xfrm rot="10800000">
            <a:off x="5759490" y="3342675"/>
            <a:ext cx="564206" cy="2"/>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6" name="Rectangle 15"/>
          <p:cNvSpPr/>
          <p:nvPr/>
        </p:nvSpPr>
        <p:spPr bwMode="auto">
          <a:xfrm>
            <a:off x="6297031" y="1355375"/>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Cockpit Displays</a:t>
            </a:r>
          </a:p>
        </p:txBody>
      </p:sp>
      <p:sp>
        <p:nvSpPr>
          <p:cNvPr id="17" name="Rectangle 16"/>
          <p:cNvSpPr/>
          <p:nvPr/>
        </p:nvSpPr>
        <p:spPr bwMode="auto">
          <a:xfrm>
            <a:off x="6297031" y="1754206"/>
            <a:ext cx="1650461" cy="794427"/>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Flight Controls &amp; Flight Management</a:t>
            </a:r>
            <a:endParaRPr kumimoji="0" lang="en-US" sz="1400" b="1"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6297031" y="2606993"/>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Recording</a:t>
            </a:r>
            <a:endParaRPr kumimoji="0" lang="en-US" sz="1400" b="1" i="0"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6297031" y="3148492"/>
            <a:ext cx="1689371" cy="356682"/>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Communications</a:t>
            </a:r>
            <a:endParaRPr kumimoji="0" lang="en-US" sz="14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4795795" y="1322948"/>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4795795" y="1893637"/>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sp>
        <p:nvSpPr>
          <p:cNvPr id="13" name="Rectangle 12"/>
          <p:cNvSpPr/>
          <p:nvPr/>
        </p:nvSpPr>
        <p:spPr bwMode="auto">
          <a:xfrm>
            <a:off x="4795795" y="2464327"/>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sp>
        <p:nvSpPr>
          <p:cNvPr id="14" name="Rectangle 13"/>
          <p:cNvSpPr/>
          <p:nvPr/>
        </p:nvSpPr>
        <p:spPr bwMode="auto">
          <a:xfrm>
            <a:off x="4795795" y="3696497"/>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Server</a:t>
            </a:r>
            <a:endParaRPr kumimoji="0" lang="en-US" sz="1400" b="1"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4795795" y="3080412"/>
            <a:ext cx="1083020" cy="515566"/>
          </a:xfrm>
          <a:prstGeom prst="rect">
            <a:avLst/>
          </a:prstGeom>
          <a:solidFill>
            <a:schemeClr val="accent5">
              <a:lumMod val="2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charset="0"/>
              </a:rPr>
              <a:t>Processor</a:t>
            </a:r>
            <a:endParaRPr kumimoji="0" lang="en-US" sz="14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a:cs typeface="ＭＳ Ｐゴシック"/>
              </a:rPr>
              <a:t>Outline</a:t>
            </a:r>
          </a:p>
        </p:txBody>
      </p:sp>
      <p:sp>
        <p:nvSpPr>
          <p:cNvPr id="26627" name="Content Placeholder 2"/>
          <p:cNvSpPr>
            <a:spLocks noGrp="1"/>
          </p:cNvSpPr>
          <p:nvPr>
            <p:ph idx="1"/>
          </p:nvPr>
        </p:nvSpPr>
        <p:spPr>
          <a:xfrm>
            <a:off x="685800" y="1052513"/>
            <a:ext cx="7772400" cy="4891087"/>
          </a:xfrm>
        </p:spPr>
        <p:txBody>
          <a:bodyPr/>
          <a:lstStyle/>
          <a:p>
            <a:r>
              <a:rPr lang="en-US" smtClean="0">
                <a:ea typeface="ＭＳ Ｐゴシック"/>
                <a:cs typeface="ＭＳ Ｐゴシック"/>
              </a:rPr>
              <a:t>Open Architecture Vision for the Air Force</a:t>
            </a:r>
          </a:p>
          <a:p>
            <a:pPr lvl="1"/>
            <a:r>
              <a:rPr lang="en-US" smtClean="0">
                <a:ea typeface="ＭＳ Ｐゴシック"/>
                <a:cs typeface="ＭＳ Ｐゴシック"/>
              </a:rPr>
              <a:t>Layered architecture</a:t>
            </a:r>
          </a:p>
          <a:p>
            <a:pPr lvl="1"/>
            <a:r>
              <a:rPr lang="en-US" smtClean="0">
                <a:ea typeface="ＭＳ Ｐゴシック"/>
                <a:cs typeface="ＭＳ Ｐゴシック"/>
              </a:rPr>
              <a:t>Technologies</a:t>
            </a:r>
          </a:p>
          <a:p>
            <a:r>
              <a:rPr lang="en-US" smtClean="0">
                <a:ea typeface="ＭＳ Ｐゴシック"/>
                <a:cs typeface="ＭＳ Ｐゴシック"/>
              </a:rPr>
              <a:t>Air Force Avionics Architectures</a:t>
            </a:r>
          </a:p>
          <a:p>
            <a:pPr lvl="1"/>
            <a:r>
              <a:rPr lang="en-US" smtClean="0">
                <a:ea typeface="ＭＳ Ｐゴシック"/>
                <a:cs typeface="ＭＳ Ｐゴシック"/>
              </a:rPr>
              <a:t>F22 Raptor case study</a:t>
            </a:r>
          </a:p>
          <a:p>
            <a:pPr lvl="1"/>
            <a:r>
              <a:rPr lang="en-US" smtClean="0">
                <a:ea typeface="ＭＳ Ｐゴシック"/>
                <a:cs typeface="ＭＳ Ｐゴシック"/>
              </a:rPr>
              <a:t>Architecture evolution</a:t>
            </a:r>
          </a:p>
          <a:p>
            <a:r>
              <a:rPr lang="en-US" smtClean="0">
                <a:solidFill>
                  <a:srgbClr val="0000FF"/>
                </a:solidFill>
                <a:ea typeface="ＭＳ Ｐゴシック"/>
                <a:cs typeface="ＭＳ Ｐゴシック"/>
              </a:rPr>
              <a:t>Open Avionics</a:t>
            </a:r>
          </a:p>
          <a:p>
            <a:pPr lvl="1"/>
            <a:r>
              <a:rPr lang="en-US" smtClean="0">
                <a:solidFill>
                  <a:srgbClr val="0000FF"/>
                </a:solidFill>
                <a:ea typeface="ＭＳ Ｐゴシック"/>
                <a:cs typeface="ＭＳ Ｐゴシック"/>
              </a:rPr>
              <a:t>Key open avionics concepts</a:t>
            </a:r>
          </a:p>
          <a:p>
            <a:pPr lvl="1"/>
            <a:r>
              <a:rPr lang="en-US" smtClean="0">
                <a:solidFill>
                  <a:srgbClr val="0000FF"/>
                </a:solidFill>
                <a:ea typeface="ＭＳ Ｐゴシック"/>
                <a:cs typeface="ＭＳ Ｐゴシック"/>
              </a:rPr>
              <a:t>Architectures and testbeds</a:t>
            </a:r>
          </a:p>
          <a:p>
            <a:r>
              <a:rPr lang="en-US" smtClean="0">
                <a:ea typeface="ＭＳ Ｐゴシック"/>
                <a:cs typeface="ＭＳ Ｐゴシック"/>
              </a:rPr>
              <a:t>Acquisition in an Open Architecture Context</a:t>
            </a:r>
          </a:p>
          <a:p>
            <a:pPr lvl="1"/>
            <a:r>
              <a:rPr lang="en-US" smtClean="0">
                <a:ea typeface="ＭＳ Ｐゴシック"/>
                <a:cs typeface="ＭＳ Ｐゴシック"/>
              </a:rPr>
              <a:t>Leverage and adapt</a:t>
            </a:r>
          </a:p>
          <a:p>
            <a:pPr lvl="1"/>
            <a:r>
              <a:rPr lang="en-US" smtClean="0">
                <a:ea typeface="ＭＳ Ｐゴシック"/>
                <a:cs typeface="ＭＳ Ｐゴシック"/>
              </a:rPr>
              <a:t>“Open” acquisition</a:t>
            </a:r>
          </a:p>
          <a:p>
            <a:r>
              <a:rPr lang="en-US" smtClean="0">
                <a:ea typeface="ＭＳ Ｐゴシック"/>
                <a:cs typeface="ＭＳ Ｐゴシック"/>
              </a:rPr>
              <a:t>Conclusion</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Right Arrow 3"/>
          <p:cNvSpPr>
            <a:spLocks noChangeArrowheads="1"/>
          </p:cNvSpPr>
          <p:nvPr/>
        </p:nvSpPr>
        <p:spPr bwMode="auto">
          <a:xfrm>
            <a:off x="425450" y="3108325"/>
            <a:ext cx="496888" cy="425450"/>
          </a:xfrm>
          <a:prstGeom prst="rightArrow">
            <a:avLst>
              <a:gd name="adj1" fmla="val 50000"/>
              <a:gd name="adj2" fmla="val 50053"/>
            </a:avLst>
          </a:prstGeom>
          <a:solidFill>
            <a:srgbClr val="0B52FC"/>
          </a:solidFill>
          <a:ln w="12700">
            <a:noFill/>
            <a:round/>
            <a:headEnd type="none" w="sm" len="sm"/>
            <a:tailEnd type="none" w="sm" len="sm"/>
          </a:ln>
          <a:effectLst>
            <a:outerShdw blurRad="63500" dist="38100" dir="2700000" algn="tl" rotWithShape="0">
              <a:srgbClr val="000000">
                <a:alpha val="39998"/>
              </a:srgbClr>
            </a:outerShdw>
          </a:effectLst>
        </p:spPr>
        <p:txBody>
          <a:bodyPr/>
          <a:lstStyle/>
          <a:p>
            <a:pPr eaLnBrk="0" hangingPunct="0">
              <a:defRPr/>
            </a:pPr>
            <a:endParaRPr lang="en-US">
              <a:latin typeface="Arial" charset="0"/>
              <a:ea typeface="ＭＳ Ｐゴシック" pitchFamily="-111"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Open Avionics</a:t>
            </a:r>
            <a:br>
              <a:rPr lang="en-US" smtClean="0"/>
            </a:br>
            <a:r>
              <a:rPr lang="en-US" smtClean="0"/>
              <a:t>- Key Technologies -</a:t>
            </a:r>
          </a:p>
        </p:txBody>
      </p:sp>
      <p:graphicFrame>
        <p:nvGraphicFramePr>
          <p:cNvPr id="1946627" name="Group 3"/>
          <p:cNvGraphicFramePr>
            <a:graphicFrameLocks noGrp="1"/>
          </p:cNvGraphicFramePr>
          <p:nvPr/>
        </p:nvGraphicFramePr>
        <p:xfrm>
          <a:off x="1924050" y="1809750"/>
          <a:ext cx="4965700" cy="3817939"/>
        </p:xfrm>
        <a:graphic>
          <a:graphicData uri="http://schemas.openxmlformats.org/drawingml/2006/table">
            <a:tbl>
              <a:tblPr/>
              <a:tblGrid>
                <a:gridCol w="4965700"/>
              </a:tblGrid>
              <a:tr h="374650">
                <a:tc>
                  <a:txBody>
                    <a:bodyPr/>
                    <a:lstStyle/>
                    <a:p>
                      <a:pPr marL="0" marR="0" lvl="0" indent="0" algn="ctr"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Concept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CFFCC"/>
                    </a:solidFill>
                  </a:tcPr>
                </a:tc>
              </a:tr>
              <a:tr h="5794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Composable 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Plug-and-Play Hardware Infrastructure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038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Service and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038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1800" b="1" i="0" u="none" strike="noStrike" cap="none" normalizeH="0" baseline="0" smtClean="0">
                          <a:ln>
                            <a:noFill/>
                          </a:ln>
                          <a:solidFill>
                            <a:schemeClr val="tx1"/>
                          </a:solidFill>
                          <a:effectLst/>
                          <a:latin typeface="Arial" charset="0"/>
                        </a:rPr>
                        <a:t>Avionics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6175" y="15875"/>
            <a:ext cx="6934200" cy="762000"/>
          </a:xfrm>
        </p:spPr>
        <p:txBody>
          <a:bodyPr/>
          <a:lstStyle/>
          <a:p>
            <a:pPr eaLnBrk="1" hangingPunct="1"/>
            <a:r>
              <a:rPr lang="en-US" smtClean="0"/>
              <a:t>Open Avionics Architecture Elements</a:t>
            </a:r>
            <a:br>
              <a:rPr lang="en-US" smtClean="0"/>
            </a:br>
            <a:r>
              <a:rPr lang="en-US" sz="2400" smtClean="0"/>
              <a:t>- Reference Functional Architecture -</a:t>
            </a:r>
          </a:p>
        </p:txBody>
      </p:sp>
      <p:sp>
        <p:nvSpPr>
          <p:cNvPr id="1948675" name="Rectangle 3"/>
          <p:cNvSpPr>
            <a:spLocks noChangeArrowheads="1"/>
          </p:cNvSpPr>
          <p:nvPr/>
        </p:nvSpPr>
        <p:spPr bwMode="auto">
          <a:xfrm>
            <a:off x="6718300" y="3467100"/>
            <a:ext cx="762000"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CNI</a:t>
            </a:r>
          </a:p>
        </p:txBody>
      </p:sp>
      <p:sp>
        <p:nvSpPr>
          <p:cNvPr id="1948676" name="Rectangle 4"/>
          <p:cNvSpPr>
            <a:spLocks noChangeArrowheads="1"/>
          </p:cNvSpPr>
          <p:nvPr/>
        </p:nvSpPr>
        <p:spPr bwMode="auto">
          <a:xfrm>
            <a:off x="5449888" y="3460750"/>
            <a:ext cx="763587"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Display</a:t>
            </a:r>
          </a:p>
          <a:p>
            <a:pPr algn="ctr" eaLnBrk="0" hangingPunct="0">
              <a:defRPr/>
            </a:pPr>
            <a:r>
              <a:rPr lang="en-US" b="1">
                <a:latin typeface="Arial" charset="0"/>
              </a:rPr>
              <a:t>Subsystem</a:t>
            </a:r>
          </a:p>
        </p:txBody>
      </p:sp>
      <p:sp>
        <p:nvSpPr>
          <p:cNvPr id="1948677" name="Rectangle 5"/>
          <p:cNvSpPr>
            <a:spLocks noChangeArrowheads="1"/>
          </p:cNvSpPr>
          <p:nvPr/>
        </p:nvSpPr>
        <p:spPr bwMode="auto">
          <a:xfrm>
            <a:off x="4305300" y="4933950"/>
            <a:ext cx="763588"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Network </a:t>
            </a:r>
          </a:p>
          <a:p>
            <a:pPr algn="ctr" eaLnBrk="0" hangingPunct="0">
              <a:defRPr/>
            </a:pPr>
            <a:r>
              <a:rPr lang="en-US" b="1">
                <a:latin typeface="Arial" charset="0"/>
              </a:rPr>
              <a:t>Adapter/ </a:t>
            </a:r>
          </a:p>
          <a:p>
            <a:pPr algn="ctr" eaLnBrk="0" hangingPunct="0">
              <a:defRPr/>
            </a:pPr>
            <a:r>
              <a:rPr lang="en-US" b="1">
                <a:latin typeface="Arial" charset="0"/>
              </a:rPr>
              <a:t>DataLink</a:t>
            </a:r>
          </a:p>
        </p:txBody>
      </p:sp>
      <p:sp>
        <p:nvSpPr>
          <p:cNvPr id="1948678" name="Rectangle 6"/>
          <p:cNvSpPr>
            <a:spLocks noChangeArrowheads="1"/>
          </p:cNvSpPr>
          <p:nvPr/>
        </p:nvSpPr>
        <p:spPr bwMode="auto">
          <a:xfrm>
            <a:off x="2220913" y="3455988"/>
            <a:ext cx="762000"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Mission </a:t>
            </a:r>
          </a:p>
          <a:p>
            <a:pPr algn="ctr" eaLnBrk="0" hangingPunct="0">
              <a:defRPr/>
            </a:pPr>
            <a:r>
              <a:rPr lang="en-US" b="1">
                <a:latin typeface="Arial" charset="0"/>
              </a:rPr>
              <a:t>Computer</a:t>
            </a:r>
          </a:p>
        </p:txBody>
      </p:sp>
      <p:sp>
        <p:nvSpPr>
          <p:cNvPr id="1948679" name="Rectangle 7"/>
          <p:cNvSpPr>
            <a:spLocks noChangeArrowheads="1"/>
          </p:cNvSpPr>
          <p:nvPr/>
        </p:nvSpPr>
        <p:spPr bwMode="auto">
          <a:xfrm>
            <a:off x="2165350" y="1806575"/>
            <a:ext cx="762000"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1200" b="1">
                <a:latin typeface="Arial" charset="0"/>
              </a:rPr>
              <a:t>Radar</a:t>
            </a:r>
          </a:p>
        </p:txBody>
      </p:sp>
      <p:sp>
        <p:nvSpPr>
          <p:cNvPr id="1948680" name="Rectangle 8"/>
          <p:cNvSpPr>
            <a:spLocks noChangeArrowheads="1"/>
          </p:cNvSpPr>
          <p:nvPr/>
        </p:nvSpPr>
        <p:spPr bwMode="auto">
          <a:xfrm>
            <a:off x="3282950" y="1806575"/>
            <a:ext cx="762000"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AMRAAM</a:t>
            </a:r>
          </a:p>
          <a:p>
            <a:pPr algn="ctr" eaLnBrk="0" hangingPunct="0">
              <a:defRPr/>
            </a:pPr>
            <a:r>
              <a:rPr lang="en-US" b="1">
                <a:latin typeface="Arial" charset="0"/>
              </a:rPr>
              <a:t>System</a:t>
            </a:r>
          </a:p>
        </p:txBody>
      </p:sp>
      <p:pic>
        <p:nvPicPr>
          <p:cNvPr id="28682" name="Picture 10" descr="raptorradar"/>
          <p:cNvPicPr>
            <a:picLocks noChangeAspect="1" noChangeArrowheads="1"/>
          </p:cNvPicPr>
          <p:nvPr/>
        </p:nvPicPr>
        <p:blipFill>
          <a:blip r:embed="rId3" cstate="print"/>
          <a:srcRect/>
          <a:stretch>
            <a:fillRect/>
          </a:stretch>
        </p:blipFill>
        <p:spPr bwMode="auto">
          <a:xfrm>
            <a:off x="2246313" y="1314450"/>
            <a:ext cx="611187" cy="427038"/>
          </a:xfrm>
          <a:prstGeom prst="rect">
            <a:avLst/>
          </a:prstGeom>
          <a:noFill/>
          <a:ln w="9525">
            <a:noFill/>
            <a:miter lim="800000"/>
            <a:headEnd/>
            <a:tailEnd/>
          </a:ln>
        </p:spPr>
      </p:pic>
      <p:sp>
        <p:nvSpPr>
          <p:cNvPr id="28683" name="Line 11"/>
          <p:cNvSpPr>
            <a:spLocks noChangeShapeType="1"/>
          </p:cNvSpPr>
          <p:nvPr/>
        </p:nvSpPr>
        <p:spPr bwMode="auto">
          <a:xfrm>
            <a:off x="2922588" y="2098675"/>
            <a:ext cx="360362" cy="0"/>
          </a:xfrm>
          <a:prstGeom prst="line">
            <a:avLst/>
          </a:prstGeom>
          <a:noFill/>
          <a:ln w="12700">
            <a:solidFill>
              <a:schemeClr val="tx1"/>
            </a:solidFill>
            <a:round/>
            <a:headEnd type="none" w="sm" len="sm"/>
            <a:tailEnd type="triangle" w="med" len="med"/>
          </a:ln>
        </p:spPr>
        <p:txBody>
          <a:bodyPr/>
          <a:lstStyle/>
          <a:p>
            <a:endParaRPr lang="en-US"/>
          </a:p>
        </p:txBody>
      </p:sp>
      <p:grpSp>
        <p:nvGrpSpPr>
          <p:cNvPr id="28684" name="Group 12"/>
          <p:cNvGrpSpPr>
            <a:grpSpLocks/>
          </p:cNvGrpSpPr>
          <p:nvPr/>
        </p:nvGrpSpPr>
        <p:grpSpPr bwMode="auto">
          <a:xfrm>
            <a:off x="5062538" y="5254625"/>
            <a:ext cx="993775" cy="550863"/>
            <a:chOff x="3144" y="3730"/>
            <a:chExt cx="700" cy="436"/>
          </a:xfrm>
        </p:grpSpPr>
        <p:sp>
          <p:nvSpPr>
            <p:cNvPr id="28737" name="Line 13"/>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28738" name="Line 14"/>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28739" name="Line 15"/>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28685" name="Text Box 16"/>
          <p:cNvSpPr txBox="1">
            <a:spLocks noChangeArrowheads="1"/>
          </p:cNvSpPr>
          <p:nvPr/>
        </p:nvSpPr>
        <p:spPr bwMode="auto">
          <a:xfrm>
            <a:off x="5538788" y="5173663"/>
            <a:ext cx="1608137" cy="396875"/>
          </a:xfrm>
          <a:prstGeom prst="rect">
            <a:avLst/>
          </a:prstGeom>
          <a:noFill/>
          <a:ln w="12700">
            <a:noFill/>
            <a:miter lim="800000"/>
            <a:headEnd type="none" w="sm" len="sm"/>
            <a:tailEnd type="none" w="sm" len="sm"/>
          </a:ln>
        </p:spPr>
        <p:txBody>
          <a:bodyPr wrap="none">
            <a:spAutoFit/>
          </a:bodyPr>
          <a:lstStyle/>
          <a:p>
            <a:pPr eaLnBrk="0" hangingPunct="0"/>
            <a:r>
              <a:rPr lang="en-US" b="1"/>
              <a:t>To/from GIG </a:t>
            </a:r>
          </a:p>
          <a:p>
            <a:pPr eaLnBrk="0" hangingPunct="0"/>
            <a:r>
              <a:rPr lang="en-US" b="1"/>
              <a:t>(virtual Ground Station)</a:t>
            </a:r>
          </a:p>
        </p:txBody>
      </p:sp>
      <p:sp>
        <p:nvSpPr>
          <p:cNvPr id="1948689" name="Rectangle 17"/>
          <p:cNvSpPr>
            <a:spLocks noChangeArrowheads="1"/>
          </p:cNvSpPr>
          <p:nvPr/>
        </p:nvSpPr>
        <p:spPr bwMode="auto">
          <a:xfrm>
            <a:off x="4687888" y="1795463"/>
            <a:ext cx="762000" cy="58896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EW</a:t>
            </a:r>
          </a:p>
        </p:txBody>
      </p:sp>
      <p:sp>
        <p:nvSpPr>
          <p:cNvPr id="28687" name="Text Box 18"/>
          <p:cNvSpPr txBox="1">
            <a:spLocks noChangeArrowheads="1"/>
          </p:cNvSpPr>
          <p:nvPr/>
        </p:nvSpPr>
        <p:spPr bwMode="auto">
          <a:xfrm>
            <a:off x="5507038" y="2078038"/>
            <a:ext cx="439737" cy="396875"/>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28688" name="Text Box 19"/>
          <p:cNvSpPr txBox="1">
            <a:spLocks noChangeArrowheads="1"/>
          </p:cNvSpPr>
          <p:nvPr/>
        </p:nvSpPr>
        <p:spPr bwMode="auto">
          <a:xfrm>
            <a:off x="7550150" y="3789363"/>
            <a:ext cx="438150" cy="396875"/>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28689" name="Line 20"/>
          <p:cNvSpPr>
            <a:spLocks noChangeShapeType="1"/>
          </p:cNvSpPr>
          <p:nvPr/>
        </p:nvSpPr>
        <p:spPr bwMode="auto">
          <a:xfrm>
            <a:off x="1476375" y="2809875"/>
            <a:ext cx="5964238" cy="6350"/>
          </a:xfrm>
          <a:prstGeom prst="line">
            <a:avLst/>
          </a:prstGeom>
          <a:noFill/>
          <a:ln w="76200">
            <a:solidFill>
              <a:schemeClr val="tx1"/>
            </a:solidFill>
            <a:round/>
            <a:headEnd type="none" w="sm" len="sm"/>
            <a:tailEnd type="none" w="sm" len="sm"/>
          </a:ln>
        </p:spPr>
        <p:txBody>
          <a:bodyPr/>
          <a:lstStyle/>
          <a:p>
            <a:endParaRPr lang="en-US"/>
          </a:p>
        </p:txBody>
      </p:sp>
      <p:sp>
        <p:nvSpPr>
          <p:cNvPr id="28690" name="Line 21"/>
          <p:cNvSpPr>
            <a:spLocks noChangeShapeType="1"/>
          </p:cNvSpPr>
          <p:nvPr/>
        </p:nvSpPr>
        <p:spPr bwMode="auto">
          <a:xfrm>
            <a:off x="1509713" y="4473575"/>
            <a:ext cx="6040437" cy="0"/>
          </a:xfrm>
          <a:prstGeom prst="line">
            <a:avLst/>
          </a:prstGeom>
          <a:noFill/>
          <a:ln w="76200">
            <a:solidFill>
              <a:schemeClr val="tx1"/>
            </a:solidFill>
            <a:round/>
            <a:headEnd type="none" w="sm" len="sm"/>
            <a:tailEnd type="none" w="sm" len="sm"/>
          </a:ln>
        </p:spPr>
        <p:txBody>
          <a:bodyPr/>
          <a:lstStyle/>
          <a:p>
            <a:endParaRPr lang="en-US"/>
          </a:p>
        </p:txBody>
      </p:sp>
      <p:sp>
        <p:nvSpPr>
          <p:cNvPr id="28691" name="Line 22"/>
          <p:cNvSpPr>
            <a:spLocks noChangeShapeType="1"/>
          </p:cNvSpPr>
          <p:nvPr/>
        </p:nvSpPr>
        <p:spPr bwMode="auto">
          <a:xfrm flipH="1" flipV="1">
            <a:off x="1518585" y="2790265"/>
            <a:ext cx="6350" cy="1719263"/>
          </a:xfrm>
          <a:prstGeom prst="line">
            <a:avLst/>
          </a:prstGeom>
          <a:noFill/>
          <a:ln w="76200">
            <a:solidFill>
              <a:schemeClr val="tx1"/>
            </a:solidFill>
            <a:round/>
            <a:headEnd type="none" w="sm" len="sm"/>
            <a:tailEnd type="none" w="sm" len="sm"/>
          </a:ln>
        </p:spPr>
        <p:txBody>
          <a:bodyPr/>
          <a:lstStyle/>
          <a:p>
            <a:endParaRPr lang="en-US"/>
          </a:p>
        </p:txBody>
      </p:sp>
      <p:sp>
        <p:nvSpPr>
          <p:cNvPr id="28692" name="Line 23"/>
          <p:cNvSpPr>
            <a:spLocks noChangeShapeType="1"/>
          </p:cNvSpPr>
          <p:nvPr/>
        </p:nvSpPr>
        <p:spPr bwMode="auto">
          <a:xfrm>
            <a:off x="2520950" y="23955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8693" name="Line 24"/>
          <p:cNvSpPr>
            <a:spLocks noChangeShapeType="1"/>
          </p:cNvSpPr>
          <p:nvPr/>
        </p:nvSpPr>
        <p:spPr bwMode="auto">
          <a:xfrm>
            <a:off x="3659188" y="238918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8694" name="Line 25"/>
          <p:cNvSpPr>
            <a:spLocks noChangeShapeType="1"/>
          </p:cNvSpPr>
          <p:nvPr/>
        </p:nvSpPr>
        <p:spPr bwMode="auto">
          <a:xfrm>
            <a:off x="5056188" y="23955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8695" name="Line 26"/>
          <p:cNvSpPr>
            <a:spLocks noChangeShapeType="1"/>
          </p:cNvSpPr>
          <p:nvPr/>
        </p:nvSpPr>
        <p:spPr bwMode="auto">
          <a:xfrm>
            <a:off x="3962400" y="4048125"/>
            <a:ext cx="0" cy="376238"/>
          </a:xfrm>
          <a:prstGeom prst="line">
            <a:avLst/>
          </a:prstGeom>
          <a:noFill/>
          <a:ln w="12700">
            <a:solidFill>
              <a:schemeClr val="tx1"/>
            </a:solidFill>
            <a:round/>
            <a:headEnd type="triangle" w="med" len="med"/>
            <a:tailEnd type="triangle" w="med" len="med"/>
          </a:ln>
        </p:spPr>
        <p:txBody>
          <a:bodyPr/>
          <a:lstStyle/>
          <a:p>
            <a:endParaRPr lang="en-US"/>
          </a:p>
        </p:txBody>
      </p:sp>
      <p:sp>
        <p:nvSpPr>
          <p:cNvPr id="28696" name="Line 27"/>
          <p:cNvSpPr>
            <a:spLocks noChangeShapeType="1"/>
          </p:cNvSpPr>
          <p:nvPr/>
        </p:nvSpPr>
        <p:spPr bwMode="auto">
          <a:xfrm>
            <a:off x="2597150" y="4048125"/>
            <a:ext cx="0" cy="376238"/>
          </a:xfrm>
          <a:prstGeom prst="line">
            <a:avLst/>
          </a:prstGeom>
          <a:noFill/>
          <a:ln w="12700">
            <a:solidFill>
              <a:schemeClr val="tx1"/>
            </a:solidFill>
            <a:round/>
            <a:headEnd type="triangle" w="med" len="med"/>
            <a:tailEnd type="triangle" w="med" len="med"/>
          </a:ln>
        </p:spPr>
        <p:txBody>
          <a:bodyPr/>
          <a:lstStyle/>
          <a:p>
            <a:endParaRPr lang="en-US"/>
          </a:p>
        </p:txBody>
      </p:sp>
      <p:sp>
        <p:nvSpPr>
          <p:cNvPr id="28697" name="Line 28"/>
          <p:cNvSpPr>
            <a:spLocks noChangeShapeType="1"/>
          </p:cNvSpPr>
          <p:nvPr/>
        </p:nvSpPr>
        <p:spPr bwMode="auto">
          <a:xfrm>
            <a:off x="5794375" y="4054475"/>
            <a:ext cx="0" cy="374650"/>
          </a:xfrm>
          <a:prstGeom prst="line">
            <a:avLst/>
          </a:prstGeom>
          <a:noFill/>
          <a:ln w="12700">
            <a:solidFill>
              <a:schemeClr val="tx1"/>
            </a:solidFill>
            <a:round/>
            <a:headEnd type="triangle" w="med" len="med"/>
            <a:tailEnd type="triangle" w="med" len="med"/>
          </a:ln>
        </p:spPr>
        <p:txBody>
          <a:bodyPr/>
          <a:lstStyle/>
          <a:p>
            <a:endParaRPr lang="en-US"/>
          </a:p>
        </p:txBody>
      </p:sp>
      <p:sp>
        <p:nvSpPr>
          <p:cNvPr id="28698" name="Line 29"/>
          <p:cNvSpPr>
            <a:spLocks noChangeShapeType="1"/>
          </p:cNvSpPr>
          <p:nvPr/>
        </p:nvSpPr>
        <p:spPr bwMode="auto">
          <a:xfrm>
            <a:off x="4687888" y="4508500"/>
            <a:ext cx="0" cy="430213"/>
          </a:xfrm>
          <a:prstGeom prst="line">
            <a:avLst/>
          </a:prstGeom>
          <a:noFill/>
          <a:ln w="12700">
            <a:solidFill>
              <a:schemeClr val="tx1"/>
            </a:solidFill>
            <a:round/>
            <a:headEnd type="triangle" w="med" len="med"/>
            <a:tailEnd type="triangle" w="med" len="med"/>
          </a:ln>
        </p:spPr>
        <p:txBody>
          <a:bodyPr/>
          <a:lstStyle/>
          <a:p>
            <a:endParaRPr lang="en-US"/>
          </a:p>
        </p:txBody>
      </p:sp>
      <p:sp>
        <p:nvSpPr>
          <p:cNvPr id="28699" name="Line 30"/>
          <p:cNvSpPr>
            <a:spLocks noChangeShapeType="1"/>
          </p:cNvSpPr>
          <p:nvPr/>
        </p:nvSpPr>
        <p:spPr bwMode="auto">
          <a:xfrm>
            <a:off x="6905625" y="40719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8700" name="AutoShape 31"/>
          <p:cNvSpPr>
            <a:spLocks noChangeArrowheads="1"/>
          </p:cNvSpPr>
          <p:nvPr/>
        </p:nvSpPr>
        <p:spPr bwMode="auto">
          <a:xfrm>
            <a:off x="2422525" y="2479675"/>
            <a:ext cx="200025"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dirty="0"/>
              <a:t>A</a:t>
            </a:r>
          </a:p>
        </p:txBody>
      </p:sp>
      <p:sp>
        <p:nvSpPr>
          <p:cNvPr id="28701" name="AutoShape 32"/>
          <p:cNvSpPr>
            <a:spLocks noChangeArrowheads="1"/>
          </p:cNvSpPr>
          <p:nvPr/>
        </p:nvSpPr>
        <p:spPr bwMode="auto">
          <a:xfrm>
            <a:off x="3005138" y="1997075"/>
            <a:ext cx="177800"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dirty="0" smtClean="0"/>
              <a:t> B</a:t>
            </a:r>
            <a:endParaRPr lang="en-US" b="1" dirty="0"/>
          </a:p>
        </p:txBody>
      </p:sp>
      <p:sp>
        <p:nvSpPr>
          <p:cNvPr id="28702" name="AutoShape 33"/>
          <p:cNvSpPr>
            <a:spLocks noChangeArrowheads="1"/>
          </p:cNvSpPr>
          <p:nvPr/>
        </p:nvSpPr>
        <p:spPr bwMode="auto">
          <a:xfrm>
            <a:off x="3584575" y="2462213"/>
            <a:ext cx="177800" cy="18573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C</a:t>
            </a:r>
          </a:p>
        </p:txBody>
      </p:sp>
      <p:sp>
        <p:nvSpPr>
          <p:cNvPr id="28703" name="AutoShape 34"/>
          <p:cNvSpPr>
            <a:spLocks noChangeArrowheads="1"/>
          </p:cNvSpPr>
          <p:nvPr/>
        </p:nvSpPr>
        <p:spPr bwMode="auto">
          <a:xfrm>
            <a:off x="4962525" y="2471738"/>
            <a:ext cx="179388"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D</a:t>
            </a:r>
          </a:p>
        </p:txBody>
      </p:sp>
      <p:sp>
        <p:nvSpPr>
          <p:cNvPr id="28704" name="AutoShape 35"/>
          <p:cNvSpPr>
            <a:spLocks noChangeArrowheads="1"/>
          </p:cNvSpPr>
          <p:nvPr/>
        </p:nvSpPr>
        <p:spPr bwMode="auto">
          <a:xfrm>
            <a:off x="2498725" y="4127500"/>
            <a:ext cx="179388"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E</a:t>
            </a:r>
          </a:p>
        </p:txBody>
      </p:sp>
      <p:sp>
        <p:nvSpPr>
          <p:cNvPr id="28705" name="AutoShape 36"/>
          <p:cNvSpPr>
            <a:spLocks noChangeArrowheads="1"/>
          </p:cNvSpPr>
          <p:nvPr/>
        </p:nvSpPr>
        <p:spPr bwMode="auto">
          <a:xfrm>
            <a:off x="3860800" y="4133850"/>
            <a:ext cx="179388"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F</a:t>
            </a:r>
          </a:p>
        </p:txBody>
      </p:sp>
      <p:sp>
        <p:nvSpPr>
          <p:cNvPr id="28706" name="AutoShape 37"/>
          <p:cNvSpPr>
            <a:spLocks noChangeArrowheads="1"/>
          </p:cNvSpPr>
          <p:nvPr/>
        </p:nvSpPr>
        <p:spPr bwMode="auto">
          <a:xfrm>
            <a:off x="5711825" y="4138613"/>
            <a:ext cx="179388" cy="18573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G</a:t>
            </a:r>
          </a:p>
        </p:txBody>
      </p:sp>
      <p:sp>
        <p:nvSpPr>
          <p:cNvPr id="28707" name="AutoShape 38"/>
          <p:cNvSpPr>
            <a:spLocks noChangeArrowheads="1"/>
          </p:cNvSpPr>
          <p:nvPr/>
        </p:nvSpPr>
        <p:spPr bwMode="auto">
          <a:xfrm>
            <a:off x="6818313" y="4140200"/>
            <a:ext cx="177800"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H</a:t>
            </a:r>
          </a:p>
        </p:txBody>
      </p:sp>
      <p:sp>
        <p:nvSpPr>
          <p:cNvPr id="28708" name="AutoShape 39"/>
          <p:cNvSpPr>
            <a:spLocks noChangeArrowheads="1"/>
          </p:cNvSpPr>
          <p:nvPr/>
        </p:nvSpPr>
        <p:spPr bwMode="auto">
          <a:xfrm>
            <a:off x="4597400" y="4695825"/>
            <a:ext cx="179388"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r" eaLnBrk="0" hangingPunct="0"/>
            <a:r>
              <a:rPr lang="en-US" b="1"/>
              <a:t>I</a:t>
            </a:r>
          </a:p>
        </p:txBody>
      </p:sp>
      <p:sp>
        <p:nvSpPr>
          <p:cNvPr id="28709" name="AutoShape 40"/>
          <p:cNvSpPr>
            <a:spLocks noChangeArrowheads="1"/>
          </p:cNvSpPr>
          <p:nvPr/>
        </p:nvSpPr>
        <p:spPr bwMode="auto">
          <a:xfrm>
            <a:off x="5326063" y="5322888"/>
            <a:ext cx="179387"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J</a:t>
            </a:r>
          </a:p>
        </p:txBody>
      </p:sp>
      <p:grpSp>
        <p:nvGrpSpPr>
          <p:cNvPr id="28710" name="Group 41"/>
          <p:cNvGrpSpPr>
            <a:grpSpLocks/>
          </p:cNvGrpSpPr>
          <p:nvPr/>
        </p:nvGrpSpPr>
        <p:grpSpPr bwMode="auto">
          <a:xfrm>
            <a:off x="3330575" y="3451225"/>
            <a:ext cx="1357313" cy="587375"/>
            <a:chOff x="1925" y="2300"/>
            <a:chExt cx="955" cy="466"/>
          </a:xfrm>
        </p:grpSpPr>
        <p:sp>
          <p:nvSpPr>
            <p:cNvPr id="1948714" name="Rectangle 42"/>
            <p:cNvSpPr>
              <a:spLocks noChangeArrowheads="1"/>
            </p:cNvSpPr>
            <p:nvPr/>
          </p:nvSpPr>
          <p:spPr bwMode="auto">
            <a:xfrm>
              <a:off x="1925" y="2300"/>
              <a:ext cx="955" cy="466"/>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b"/>
            <a:lstStyle/>
            <a:p>
              <a:pPr algn="ctr" eaLnBrk="0" hangingPunct="0">
                <a:defRPr/>
              </a:pPr>
              <a:r>
                <a:rPr lang="en-US" b="1">
                  <a:latin typeface="Arial" charset="0"/>
                </a:rPr>
                <a:t>Mass Storage</a:t>
              </a:r>
            </a:p>
          </p:txBody>
        </p:sp>
        <p:sp>
          <p:nvSpPr>
            <p:cNvPr id="1948715" name="AutoShape 43"/>
            <p:cNvSpPr>
              <a:spLocks noChangeArrowheads="1"/>
            </p:cNvSpPr>
            <p:nvPr/>
          </p:nvSpPr>
          <p:spPr bwMode="auto">
            <a:xfrm>
              <a:off x="1967" y="2328"/>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48716" name="AutoShape 44"/>
            <p:cNvSpPr>
              <a:spLocks noChangeArrowheads="1"/>
            </p:cNvSpPr>
            <p:nvPr/>
          </p:nvSpPr>
          <p:spPr bwMode="auto">
            <a:xfrm>
              <a:off x="2423" y="2324"/>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grpSp>
      <p:grpSp>
        <p:nvGrpSpPr>
          <p:cNvPr id="28711" name="Group 45"/>
          <p:cNvGrpSpPr>
            <a:grpSpLocks/>
          </p:cNvGrpSpPr>
          <p:nvPr/>
        </p:nvGrpSpPr>
        <p:grpSpPr bwMode="auto">
          <a:xfrm>
            <a:off x="7464425" y="3578225"/>
            <a:ext cx="993775" cy="549275"/>
            <a:chOff x="3144" y="3730"/>
            <a:chExt cx="700" cy="436"/>
          </a:xfrm>
        </p:grpSpPr>
        <p:sp>
          <p:nvSpPr>
            <p:cNvPr id="28731" name="Line 46"/>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28732" name="Line 47"/>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28733" name="Line 48"/>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28712" name="AutoShape 49"/>
          <p:cNvSpPr>
            <a:spLocks noChangeArrowheads="1"/>
          </p:cNvSpPr>
          <p:nvPr/>
        </p:nvSpPr>
        <p:spPr bwMode="auto">
          <a:xfrm>
            <a:off x="7726363" y="3644900"/>
            <a:ext cx="179387"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K</a:t>
            </a:r>
          </a:p>
        </p:txBody>
      </p:sp>
      <p:graphicFrame>
        <p:nvGraphicFramePr>
          <p:cNvPr id="1948722" name="Group 50"/>
          <p:cNvGraphicFramePr>
            <a:graphicFrameLocks noGrp="1"/>
          </p:cNvGraphicFramePr>
          <p:nvPr/>
        </p:nvGraphicFramePr>
        <p:xfrm>
          <a:off x="50800" y="674688"/>
          <a:ext cx="1692275" cy="1242378"/>
        </p:xfrm>
        <a:graphic>
          <a:graphicData uri="http://schemas.openxmlformats.org/drawingml/2006/table">
            <a:tbl>
              <a:tblPr/>
              <a:tblGrid>
                <a:gridCol w="1692275"/>
              </a:tblGrid>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Plug-and-Play Hardware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365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 &amp;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Avionics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28729" name="Rectangle 66"/>
          <p:cNvSpPr>
            <a:spLocks noChangeArrowheads="1"/>
          </p:cNvSpPr>
          <p:nvPr/>
        </p:nvSpPr>
        <p:spPr bwMode="auto">
          <a:xfrm>
            <a:off x="342900" y="4716463"/>
            <a:ext cx="3614738" cy="1323439"/>
          </a:xfrm>
          <a:prstGeom prst="rect">
            <a:avLst/>
          </a:prstGeom>
          <a:noFill/>
          <a:ln w="12700">
            <a:noFill/>
            <a:miter lim="800000"/>
            <a:headEnd type="none" w="sm" len="sm"/>
            <a:tailEnd type="none" w="sm" len="sm"/>
          </a:ln>
        </p:spPr>
        <p:txBody>
          <a:bodyPr>
            <a:spAutoFit/>
          </a:bodyPr>
          <a:lstStyle/>
          <a:p>
            <a:pPr eaLnBrk="0" hangingPunct="0"/>
            <a:r>
              <a:rPr lang="en-US" sz="1600" b="1" dirty="0"/>
              <a:t>    Interface Control Documents (ICD) </a:t>
            </a:r>
            <a:r>
              <a:rPr lang="en-US" sz="1600" b="1" dirty="0" smtClean="0">
                <a:solidFill>
                  <a:srgbClr val="000000"/>
                </a:solidFill>
              </a:rPr>
              <a:t>define</a:t>
            </a:r>
          </a:p>
          <a:p>
            <a:pPr marL="341313" lvl="1" indent="-107950" eaLnBrk="0" hangingPunct="0">
              <a:buFont typeface="Arial" pitchFamily="34" charset="0"/>
              <a:buChar char="•"/>
            </a:pPr>
            <a:r>
              <a:rPr lang="en-US" sz="1600" b="1" dirty="0" smtClean="0">
                <a:solidFill>
                  <a:srgbClr val="000000"/>
                </a:solidFill>
              </a:rPr>
              <a:t> data </a:t>
            </a:r>
            <a:r>
              <a:rPr lang="en-US" sz="1600" b="1" dirty="0">
                <a:solidFill>
                  <a:srgbClr val="000000"/>
                </a:solidFill>
              </a:rPr>
              <a:t>items and </a:t>
            </a:r>
            <a:r>
              <a:rPr lang="en-US" sz="1600" b="1" dirty="0" smtClean="0">
                <a:solidFill>
                  <a:srgbClr val="000000"/>
                </a:solidFill>
              </a:rPr>
              <a:t>messages</a:t>
            </a:r>
          </a:p>
          <a:p>
            <a:pPr marL="341313" lvl="1" indent="-107950" eaLnBrk="0" hangingPunct="0">
              <a:buFont typeface="Arial" pitchFamily="34" charset="0"/>
              <a:buChar char="•"/>
            </a:pPr>
            <a:r>
              <a:rPr lang="en-US" sz="1600" b="1" dirty="0" smtClean="0">
                <a:solidFill>
                  <a:srgbClr val="000000"/>
                </a:solidFill>
              </a:rPr>
              <a:t> protocols observed</a:t>
            </a:r>
          </a:p>
          <a:p>
            <a:pPr marL="341313" lvl="1" indent="-107950" eaLnBrk="0" hangingPunct="0">
              <a:buFont typeface="Arial" pitchFamily="34" charset="0"/>
              <a:buChar char="•"/>
            </a:pPr>
            <a:r>
              <a:rPr lang="en-US" sz="1600" b="1" dirty="0" smtClean="0">
                <a:solidFill>
                  <a:srgbClr val="000000"/>
                </a:solidFill>
              </a:rPr>
              <a:t> timing &amp; event sequences</a:t>
            </a:r>
            <a:endParaRPr lang="en-US" sz="1600" b="1" dirty="0">
              <a:solidFill>
                <a:srgbClr val="000000"/>
              </a:solidFill>
            </a:endParaRPr>
          </a:p>
        </p:txBody>
      </p:sp>
      <p:sp>
        <p:nvSpPr>
          <p:cNvPr id="28730" name="AutoShape 67"/>
          <p:cNvSpPr>
            <a:spLocks noChangeArrowheads="1"/>
          </p:cNvSpPr>
          <p:nvPr/>
        </p:nvSpPr>
        <p:spPr bwMode="auto">
          <a:xfrm>
            <a:off x="430213" y="4792663"/>
            <a:ext cx="177800" cy="18573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endParaRPr lang="en-US" b="1"/>
          </a:p>
        </p:txBody>
      </p:sp>
      <p:pic>
        <p:nvPicPr>
          <p:cNvPr id="1026" name="Picture 2"/>
          <p:cNvPicPr>
            <a:picLocks noChangeAspect="1" noChangeArrowheads="1"/>
          </p:cNvPicPr>
          <p:nvPr/>
        </p:nvPicPr>
        <p:blipFill>
          <a:blip r:embed="rId4" cstate="print"/>
          <a:srcRect/>
          <a:stretch>
            <a:fillRect/>
          </a:stretch>
        </p:blipFill>
        <p:spPr bwMode="auto">
          <a:xfrm>
            <a:off x="3165661" y="1441400"/>
            <a:ext cx="1047751" cy="266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6175" y="14288"/>
            <a:ext cx="6934200" cy="762000"/>
          </a:xfrm>
        </p:spPr>
        <p:txBody>
          <a:bodyPr/>
          <a:lstStyle/>
          <a:p>
            <a:pPr eaLnBrk="1" hangingPunct="1"/>
            <a:r>
              <a:rPr lang="en-US" smtClean="0"/>
              <a:t>Open Avionics Architecture Elements</a:t>
            </a:r>
            <a:br>
              <a:rPr lang="en-US" smtClean="0"/>
            </a:br>
            <a:r>
              <a:rPr lang="en-US" sz="2400" smtClean="0"/>
              <a:t>- Standard Plug and Play Hardware -</a:t>
            </a:r>
          </a:p>
        </p:txBody>
      </p:sp>
      <p:sp>
        <p:nvSpPr>
          <p:cNvPr id="1950723" name="Rectangle 3"/>
          <p:cNvSpPr>
            <a:spLocks noChangeArrowheads="1"/>
          </p:cNvSpPr>
          <p:nvPr/>
        </p:nvSpPr>
        <p:spPr bwMode="auto">
          <a:xfrm>
            <a:off x="6729413" y="3467100"/>
            <a:ext cx="765175"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CNI</a:t>
            </a:r>
          </a:p>
        </p:txBody>
      </p:sp>
      <p:sp>
        <p:nvSpPr>
          <p:cNvPr id="1950724" name="Rectangle 4"/>
          <p:cNvSpPr>
            <a:spLocks noChangeArrowheads="1"/>
          </p:cNvSpPr>
          <p:nvPr/>
        </p:nvSpPr>
        <p:spPr bwMode="auto">
          <a:xfrm>
            <a:off x="5456238" y="3460750"/>
            <a:ext cx="765175"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Display</a:t>
            </a:r>
          </a:p>
          <a:p>
            <a:pPr algn="ctr" eaLnBrk="0" hangingPunct="0">
              <a:defRPr/>
            </a:pPr>
            <a:r>
              <a:rPr lang="en-US" b="1">
                <a:latin typeface="Arial" charset="0"/>
              </a:rPr>
              <a:t>Subsystem</a:t>
            </a:r>
          </a:p>
        </p:txBody>
      </p:sp>
      <p:sp>
        <p:nvSpPr>
          <p:cNvPr id="1950725" name="Rectangle 5"/>
          <p:cNvSpPr>
            <a:spLocks noChangeArrowheads="1"/>
          </p:cNvSpPr>
          <p:nvPr/>
        </p:nvSpPr>
        <p:spPr bwMode="auto">
          <a:xfrm>
            <a:off x="4308475" y="4933950"/>
            <a:ext cx="765175"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Network </a:t>
            </a:r>
          </a:p>
          <a:p>
            <a:pPr algn="ctr" eaLnBrk="0" hangingPunct="0">
              <a:defRPr/>
            </a:pPr>
            <a:r>
              <a:rPr lang="en-US" b="1">
                <a:latin typeface="Arial" charset="0"/>
              </a:rPr>
              <a:t>Adapter/ </a:t>
            </a:r>
          </a:p>
          <a:p>
            <a:pPr algn="ctr" eaLnBrk="0" hangingPunct="0">
              <a:defRPr/>
            </a:pPr>
            <a:r>
              <a:rPr lang="en-US" b="1">
                <a:latin typeface="Arial" charset="0"/>
              </a:rPr>
              <a:t>DataLink</a:t>
            </a:r>
          </a:p>
        </p:txBody>
      </p:sp>
      <p:sp>
        <p:nvSpPr>
          <p:cNvPr id="1950726" name="Rectangle 6"/>
          <p:cNvSpPr>
            <a:spLocks noChangeArrowheads="1"/>
          </p:cNvSpPr>
          <p:nvPr/>
        </p:nvSpPr>
        <p:spPr bwMode="auto">
          <a:xfrm>
            <a:off x="2216150" y="3455988"/>
            <a:ext cx="765175"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Mission </a:t>
            </a:r>
          </a:p>
          <a:p>
            <a:pPr algn="ctr" eaLnBrk="0" hangingPunct="0">
              <a:defRPr/>
            </a:pPr>
            <a:r>
              <a:rPr lang="en-US" b="1">
                <a:latin typeface="Arial" charset="0"/>
              </a:rPr>
              <a:t>Computer</a:t>
            </a:r>
          </a:p>
        </p:txBody>
      </p:sp>
      <p:sp>
        <p:nvSpPr>
          <p:cNvPr id="1950727" name="Rectangle 7"/>
          <p:cNvSpPr>
            <a:spLocks noChangeArrowheads="1"/>
          </p:cNvSpPr>
          <p:nvPr/>
        </p:nvSpPr>
        <p:spPr bwMode="auto">
          <a:xfrm>
            <a:off x="2160588" y="1806575"/>
            <a:ext cx="765175"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1200" b="1">
                <a:latin typeface="Arial" charset="0"/>
              </a:rPr>
              <a:t>Radar</a:t>
            </a:r>
          </a:p>
        </p:txBody>
      </p:sp>
      <p:sp>
        <p:nvSpPr>
          <p:cNvPr id="1950728" name="Rectangle 8"/>
          <p:cNvSpPr>
            <a:spLocks noChangeArrowheads="1"/>
          </p:cNvSpPr>
          <p:nvPr/>
        </p:nvSpPr>
        <p:spPr bwMode="auto">
          <a:xfrm>
            <a:off x="3282950" y="1806575"/>
            <a:ext cx="765175"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AMRAAM</a:t>
            </a:r>
          </a:p>
          <a:p>
            <a:pPr algn="ctr" eaLnBrk="0" hangingPunct="0">
              <a:defRPr/>
            </a:pPr>
            <a:r>
              <a:rPr lang="en-US" b="1">
                <a:latin typeface="Arial" charset="0"/>
              </a:rPr>
              <a:t>System</a:t>
            </a:r>
          </a:p>
        </p:txBody>
      </p:sp>
      <p:pic>
        <p:nvPicPr>
          <p:cNvPr id="29706" name="Picture 10" descr="raptorradar"/>
          <p:cNvPicPr>
            <a:picLocks noChangeAspect="1" noChangeArrowheads="1"/>
          </p:cNvPicPr>
          <p:nvPr/>
        </p:nvPicPr>
        <p:blipFill>
          <a:blip r:embed="rId3" cstate="print"/>
          <a:srcRect/>
          <a:stretch>
            <a:fillRect/>
          </a:stretch>
        </p:blipFill>
        <p:spPr bwMode="auto">
          <a:xfrm>
            <a:off x="2243138" y="1314450"/>
            <a:ext cx="612775" cy="427038"/>
          </a:xfrm>
          <a:prstGeom prst="rect">
            <a:avLst/>
          </a:prstGeom>
          <a:noFill/>
          <a:ln w="9525">
            <a:noFill/>
            <a:miter lim="800000"/>
            <a:headEnd/>
            <a:tailEnd/>
          </a:ln>
        </p:spPr>
      </p:pic>
      <p:sp>
        <p:nvSpPr>
          <p:cNvPr id="29707" name="Line 11"/>
          <p:cNvSpPr>
            <a:spLocks noChangeShapeType="1"/>
          </p:cNvSpPr>
          <p:nvPr/>
        </p:nvSpPr>
        <p:spPr bwMode="auto">
          <a:xfrm>
            <a:off x="2921000" y="2098675"/>
            <a:ext cx="361950" cy="0"/>
          </a:xfrm>
          <a:prstGeom prst="line">
            <a:avLst/>
          </a:prstGeom>
          <a:noFill/>
          <a:ln w="12700">
            <a:solidFill>
              <a:schemeClr val="tx1"/>
            </a:solidFill>
            <a:round/>
            <a:headEnd type="none" w="sm" len="sm"/>
            <a:tailEnd type="triangle" w="med" len="med"/>
          </a:ln>
        </p:spPr>
        <p:txBody>
          <a:bodyPr/>
          <a:lstStyle/>
          <a:p>
            <a:endParaRPr lang="en-US"/>
          </a:p>
        </p:txBody>
      </p:sp>
      <p:grpSp>
        <p:nvGrpSpPr>
          <p:cNvPr id="29708" name="Group 12"/>
          <p:cNvGrpSpPr>
            <a:grpSpLocks/>
          </p:cNvGrpSpPr>
          <p:nvPr/>
        </p:nvGrpSpPr>
        <p:grpSpPr bwMode="auto">
          <a:xfrm>
            <a:off x="5067300" y="5254625"/>
            <a:ext cx="996950" cy="550863"/>
            <a:chOff x="3144" y="3730"/>
            <a:chExt cx="700" cy="436"/>
          </a:xfrm>
        </p:grpSpPr>
        <p:sp>
          <p:nvSpPr>
            <p:cNvPr id="29794" name="Line 13"/>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29795" name="Line 14"/>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29796" name="Line 15"/>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29709" name="Text Box 16"/>
          <p:cNvSpPr txBox="1">
            <a:spLocks noChangeArrowheads="1"/>
          </p:cNvSpPr>
          <p:nvPr/>
        </p:nvSpPr>
        <p:spPr bwMode="auto">
          <a:xfrm>
            <a:off x="5435600" y="5835650"/>
            <a:ext cx="966788" cy="400050"/>
          </a:xfrm>
          <a:prstGeom prst="rect">
            <a:avLst/>
          </a:prstGeom>
          <a:noFill/>
          <a:ln w="12700">
            <a:noFill/>
            <a:miter lim="800000"/>
            <a:headEnd type="none" w="sm" len="sm"/>
            <a:tailEnd type="none" w="sm" len="sm"/>
          </a:ln>
        </p:spPr>
        <p:txBody>
          <a:bodyPr wrap="none">
            <a:spAutoFit/>
          </a:bodyPr>
          <a:lstStyle/>
          <a:p>
            <a:pPr eaLnBrk="0" hangingPunct="0"/>
            <a:r>
              <a:rPr lang="en-US" b="1"/>
              <a:t>To/from GIG </a:t>
            </a:r>
          </a:p>
          <a:p>
            <a:pPr eaLnBrk="0" hangingPunct="0"/>
            <a:endParaRPr lang="en-US" b="1"/>
          </a:p>
        </p:txBody>
      </p:sp>
      <p:sp>
        <p:nvSpPr>
          <p:cNvPr id="1950737" name="Rectangle 17"/>
          <p:cNvSpPr>
            <a:spLocks noChangeArrowheads="1"/>
          </p:cNvSpPr>
          <p:nvPr/>
        </p:nvSpPr>
        <p:spPr bwMode="auto">
          <a:xfrm>
            <a:off x="4691063" y="1795463"/>
            <a:ext cx="765175" cy="58896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EWS</a:t>
            </a:r>
          </a:p>
        </p:txBody>
      </p:sp>
      <p:sp>
        <p:nvSpPr>
          <p:cNvPr id="29711" name="Text Box 18"/>
          <p:cNvSpPr txBox="1">
            <a:spLocks noChangeArrowheads="1"/>
          </p:cNvSpPr>
          <p:nvPr/>
        </p:nvSpPr>
        <p:spPr bwMode="auto">
          <a:xfrm>
            <a:off x="5511800" y="2073275"/>
            <a:ext cx="438150" cy="396875"/>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29712" name="Text Box 19"/>
          <p:cNvSpPr txBox="1">
            <a:spLocks noChangeArrowheads="1"/>
          </p:cNvSpPr>
          <p:nvPr/>
        </p:nvSpPr>
        <p:spPr bwMode="auto">
          <a:xfrm>
            <a:off x="7564438" y="3783013"/>
            <a:ext cx="438150" cy="396875"/>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29713" name="Line 20"/>
          <p:cNvSpPr>
            <a:spLocks noChangeShapeType="1"/>
          </p:cNvSpPr>
          <p:nvPr/>
        </p:nvSpPr>
        <p:spPr bwMode="auto">
          <a:xfrm>
            <a:off x="1504950" y="4473575"/>
            <a:ext cx="6059488" cy="0"/>
          </a:xfrm>
          <a:prstGeom prst="line">
            <a:avLst/>
          </a:prstGeom>
          <a:noFill/>
          <a:ln w="76200">
            <a:solidFill>
              <a:schemeClr val="tx1"/>
            </a:solidFill>
            <a:round/>
            <a:headEnd type="none" w="sm" len="sm"/>
            <a:tailEnd type="none" w="sm" len="sm"/>
          </a:ln>
        </p:spPr>
        <p:txBody>
          <a:bodyPr/>
          <a:lstStyle/>
          <a:p>
            <a:endParaRPr lang="en-US"/>
          </a:p>
        </p:txBody>
      </p:sp>
      <p:sp>
        <p:nvSpPr>
          <p:cNvPr id="29714" name="Line 21"/>
          <p:cNvSpPr>
            <a:spLocks noChangeShapeType="1"/>
          </p:cNvSpPr>
          <p:nvPr/>
        </p:nvSpPr>
        <p:spPr bwMode="auto">
          <a:xfrm>
            <a:off x="2517775" y="23955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9715" name="Line 22"/>
          <p:cNvSpPr>
            <a:spLocks noChangeShapeType="1"/>
          </p:cNvSpPr>
          <p:nvPr/>
        </p:nvSpPr>
        <p:spPr bwMode="auto">
          <a:xfrm>
            <a:off x="3659188" y="238918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9716" name="Line 23"/>
          <p:cNvSpPr>
            <a:spLocks noChangeShapeType="1"/>
          </p:cNvSpPr>
          <p:nvPr/>
        </p:nvSpPr>
        <p:spPr bwMode="auto">
          <a:xfrm>
            <a:off x="5062538" y="23955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9717" name="Line 24"/>
          <p:cNvSpPr>
            <a:spLocks noChangeShapeType="1"/>
          </p:cNvSpPr>
          <p:nvPr/>
        </p:nvSpPr>
        <p:spPr bwMode="auto">
          <a:xfrm>
            <a:off x="3965575" y="4048125"/>
            <a:ext cx="0" cy="376238"/>
          </a:xfrm>
          <a:prstGeom prst="line">
            <a:avLst/>
          </a:prstGeom>
          <a:noFill/>
          <a:ln w="12700">
            <a:solidFill>
              <a:schemeClr val="tx1"/>
            </a:solidFill>
            <a:round/>
            <a:headEnd type="triangle" w="med" len="med"/>
            <a:tailEnd type="triangle" w="med" len="med"/>
          </a:ln>
        </p:spPr>
        <p:txBody>
          <a:bodyPr/>
          <a:lstStyle/>
          <a:p>
            <a:endParaRPr lang="en-US"/>
          </a:p>
        </p:txBody>
      </p:sp>
      <p:sp>
        <p:nvSpPr>
          <p:cNvPr id="29718" name="Line 25"/>
          <p:cNvSpPr>
            <a:spLocks noChangeShapeType="1"/>
          </p:cNvSpPr>
          <p:nvPr/>
        </p:nvSpPr>
        <p:spPr bwMode="auto">
          <a:xfrm>
            <a:off x="2593975" y="4048125"/>
            <a:ext cx="0" cy="376238"/>
          </a:xfrm>
          <a:prstGeom prst="line">
            <a:avLst/>
          </a:prstGeom>
          <a:noFill/>
          <a:ln w="12700">
            <a:solidFill>
              <a:schemeClr val="tx1"/>
            </a:solidFill>
            <a:round/>
            <a:headEnd type="triangle" w="med" len="med"/>
            <a:tailEnd type="triangle" w="med" len="med"/>
          </a:ln>
        </p:spPr>
        <p:txBody>
          <a:bodyPr/>
          <a:lstStyle/>
          <a:p>
            <a:endParaRPr lang="en-US"/>
          </a:p>
        </p:txBody>
      </p:sp>
      <p:sp>
        <p:nvSpPr>
          <p:cNvPr id="29719" name="Line 26"/>
          <p:cNvSpPr>
            <a:spLocks noChangeShapeType="1"/>
          </p:cNvSpPr>
          <p:nvPr/>
        </p:nvSpPr>
        <p:spPr bwMode="auto">
          <a:xfrm>
            <a:off x="5800725" y="4054475"/>
            <a:ext cx="0" cy="374650"/>
          </a:xfrm>
          <a:prstGeom prst="line">
            <a:avLst/>
          </a:prstGeom>
          <a:noFill/>
          <a:ln w="12700">
            <a:solidFill>
              <a:schemeClr val="tx1"/>
            </a:solidFill>
            <a:round/>
            <a:headEnd type="triangle" w="med" len="med"/>
            <a:tailEnd type="triangle" w="med" len="med"/>
          </a:ln>
        </p:spPr>
        <p:txBody>
          <a:bodyPr/>
          <a:lstStyle/>
          <a:p>
            <a:endParaRPr lang="en-US"/>
          </a:p>
        </p:txBody>
      </p:sp>
      <p:sp>
        <p:nvSpPr>
          <p:cNvPr id="29720" name="Line 27"/>
          <p:cNvSpPr>
            <a:spLocks noChangeShapeType="1"/>
          </p:cNvSpPr>
          <p:nvPr/>
        </p:nvSpPr>
        <p:spPr bwMode="auto">
          <a:xfrm>
            <a:off x="6916738" y="40719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29721" name="AutoShape 28"/>
          <p:cNvSpPr>
            <a:spLocks noChangeArrowheads="1"/>
          </p:cNvSpPr>
          <p:nvPr/>
        </p:nvSpPr>
        <p:spPr bwMode="auto">
          <a:xfrm>
            <a:off x="3003550" y="1997075"/>
            <a:ext cx="179388"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 B</a:t>
            </a:r>
          </a:p>
        </p:txBody>
      </p:sp>
      <p:sp>
        <p:nvSpPr>
          <p:cNvPr id="29722" name="AutoShape 29"/>
          <p:cNvSpPr>
            <a:spLocks noChangeArrowheads="1"/>
          </p:cNvSpPr>
          <p:nvPr/>
        </p:nvSpPr>
        <p:spPr bwMode="auto">
          <a:xfrm>
            <a:off x="5332413" y="5322888"/>
            <a:ext cx="179387"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r" eaLnBrk="0" hangingPunct="0"/>
            <a:r>
              <a:rPr lang="en-US" b="1"/>
              <a:t>J</a:t>
            </a:r>
          </a:p>
        </p:txBody>
      </p:sp>
      <p:grpSp>
        <p:nvGrpSpPr>
          <p:cNvPr id="29723" name="Group 30"/>
          <p:cNvGrpSpPr>
            <a:grpSpLocks/>
          </p:cNvGrpSpPr>
          <p:nvPr/>
        </p:nvGrpSpPr>
        <p:grpSpPr bwMode="auto">
          <a:xfrm>
            <a:off x="3330575" y="3451225"/>
            <a:ext cx="1360488" cy="587375"/>
            <a:chOff x="1925" y="2300"/>
            <a:chExt cx="955" cy="466"/>
          </a:xfrm>
        </p:grpSpPr>
        <p:sp>
          <p:nvSpPr>
            <p:cNvPr id="1950751" name="Rectangle 31"/>
            <p:cNvSpPr>
              <a:spLocks noChangeArrowheads="1"/>
            </p:cNvSpPr>
            <p:nvPr/>
          </p:nvSpPr>
          <p:spPr bwMode="auto">
            <a:xfrm>
              <a:off x="1925" y="2300"/>
              <a:ext cx="955" cy="466"/>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b"/>
            <a:lstStyle/>
            <a:p>
              <a:pPr algn="ctr" eaLnBrk="0" hangingPunct="0">
                <a:defRPr/>
              </a:pPr>
              <a:r>
                <a:rPr lang="en-US" b="1">
                  <a:latin typeface="Arial" charset="0"/>
                </a:rPr>
                <a:t>Mass Storage</a:t>
              </a:r>
            </a:p>
          </p:txBody>
        </p:sp>
        <p:sp>
          <p:nvSpPr>
            <p:cNvPr id="1950752" name="AutoShape 32"/>
            <p:cNvSpPr>
              <a:spLocks noChangeArrowheads="1"/>
            </p:cNvSpPr>
            <p:nvPr/>
          </p:nvSpPr>
          <p:spPr bwMode="auto">
            <a:xfrm>
              <a:off x="1967" y="2328"/>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50753" name="AutoShape 33"/>
            <p:cNvSpPr>
              <a:spLocks noChangeArrowheads="1"/>
            </p:cNvSpPr>
            <p:nvPr/>
          </p:nvSpPr>
          <p:spPr bwMode="auto">
            <a:xfrm>
              <a:off x="2423" y="2324"/>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grpSp>
      <p:grpSp>
        <p:nvGrpSpPr>
          <p:cNvPr id="29724" name="Group 34"/>
          <p:cNvGrpSpPr>
            <a:grpSpLocks/>
          </p:cNvGrpSpPr>
          <p:nvPr/>
        </p:nvGrpSpPr>
        <p:grpSpPr bwMode="auto">
          <a:xfrm>
            <a:off x="7477125" y="3578225"/>
            <a:ext cx="996950" cy="549275"/>
            <a:chOff x="3144" y="3730"/>
            <a:chExt cx="700" cy="436"/>
          </a:xfrm>
        </p:grpSpPr>
        <p:sp>
          <p:nvSpPr>
            <p:cNvPr id="29788" name="Line 35"/>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29789" name="Line 36"/>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29790" name="Line 37"/>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29725" name="AutoShape 38"/>
          <p:cNvSpPr>
            <a:spLocks noChangeArrowheads="1"/>
          </p:cNvSpPr>
          <p:nvPr/>
        </p:nvSpPr>
        <p:spPr bwMode="auto">
          <a:xfrm>
            <a:off x="7740650" y="3644900"/>
            <a:ext cx="179388"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K</a:t>
            </a:r>
          </a:p>
        </p:txBody>
      </p:sp>
      <p:sp>
        <p:nvSpPr>
          <p:cNvPr id="29726" name="Line 39"/>
          <p:cNvSpPr>
            <a:spLocks noChangeShapeType="1"/>
          </p:cNvSpPr>
          <p:nvPr/>
        </p:nvSpPr>
        <p:spPr bwMode="auto">
          <a:xfrm>
            <a:off x="1470025" y="2809875"/>
            <a:ext cx="5983288" cy="6350"/>
          </a:xfrm>
          <a:prstGeom prst="line">
            <a:avLst/>
          </a:prstGeom>
          <a:noFill/>
          <a:ln w="76200">
            <a:solidFill>
              <a:schemeClr val="tx1"/>
            </a:solidFill>
            <a:round/>
            <a:headEnd type="none" w="sm" len="sm"/>
            <a:tailEnd type="none" w="sm" len="sm"/>
          </a:ln>
        </p:spPr>
        <p:txBody>
          <a:bodyPr/>
          <a:lstStyle/>
          <a:p>
            <a:endParaRPr lang="en-US"/>
          </a:p>
        </p:txBody>
      </p:sp>
      <p:sp>
        <p:nvSpPr>
          <p:cNvPr id="29727" name="Rectangle 40"/>
          <p:cNvSpPr>
            <a:spLocks noChangeArrowheads="1"/>
          </p:cNvSpPr>
          <p:nvPr/>
        </p:nvSpPr>
        <p:spPr bwMode="auto">
          <a:xfrm>
            <a:off x="1012825" y="2763838"/>
            <a:ext cx="6996113" cy="490537"/>
          </a:xfrm>
          <a:prstGeom prst="rect">
            <a:avLst/>
          </a:prstGeom>
          <a:solidFill>
            <a:schemeClr val="bg1"/>
          </a:solidFill>
          <a:ln w="12700">
            <a:noFill/>
            <a:miter lim="800000"/>
            <a:headEnd type="none" w="sm" len="sm"/>
            <a:tailEnd type="none" w="sm" len="sm"/>
          </a:ln>
        </p:spPr>
        <p:txBody>
          <a:bodyPr wrap="none" anchor="ctr"/>
          <a:lstStyle/>
          <a:p>
            <a:pPr algn="ctr" eaLnBrk="0" hangingPunct="0"/>
            <a:endParaRPr lang="en-US"/>
          </a:p>
        </p:txBody>
      </p:sp>
      <p:sp>
        <p:nvSpPr>
          <p:cNvPr id="29728" name="Line 41"/>
          <p:cNvSpPr>
            <a:spLocks noChangeShapeType="1"/>
          </p:cNvSpPr>
          <p:nvPr/>
        </p:nvSpPr>
        <p:spPr bwMode="auto">
          <a:xfrm flipV="1">
            <a:off x="1271588" y="2890838"/>
            <a:ext cx="6764337" cy="0"/>
          </a:xfrm>
          <a:prstGeom prst="line">
            <a:avLst/>
          </a:prstGeom>
          <a:noFill/>
          <a:ln w="38100">
            <a:solidFill>
              <a:srgbClr val="0000FF"/>
            </a:solidFill>
            <a:round/>
            <a:headEnd type="triangle" w="med" len="med"/>
            <a:tailEnd type="triangle" w="med" len="med"/>
          </a:ln>
        </p:spPr>
        <p:txBody>
          <a:bodyPr/>
          <a:lstStyle/>
          <a:p>
            <a:endParaRPr lang="en-US"/>
          </a:p>
        </p:txBody>
      </p:sp>
      <p:sp>
        <p:nvSpPr>
          <p:cNvPr id="29729" name="Line 42"/>
          <p:cNvSpPr>
            <a:spLocks noChangeShapeType="1"/>
          </p:cNvSpPr>
          <p:nvPr/>
        </p:nvSpPr>
        <p:spPr bwMode="auto">
          <a:xfrm flipV="1">
            <a:off x="1135063" y="2782888"/>
            <a:ext cx="6762750" cy="0"/>
          </a:xfrm>
          <a:prstGeom prst="line">
            <a:avLst/>
          </a:prstGeom>
          <a:noFill/>
          <a:ln w="38100">
            <a:solidFill>
              <a:schemeClr val="tx1"/>
            </a:solidFill>
            <a:round/>
            <a:headEnd type="triangle" w="med" len="med"/>
            <a:tailEnd type="triangle" w="med" len="med"/>
          </a:ln>
        </p:spPr>
        <p:txBody>
          <a:bodyPr/>
          <a:lstStyle/>
          <a:p>
            <a:endParaRPr lang="en-US"/>
          </a:p>
        </p:txBody>
      </p:sp>
      <p:sp>
        <p:nvSpPr>
          <p:cNvPr id="29730" name="Line 43"/>
          <p:cNvSpPr>
            <a:spLocks noChangeShapeType="1"/>
          </p:cNvSpPr>
          <p:nvPr/>
        </p:nvSpPr>
        <p:spPr bwMode="auto">
          <a:xfrm>
            <a:off x="1558925" y="4422775"/>
            <a:ext cx="5983288" cy="0"/>
          </a:xfrm>
          <a:prstGeom prst="line">
            <a:avLst/>
          </a:prstGeom>
          <a:noFill/>
          <a:ln w="76200">
            <a:solidFill>
              <a:schemeClr val="tx1"/>
            </a:solidFill>
            <a:round/>
            <a:headEnd type="none" w="sm" len="sm"/>
            <a:tailEnd type="none" w="sm" len="sm"/>
          </a:ln>
        </p:spPr>
        <p:txBody>
          <a:bodyPr/>
          <a:lstStyle/>
          <a:p>
            <a:endParaRPr lang="en-US"/>
          </a:p>
        </p:txBody>
      </p:sp>
      <p:sp>
        <p:nvSpPr>
          <p:cNvPr id="29731" name="Rectangle 44"/>
          <p:cNvSpPr>
            <a:spLocks noChangeArrowheads="1"/>
          </p:cNvSpPr>
          <p:nvPr/>
        </p:nvSpPr>
        <p:spPr bwMode="auto">
          <a:xfrm>
            <a:off x="1101725" y="4405313"/>
            <a:ext cx="6994525" cy="180975"/>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29732" name="Line 45"/>
          <p:cNvSpPr>
            <a:spLocks noChangeShapeType="1"/>
          </p:cNvSpPr>
          <p:nvPr/>
        </p:nvSpPr>
        <p:spPr bwMode="auto">
          <a:xfrm flipV="1">
            <a:off x="1360488" y="4581525"/>
            <a:ext cx="6762750" cy="0"/>
          </a:xfrm>
          <a:prstGeom prst="line">
            <a:avLst/>
          </a:prstGeom>
          <a:noFill/>
          <a:ln w="38100">
            <a:solidFill>
              <a:srgbClr val="0000FF"/>
            </a:solidFill>
            <a:round/>
            <a:headEnd type="triangle" w="med" len="med"/>
            <a:tailEnd type="triangle" w="med" len="med"/>
          </a:ln>
        </p:spPr>
        <p:txBody>
          <a:bodyPr/>
          <a:lstStyle/>
          <a:p>
            <a:endParaRPr lang="en-US"/>
          </a:p>
        </p:txBody>
      </p:sp>
      <p:sp>
        <p:nvSpPr>
          <p:cNvPr id="29733" name="Line 46"/>
          <p:cNvSpPr>
            <a:spLocks noChangeShapeType="1"/>
          </p:cNvSpPr>
          <p:nvPr/>
        </p:nvSpPr>
        <p:spPr bwMode="auto">
          <a:xfrm flipV="1">
            <a:off x="1223963" y="4405313"/>
            <a:ext cx="6762750" cy="0"/>
          </a:xfrm>
          <a:prstGeom prst="line">
            <a:avLst/>
          </a:prstGeom>
          <a:noFill/>
          <a:ln w="38100">
            <a:solidFill>
              <a:schemeClr val="tx1"/>
            </a:solidFill>
            <a:round/>
            <a:headEnd type="triangle" w="med" len="med"/>
            <a:tailEnd type="triangle" w="med" len="med"/>
          </a:ln>
        </p:spPr>
        <p:txBody>
          <a:bodyPr/>
          <a:lstStyle/>
          <a:p>
            <a:endParaRPr lang="en-US"/>
          </a:p>
        </p:txBody>
      </p:sp>
      <p:sp>
        <p:nvSpPr>
          <p:cNvPr id="29734" name="Line 47"/>
          <p:cNvSpPr>
            <a:spLocks noChangeShapeType="1"/>
          </p:cNvSpPr>
          <p:nvPr/>
        </p:nvSpPr>
        <p:spPr bwMode="auto">
          <a:xfrm flipH="1">
            <a:off x="2693988" y="4046538"/>
            <a:ext cx="7937" cy="542925"/>
          </a:xfrm>
          <a:prstGeom prst="line">
            <a:avLst/>
          </a:prstGeom>
          <a:noFill/>
          <a:ln w="12700">
            <a:solidFill>
              <a:srgbClr val="0000FF"/>
            </a:solidFill>
            <a:round/>
            <a:headEnd type="triangle" w="med" len="med"/>
            <a:tailEnd type="triangle" w="med" len="med"/>
          </a:ln>
        </p:spPr>
        <p:txBody>
          <a:bodyPr/>
          <a:lstStyle/>
          <a:p>
            <a:endParaRPr lang="en-US"/>
          </a:p>
        </p:txBody>
      </p:sp>
      <p:sp>
        <p:nvSpPr>
          <p:cNvPr id="29735" name="Line 48"/>
          <p:cNvSpPr>
            <a:spLocks noChangeShapeType="1"/>
          </p:cNvSpPr>
          <p:nvPr/>
        </p:nvSpPr>
        <p:spPr bwMode="auto">
          <a:xfrm flipH="1">
            <a:off x="4048125" y="4029075"/>
            <a:ext cx="7938" cy="571500"/>
          </a:xfrm>
          <a:prstGeom prst="line">
            <a:avLst/>
          </a:prstGeom>
          <a:noFill/>
          <a:ln w="12700">
            <a:solidFill>
              <a:srgbClr val="0000FF"/>
            </a:solidFill>
            <a:round/>
            <a:headEnd type="triangle" w="med" len="med"/>
            <a:tailEnd type="triangle" w="med" len="med"/>
          </a:ln>
        </p:spPr>
        <p:txBody>
          <a:bodyPr/>
          <a:lstStyle/>
          <a:p>
            <a:endParaRPr lang="en-US"/>
          </a:p>
        </p:txBody>
      </p:sp>
      <p:sp>
        <p:nvSpPr>
          <p:cNvPr id="29736" name="Line 49"/>
          <p:cNvSpPr>
            <a:spLocks noChangeShapeType="1"/>
          </p:cNvSpPr>
          <p:nvPr/>
        </p:nvSpPr>
        <p:spPr bwMode="auto">
          <a:xfrm>
            <a:off x="5908675" y="4060825"/>
            <a:ext cx="0" cy="534988"/>
          </a:xfrm>
          <a:prstGeom prst="line">
            <a:avLst/>
          </a:prstGeom>
          <a:noFill/>
          <a:ln w="12700">
            <a:solidFill>
              <a:srgbClr val="0000FF"/>
            </a:solidFill>
            <a:round/>
            <a:headEnd type="triangle" w="med" len="med"/>
            <a:tailEnd type="triangle" w="med" len="med"/>
          </a:ln>
        </p:spPr>
        <p:txBody>
          <a:bodyPr/>
          <a:lstStyle/>
          <a:p>
            <a:endParaRPr lang="en-US"/>
          </a:p>
        </p:txBody>
      </p:sp>
      <p:sp>
        <p:nvSpPr>
          <p:cNvPr id="29737" name="Line 50"/>
          <p:cNvSpPr>
            <a:spLocks noChangeShapeType="1"/>
          </p:cNvSpPr>
          <p:nvPr/>
        </p:nvSpPr>
        <p:spPr bwMode="auto">
          <a:xfrm>
            <a:off x="7008813" y="4059238"/>
            <a:ext cx="0" cy="541337"/>
          </a:xfrm>
          <a:prstGeom prst="line">
            <a:avLst/>
          </a:prstGeom>
          <a:noFill/>
          <a:ln w="12700">
            <a:solidFill>
              <a:srgbClr val="0000FF"/>
            </a:solidFill>
            <a:round/>
            <a:headEnd type="triangle" w="med" len="med"/>
            <a:tailEnd type="triangle" w="med" len="med"/>
          </a:ln>
        </p:spPr>
        <p:txBody>
          <a:bodyPr/>
          <a:lstStyle/>
          <a:p>
            <a:endParaRPr lang="en-US"/>
          </a:p>
        </p:txBody>
      </p:sp>
      <p:sp>
        <p:nvSpPr>
          <p:cNvPr id="29738" name="Line 51"/>
          <p:cNvSpPr>
            <a:spLocks noChangeShapeType="1"/>
          </p:cNvSpPr>
          <p:nvPr/>
        </p:nvSpPr>
        <p:spPr bwMode="auto">
          <a:xfrm flipH="1">
            <a:off x="2617788" y="2400300"/>
            <a:ext cx="7937" cy="474663"/>
          </a:xfrm>
          <a:prstGeom prst="line">
            <a:avLst/>
          </a:prstGeom>
          <a:noFill/>
          <a:ln w="12700">
            <a:solidFill>
              <a:srgbClr val="0000FF"/>
            </a:solidFill>
            <a:round/>
            <a:headEnd type="triangle" w="med" len="med"/>
            <a:tailEnd type="triangle" w="med" len="med"/>
          </a:ln>
        </p:spPr>
        <p:txBody>
          <a:bodyPr/>
          <a:lstStyle/>
          <a:p>
            <a:endParaRPr lang="en-US"/>
          </a:p>
        </p:txBody>
      </p:sp>
      <p:sp>
        <p:nvSpPr>
          <p:cNvPr id="29739" name="Line 52"/>
          <p:cNvSpPr>
            <a:spLocks noChangeShapeType="1"/>
          </p:cNvSpPr>
          <p:nvPr/>
        </p:nvSpPr>
        <p:spPr bwMode="auto">
          <a:xfrm>
            <a:off x="3781425" y="2384425"/>
            <a:ext cx="0" cy="488950"/>
          </a:xfrm>
          <a:prstGeom prst="line">
            <a:avLst/>
          </a:prstGeom>
          <a:noFill/>
          <a:ln w="12700">
            <a:solidFill>
              <a:srgbClr val="0000FF"/>
            </a:solidFill>
            <a:round/>
            <a:headEnd type="triangle" w="med" len="med"/>
            <a:tailEnd type="triangle" w="med" len="med"/>
          </a:ln>
        </p:spPr>
        <p:txBody>
          <a:bodyPr/>
          <a:lstStyle/>
          <a:p>
            <a:endParaRPr lang="en-US"/>
          </a:p>
        </p:txBody>
      </p:sp>
      <p:sp>
        <p:nvSpPr>
          <p:cNvPr id="29740" name="Line 53"/>
          <p:cNvSpPr>
            <a:spLocks noChangeShapeType="1"/>
          </p:cNvSpPr>
          <p:nvPr/>
        </p:nvSpPr>
        <p:spPr bwMode="auto">
          <a:xfrm>
            <a:off x="5168900" y="2376488"/>
            <a:ext cx="0" cy="496887"/>
          </a:xfrm>
          <a:prstGeom prst="line">
            <a:avLst/>
          </a:prstGeom>
          <a:noFill/>
          <a:ln w="12700">
            <a:solidFill>
              <a:srgbClr val="0000FF"/>
            </a:solidFill>
            <a:round/>
            <a:headEnd type="triangle" w="med" len="med"/>
            <a:tailEnd type="triangle" w="med" len="med"/>
          </a:ln>
        </p:spPr>
        <p:txBody>
          <a:bodyPr/>
          <a:lstStyle/>
          <a:p>
            <a:endParaRPr lang="en-US"/>
          </a:p>
        </p:txBody>
      </p:sp>
      <p:sp>
        <p:nvSpPr>
          <p:cNvPr id="29741" name="Line 54"/>
          <p:cNvSpPr>
            <a:spLocks noChangeShapeType="1"/>
          </p:cNvSpPr>
          <p:nvPr/>
        </p:nvSpPr>
        <p:spPr bwMode="auto">
          <a:xfrm>
            <a:off x="1641475" y="2795588"/>
            <a:ext cx="0" cy="1597025"/>
          </a:xfrm>
          <a:prstGeom prst="line">
            <a:avLst/>
          </a:prstGeom>
          <a:noFill/>
          <a:ln w="38100">
            <a:solidFill>
              <a:schemeClr val="tx1"/>
            </a:solidFill>
            <a:round/>
            <a:headEnd type="triangle" w="med" len="med"/>
            <a:tailEnd type="triangle" w="med" len="med"/>
          </a:ln>
        </p:spPr>
        <p:txBody>
          <a:bodyPr/>
          <a:lstStyle/>
          <a:p>
            <a:endParaRPr lang="en-US"/>
          </a:p>
        </p:txBody>
      </p:sp>
      <p:sp>
        <p:nvSpPr>
          <p:cNvPr id="29742" name="Line 55"/>
          <p:cNvSpPr>
            <a:spLocks noChangeShapeType="1"/>
          </p:cNvSpPr>
          <p:nvPr/>
        </p:nvSpPr>
        <p:spPr bwMode="auto">
          <a:xfrm>
            <a:off x="1778000" y="2903538"/>
            <a:ext cx="0" cy="1660525"/>
          </a:xfrm>
          <a:prstGeom prst="line">
            <a:avLst/>
          </a:prstGeom>
          <a:noFill/>
          <a:ln w="38100">
            <a:solidFill>
              <a:srgbClr val="0000FF"/>
            </a:solidFill>
            <a:round/>
            <a:headEnd type="triangle" w="med" len="med"/>
            <a:tailEnd type="triangle" w="med" len="med"/>
          </a:ln>
        </p:spPr>
        <p:txBody>
          <a:bodyPr/>
          <a:lstStyle/>
          <a:p>
            <a:endParaRPr lang="en-US"/>
          </a:p>
        </p:txBody>
      </p:sp>
      <p:sp>
        <p:nvSpPr>
          <p:cNvPr id="29743" name="Line 56"/>
          <p:cNvSpPr>
            <a:spLocks noChangeShapeType="1"/>
          </p:cNvSpPr>
          <p:nvPr/>
        </p:nvSpPr>
        <p:spPr bwMode="auto">
          <a:xfrm>
            <a:off x="4691063" y="4394200"/>
            <a:ext cx="0" cy="544513"/>
          </a:xfrm>
          <a:prstGeom prst="line">
            <a:avLst/>
          </a:prstGeom>
          <a:noFill/>
          <a:ln w="12700">
            <a:solidFill>
              <a:schemeClr val="tx1"/>
            </a:solidFill>
            <a:round/>
            <a:headEnd type="triangle" w="med" len="med"/>
            <a:tailEnd type="triangle" w="med" len="med"/>
          </a:ln>
        </p:spPr>
        <p:txBody>
          <a:bodyPr/>
          <a:lstStyle/>
          <a:p>
            <a:endParaRPr lang="en-US"/>
          </a:p>
        </p:txBody>
      </p:sp>
      <p:sp>
        <p:nvSpPr>
          <p:cNvPr id="29744" name="AutoShape 57"/>
          <p:cNvSpPr>
            <a:spLocks noChangeArrowheads="1"/>
          </p:cNvSpPr>
          <p:nvPr/>
        </p:nvSpPr>
        <p:spPr bwMode="auto">
          <a:xfrm>
            <a:off x="4602163" y="4711700"/>
            <a:ext cx="179387"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r" eaLnBrk="0" hangingPunct="0"/>
            <a:r>
              <a:rPr lang="en-US" b="1"/>
              <a:t>I</a:t>
            </a:r>
          </a:p>
        </p:txBody>
      </p:sp>
      <p:grpSp>
        <p:nvGrpSpPr>
          <p:cNvPr id="29745" name="Group 58"/>
          <p:cNvGrpSpPr>
            <a:grpSpLocks/>
          </p:cNvGrpSpPr>
          <p:nvPr/>
        </p:nvGrpSpPr>
        <p:grpSpPr bwMode="auto">
          <a:xfrm>
            <a:off x="2419350" y="2462213"/>
            <a:ext cx="4735513" cy="1863725"/>
            <a:chOff x="1524" y="1551"/>
            <a:chExt cx="2983" cy="1174"/>
          </a:xfrm>
        </p:grpSpPr>
        <p:sp>
          <p:nvSpPr>
            <p:cNvPr id="29781" name="AutoShape 59"/>
            <p:cNvSpPr>
              <a:spLocks noChangeArrowheads="1"/>
            </p:cNvSpPr>
            <p:nvPr/>
          </p:nvSpPr>
          <p:spPr bwMode="auto">
            <a:xfrm>
              <a:off x="1524" y="1562"/>
              <a:ext cx="17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A</a:t>
              </a:r>
            </a:p>
          </p:txBody>
        </p:sp>
        <p:sp>
          <p:nvSpPr>
            <p:cNvPr id="29782" name="AutoShape 60"/>
            <p:cNvSpPr>
              <a:spLocks noChangeArrowheads="1"/>
            </p:cNvSpPr>
            <p:nvPr/>
          </p:nvSpPr>
          <p:spPr bwMode="auto">
            <a:xfrm>
              <a:off x="2258" y="1551"/>
              <a:ext cx="157"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C</a:t>
              </a:r>
            </a:p>
          </p:txBody>
        </p:sp>
        <p:sp>
          <p:nvSpPr>
            <p:cNvPr id="29783" name="AutoShape 61"/>
            <p:cNvSpPr>
              <a:spLocks noChangeArrowheads="1"/>
            </p:cNvSpPr>
            <p:nvPr/>
          </p:nvSpPr>
          <p:spPr bwMode="auto">
            <a:xfrm>
              <a:off x="3129" y="1557"/>
              <a:ext cx="161"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D</a:t>
              </a:r>
            </a:p>
          </p:txBody>
        </p:sp>
        <p:sp>
          <p:nvSpPr>
            <p:cNvPr id="29784" name="AutoShape 62"/>
            <p:cNvSpPr>
              <a:spLocks noChangeArrowheads="1"/>
            </p:cNvSpPr>
            <p:nvPr/>
          </p:nvSpPr>
          <p:spPr bwMode="auto">
            <a:xfrm>
              <a:off x="1572" y="2600"/>
              <a:ext cx="20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E</a:t>
              </a:r>
            </a:p>
          </p:txBody>
        </p:sp>
        <p:sp>
          <p:nvSpPr>
            <p:cNvPr id="29785" name="AutoShape 63"/>
            <p:cNvSpPr>
              <a:spLocks noChangeArrowheads="1"/>
            </p:cNvSpPr>
            <p:nvPr/>
          </p:nvSpPr>
          <p:spPr bwMode="auto">
            <a:xfrm>
              <a:off x="2448" y="2604"/>
              <a:ext cx="185"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F</a:t>
              </a:r>
            </a:p>
          </p:txBody>
        </p:sp>
        <p:sp>
          <p:nvSpPr>
            <p:cNvPr id="29786" name="AutoShape 64"/>
            <p:cNvSpPr>
              <a:spLocks noChangeArrowheads="1"/>
            </p:cNvSpPr>
            <p:nvPr/>
          </p:nvSpPr>
          <p:spPr bwMode="auto">
            <a:xfrm>
              <a:off x="3602" y="2607"/>
              <a:ext cx="180"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G</a:t>
              </a:r>
            </a:p>
          </p:txBody>
        </p:sp>
        <p:sp>
          <p:nvSpPr>
            <p:cNvPr id="29787" name="AutoShape 65"/>
            <p:cNvSpPr>
              <a:spLocks noChangeArrowheads="1"/>
            </p:cNvSpPr>
            <p:nvPr/>
          </p:nvSpPr>
          <p:spPr bwMode="auto">
            <a:xfrm>
              <a:off x="4301" y="2608"/>
              <a:ext cx="206"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H</a:t>
              </a:r>
            </a:p>
          </p:txBody>
        </p:sp>
      </p:grpSp>
      <p:sp>
        <p:nvSpPr>
          <p:cNvPr id="29746" name="Text Box 66"/>
          <p:cNvSpPr txBox="1">
            <a:spLocks noChangeArrowheads="1"/>
          </p:cNvSpPr>
          <p:nvPr/>
        </p:nvSpPr>
        <p:spPr bwMode="auto">
          <a:xfrm>
            <a:off x="6164263" y="4765675"/>
            <a:ext cx="2670175" cy="1014413"/>
          </a:xfrm>
          <a:prstGeom prst="rect">
            <a:avLst/>
          </a:prstGeom>
          <a:solidFill>
            <a:srgbClr val="FFFF99"/>
          </a:solidFill>
          <a:ln w="12700">
            <a:noFill/>
            <a:miter lim="800000"/>
            <a:headEnd type="none" w="sm" len="sm"/>
            <a:tailEnd type="none" w="sm" len="sm"/>
          </a:ln>
        </p:spPr>
        <p:txBody>
          <a:bodyPr>
            <a:spAutoFit/>
          </a:bodyPr>
          <a:lstStyle/>
          <a:p>
            <a:pPr eaLnBrk="0" hangingPunct="0"/>
            <a:endParaRPr lang="en-US" sz="1200" b="1"/>
          </a:p>
          <a:p>
            <a:pPr eaLnBrk="0" hangingPunct="0">
              <a:buFontTx/>
              <a:buChar char="•"/>
            </a:pPr>
            <a:r>
              <a:rPr lang="en-US" sz="1200" b="1"/>
              <a:t> Self-describing components for self-organization (crucial for  </a:t>
            </a:r>
            <a:r>
              <a:rPr lang="en-US" sz="1200" b="1" i="1"/>
              <a:t>composable</a:t>
            </a:r>
            <a:r>
              <a:rPr lang="en-US" sz="1200" b="1"/>
              <a:t> architecture).</a:t>
            </a:r>
          </a:p>
          <a:p>
            <a:pPr eaLnBrk="0" hangingPunct="0">
              <a:buFontTx/>
              <a:buChar char="•"/>
            </a:pPr>
            <a:endParaRPr lang="en-US" sz="1200" b="1"/>
          </a:p>
        </p:txBody>
      </p:sp>
      <p:grpSp>
        <p:nvGrpSpPr>
          <p:cNvPr id="6" name="Group 67"/>
          <p:cNvGrpSpPr>
            <a:grpSpLocks/>
          </p:cNvGrpSpPr>
          <p:nvPr/>
        </p:nvGrpSpPr>
        <p:grpSpPr bwMode="auto">
          <a:xfrm>
            <a:off x="0" y="757238"/>
            <a:ext cx="7810500" cy="5562600"/>
            <a:chOff x="0" y="477"/>
            <a:chExt cx="4920" cy="3504"/>
          </a:xfrm>
        </p:grpSpPr>
        <p:grpSp>
          <p:nvGrpSpPr>
            <p:cNvPr id="29764" name="Group 68"/>
            <p:cNvGrpSpPr>
              <a:grpSpLocks/>
            </p:cNvGrpSpPr>
            <p:nvPr/>
          </p:nvGrpSpPr>
          <p:grpSpPr bwMode="auto">
            <a:xfrm>
              <a:off x="0" y="1921"/>
              <a:ext cx="1022" cy="767"/>
              <a:chOff x="0" y="1921"/>
              <a:chExt cx="1022" cy="767"/>
            </a:xfrm>
          </p:grpSpPr>
          <p:pic>
            <p:nvPicPr>
              <p:cNvPr id="29778" name="Picture 69"/>
              <p:cNvPicPr>
                <a:picLocks noChangeAspect="1" noChangeArrowheads="1"/>
              </p:cNvPicPr>
              <p:nvPr/>
            </p:nvPicPr>
            <p:blipFill>
              <a:blip r:embed="rId4" cstate="print"/>
              <a:srcRect/>
              <a:stretch>
                <a:fillRect/>
              </a:stretch>
            </p:blipFill>
            <p:spPr bwMode="auto">
              <a:xfrm>
                <a:off x="185" y="2187"/>
                <a:ext cx="499" cy="497"/>
              </a:xfrm>
              <a:prstGeom prst="rect">
                <a:avLst/>
              </a:prstGeom>
              <a:noFill/>
              <a:ln w="12700">
                <a:solidFill>
                  <a:schemeClr val="tx1"/>
                </a:solidFill>
                <a:miter lim="800000"/>
                <a:headEnd type="none" w="sm" len="sm"/>
                <a:tailEnd type="none" w="sm" len="sm"/>
              </a:ln>
            </p:spPr>
          </p:pic>
          <p:sp>
            <p:nvSpPr>
              <p:cNvPr id="29779" name="Freeform 70"/>
              <p:cNvSpPr>
                <a:spLocks/>
              </p:cNvSpPr>
              <p:nvPr/>
            </p:nvSpPr>
            <p:spPr bwMode="auto">
              <a:xfrm>
                <a:off x="686" y="1963"/>
                <a:ext cx="336" cy="725"/>
              </a:xfrm>
              <a:custGeom>
                <a:avLst/>
                <a:gdLst>
                  <a:gd name="T0" fmla="*/ 0 w 336"/>
                  <a:gd name="T1" fmla="*/ 725 h 725"/>
                  <a:gd name="T2" fmla="*/ 212 w 336"/>
                  <a:gd name="T3" fmla="*/ 720 h 725"/>
                  <a:gd name="T4" fmla="*/ 336 w 336"/>
                  <a:gd name="T5" fmla="*/ 653 h 725"/>
                  <a:gd name="T6" fmla="*/ 336 w 336"/>
                  <a:gd name="T7" fmla="*/ 0 h 725"/>
                  <a:gd name="T8" fmla="*/ 0 w 336"/>
                  <a:gd name="T9" fmla="*/ 226 h 725"/>
                  <a:gd name="T10" fmla="*/ 0 w 336"/>
                  <a:gd name="T11" fmla="*/ 725 h 725"/>
                  <a:gd name="T12" fmla="*/ 0 60000 65536"/>
                  <a:gd name="T13" fmla="*/ 0 60000 65536"/>
                  <a:gd name="T14" fmla="*/ 0 60000 65536"/>
                  <a:gd name="T15" fmla="*/ 0 60000 65536"/>
                  <a:gd name="T16" fmla="*/ 0 60000 65536"/>
                  <a:gd name="T17" fmla="*/ 0 60000 65536"/>
                  <a:gd name="T18" fmla="*/ 0 w 336"/>
                  <a:gd name="T19" fmla="*/ 0 h 725"/>
                  <a:gd name="T20" fmla="*/ 336 w 336"/>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336" h="725">
                    <a:moveTo>
                      <a:pt x="0" y="725"/>
                    </a:moveTo>
                    <a:lnTo>
                      <a:pt x="212" y="720"/>
                    </a:lnTo>
                    <a:lnTo>
                      <a:pt x="336" y="653"/>
                    </a:lnTo>
                    <a:lnTo>
                      <a:pt x="336" y="0"/>
                    </a:lnTo>
                    <a:lnTo>
                      <a:pt x="0" y="226"/>
                    </a:lnTo>
                    <a:lnTo>
                      <a:pt x="0" y="725"/>
                    </a:lnTo>
                    <a:close/>
                  </a:path>
                </a:pathLst>
              </a:custGeom>
              <a:solidFill>
                <a:schemeClr val="bg2"/>
              </a:solidFill>
              <a:ln w="12700">
                <a:noFill/>
                <a:round/>
                <a:headEnd type="none" w="sm" len="sm"/>
                <a:tailEnd type="none" w="sm" len="sm"/>
              </a:ln>
            </p:spPr>
            <p:txBody>
              <a:bodyPr/>
              <a:lstStyle/>
              <a:p>
                <a:endParaRPr lang="en-US"/>
              </a:p>
            </p:txBody>
          </p:sp>
          <p:sp>
            <p:nvSpPr>
              <p:cNvPr id="29780" name="Text Box 71"/>
              <p:cNvSpPr txBox="1">
                <a:spLocks noChangeArrowheads="1"/>
              </p:cNvSpPr>
              <p:nvPr/>
            </p:nvSpPr>
            <p:spPr bwMode="auto">
              <a:xfrm>
                <a:off x="0" y="1921"/>
                <a:ext cx="858" cy="288"/>
              </a:xfrm>
              <a:prstGeom prst="rect">
                <a:avLst/>
              </a:prstGeom>
              <a:noFill/>
              <a:ln w="12700">
                <a:noFill/>
                <a:miter lim="800000"/>
                <a:headEnd type="none" w="sm" len="sm"/>
                <a:tailEnd type="none" w="sm" len="sm"/>
              </a:ln>
            </p:spPr>
            <p:txBody>
              <a:bodyPr wrap="none">
                <a:spAutoFit/>
              </a:bodyPr>
              <a:lstStyle/>
              <a:p>
                <a:pPr algn="ctr" eaLnBrk="0" hangingPunct="0"/>
                <a:r>
                  <a:rPr lang="en-US" sz="1200" b="1"/>
                  <a:t>Mil Std 1394B </a:t>
                </a:r>
              </a:p>
              <a:p>
                <a:pPr algn="ctr" eaLnBrk="0" hangingPunct="0"/>
                <a:r>
                  <a:rPr lang="en-US" sz="1200" b="1"/>
                  <a:t>(or Mil Std 1553)</a:t>
                </a:r>
              </a:p>
            </p:txBody>
          </p:sp>
        </p:grpSp>
        <p:grpSp>
          <p:nvGrpSpPr>
            <p:cNvPr id="29765" name="Group 72"/>
            <p:cNvGrpSpPr>
              <a:grpSpLocks/>
            </p:cNvGrpSpPr>
            <p:nvPr/>
          </p:nvGrpSpPr>
          <p:grpSpPr bwMode="auto">
            <a:xfrm>
              <a:off x="468" y="2544"/>
              <a:ext cx="1742" cy="1437"/>
              <a:chOff x="468" y="2544"/>
              <a:chExt cx="1742" cy="1437"/>
            </a:xfrm>
          </p:grpSpPr>
          <p:grpSp>
            <p:nvGrpSpPr>
              <p:cNvPr id="29772" name="Group 73"/>
              <p:cNvGrpSpPr>
                <a:grpSpLocks/>
              </p:cNvGrpSpPr>
              <p:nvPr/>
            </p:nvGrpSpPr>
            <p:grpSpPr bwMode="auto">
              <a:xfrm>
                <a:off x="468" y="2544"/>
                <a:ext cx="1742" cy="1437"/>
                <a:chOff x="468" y="2544"/>
                <a:chExt cx="1742" cy="1437"/>
              </a:xfrm>
            </p:grpSpPr>
            <p:grpSp>
              <p:nvGrpSpPr>
                <p:cNvPr id="29774" name="Group 74"/>
                <p:cNvGrpSpPr>
                  <a:grpSpLocks/>
                </p:cNvGrpSpPr>
                <p:nvPr/>
              </p:nvGrpSpPr>
              <p:grpSpPr bwMode="auto">
                <a:xfrm>
                  <a:off x="468" y="2544"/>
                  <a:ext cx="1742" cy="1433"/>
                  <a:chOff x="468" y="2544"/>
                  <a:chExt cx="1742" cy="1433"/>
                </a:xfrm>
              </p:grpSpPr>
              <p:pic>
                <p:nvPicPr>
                  <p:cNvPr id="29776" name="Picture 75"/>
                  <p:cNvPicPr>
                    <a:picLocks noChangeAspect="1" noChangeArrowheads="1"/>
                  </p:cNvPicPr>
                  <p:nvPr/>
                </p:nvPicPr>
                <p:blipFill>
                  <a:blip r:embed="rId5" cstate="print"/>
                  <a:srcRect/>
                  <a:stretch>
                    <a:fillRect/>
                  </a:stretch>
                </p:blipFill>
                <p:spPr bwMode="auto">
                  <a:xfrm>
                    <a:off x="492" y="2942"/>
                    <a:ext cx="1701" cy="1035"/>
                  </a:xfrm>
                  <a:prstGeom prst="rect">
                    <a:avLst/>
                  </a:prstGeom>
                  <a:solidFill>
                    <a:srgbClr val="0066FF"/>
                  </a:solidFill>
                  <a:ln w="28575">
                    <a:solidFill>
                      <a:srgbClr val="0066FF"/>
                    </a:solidFill>
                    <a:miter lim="800000"/>
                    <a:headEnd type="none" w="sm" len="sm"/>
                    <a:tailEnd type="none" w="sm" len="sm"/>
                  </a:ln>
                </p:spPr>
              </p:pic>
              <p:sp>
                <p:nvSpPr>
                  <p:cNvPr id="29777" name="Freeform 76"/>
                  <p:cNvSpPr>
                    <a:spLocks/>
                  </p:cNvSpPr>
                  <p:nvPr/>
                </p:nvSpPr>
                <p:spPr bwMode="auto">
                  <a:xfrm>
                    <a:off x="468" y="2544"/>
                    <a:ext cx="1742" cy="385"/>
                  </a:xfrm>
                  <a:custGeom>
                    <a:avLst/>
                    <a:gdLst>
                      <a:gd name="T0" fmla="*/ 1073 w 1727"/>
                      <a:gd name="T1" fmla="*/ 0 h 390"/>
                      <a:gd name="T2" fmla="*/ 0 w 1727"/>
                      <a:gd name="T3" fmla="*/ 310 h 390"/>
                      <a:gd name="T4" fmla="*/ 2017 w 1727"/>
                      <a:gd name="T5" fmla="*/ 310 h 390"/>
                      <a:gd name="T6" fmla="*/ 1645 w 1727"/>
                      <a:gd name="T7" fmla="*/ 5 h 390"/>
                      <a:gd name="T8" fmla="*/ 1073 w 1727"/>
                      <a:gd name="T9" fmla="*/ 0 h 390"/>
                      <a:gd name="T10" fmla="*/ 0 60000 65536"/>
                      <a:gd name="T11" fmla="*/ 0 60000 65536"/>
                      <a:gd name="T12" fmla="*/ 0 60000 65536"/>
                      <a:gd name="T13" fmla="*/ 0 60000 65536"/>
                      <a:gd name="T14" fmla="*/ 0 60000 65536"/>
                      <a:gd name="T15" fmla="*/ 0 w 1727"/>
                      <a:gd name="T16" fmla="*/ 0 h 390"/>
                      <a:gd name="T17" fmla="*/ 1727 w 1727"/>
                      <a:gd name="T18" fmla="*/ 390 h 390"/>
                    </a:gdLst>
                    <a:ahLst/>
                    <a:cxnLst>
                      <a:cxn ang="T10">
                        <a:pos x="T0" y="T1"/>
                      </a:cxn>
                      <a:cxn ang="T11">
                        <a:pos x="T2" y="T3"/>
                      </a:cxn>
                      <a:cxn ang="T12">
                        <a:pos x="T4" y="T5"/>
                      </a:cxn>
                      <a:cxn ang="T13">
                        <a:pos x="T6" y="T7"/>
                      </a:cxn>
                      <a:cxn ang="T14">
                        <a:pos x="T8" y="T9"/>
                      </a:cxn>
                    </a:cxnLst>
                    <a:rect l="T15" t="T16" r="T17" b="T18"/>
                    <a:pathLst>
                      <a:path w="1727" h="390">
                        <a:moveTo>
                          <a:pt x="919" y="0"/>
                        </a:moveTo>
                        <a:lnTo>
                          <a:pt x="0" y="390"/>
                        </a:lnTo>
                        <a:lnTo>
                          <a:pt x="1727" y="390"/>
                        </a:lnTo>
                        <a:lnTo>
                          <a:pt x="1408" y="5"/>
                        </a:lnTo>
                        <a:lnTo>
                          <a:pt x="919" y="0"/>
                        </a:lnTo>
                        <a:close/>
                      </a:path>
                    </a:pathLst>
                  </a:custGeom>
                  <a:solidFill>
                    <a:srgbClr val="618FFD">
                      <a:alpha val="45097"/>
                    </a:srgbClr>
                  </a:solidFill>
                  <a:ln w="12700">
                    <a:noFill/>
                    <a:round/>
                    <a:headEnd type="none" w="sm" len="sm"/>
                    <a:tailEnd type="none" w="sm" len="sm"/>
                  </a:ln>
                </p:spPr>
                <p:txBody>
                  <a:bodyPr/>
                  <a:lstStyle/>
                  <a:p>
                    <a:endParaRPr lang="en-US"/>
                  </a:p>
                </p:txBody>
              </p:sp>
            </p:grpSp>
            <p:sp>
              <p:nvSpPr>
                <p:cNvPr id="29775" name="Text Box 77"/>
                <p:cNvSpPr txBox="1">
                  <a:spLocks noChangeArrowheads="1"/>
                </p:cNvSpPr>
                <p:nvPr/>
              </p:nvSpPr>
              <p:spPr bwMode="auto">
                <a:xfrm>
                  <a:off x="482" y="3769"/>
                  <a:ext cx="1005" cy="212"/>
                </a:xfrm>
                <a:prstGeom prst="rect">
                  <a:avLst/>
                </a:prstGeom>
                <a:noFill/>
                <a:ln w="12700">
                  <a:noFill/>
                  <a:miter lim="800000"/>
                  <a:headEnd type="none" w="sm" len="sm"/>
                  <a:tailEnd type="none" w="sm" len="sm"/>
                </a:ln>
              </p:spPr>
              <p:txBody>
                <a:bodyPr wrap="none">
                  <a:spAutoFit/>
                </a:bodyPr>
                <a:lstStyle/>
                <a:p>
                  <a:pPr eaLnBrk="0" hangingPunct="0"/>
                  <a:r>
                    <a:rPr lang="en-US" sz="1600" b="1"/>
                    <a:t>SEM-E Module</a:t>
                  </a:r>
                </a:p>
              </p:txBody>
            </p:sp>
          </p:grpSp>
          <p:sp>
            <p:nvSpPr>
              <p:cNvPr id="29773" name="Text Box 78"/>
              <p:cNvSpPr txBox="1">
                <a:spLocks noChangeArrowheads="1"/>
              </p:cNvSpPr>
              <p:nvPr/>
            </p:nvSpPr>
            <p:spPr bwMode="auto">
              <a:xfrm>
                <a:off x="1296" y="2962"/>
                <a:ext cx="866" cy="366"/>
              </a:xfrm>
              <a:prstGeom prst="rect">
                <a:avLst/>
              </a:prstGeom>
              <a:solidFill>
                <a:schemeClr val="bg1"/>
              </a:solidFill>
              <a:ln w="12700">
                <a:noFill/>
                <a:miter lim="800000"/>
                <a:headEnd type="none" w="sm" len="sm"/>
                <a:tailEnd type="none" w="sm" len="sm"/>
              </a:ln>
            </p:spPr>
            <p:txBody>
              <a:bodyPr>
                <a:spAutoFit/>
              </a:bodyPr>
              <a:lstStyle/>
              <a:p>
                <a:pPr eaLnBrk="0" hangingPunct="0"/>
                <a:r>
                  <a:rPr lang="en-US" sz="1600" b="1"/>
                  <a:t>ATR Chassis</a:t>
                </a:r>
              </a:p>
            </p:txBody>
          </p:sp>
        </p:grpSp>
        <p:grpSp>
          <p:nvGrpSpPr>
            <p:cNvPr id="29766" name="Group 79"/>
            <p:cNvGrpSpPr>
              <a:grpSpLocks/>
            </p:cNvGrpSpPr>
            <p:nvPr/>
          </p:nvGrpSpPr>
          <p:grpSpPr bwMode="auto">
            <a:xfrm>
              <a:off x="3739" y="477"/>
              <a:ext cx="1181" cy="1508"/>
              <a:chOff x="3739" y="477"/>
              <a:chExt cx="1181" cy="1508"/>
            </a:xfrm>
          </p:grpSpPr>
          <p:grpSp>
            <p:nvGrpSpPr>
              <p:cNvPr id="29768" name="Group 80"/>
              <p:cNvGrpSpPr>
                <a:grpSpLocks/>
              </p:cNvGrpSpPr>
              <p:nvPr/>
            </p:nvGrpSpPr>
            <p:grpSpPr bwMode="auto">
              <a:xfrm>
                <a:off x="3783" y="477"/>
                <a:ext cx="1101" cy="1508"/>
                <a:chOff x="3783" y="477"/>
                <a:chExt cx="1101" cy="1508"/>
              </a:xfrm>
            </p:grpSpPr>
            <p:pic>
              <p:nvPicPr>
                <p:cNvPr id="29770" name="Picture 81"/>
                <p:cNvPicPr>
                  <a:picLocks noChangeAspect="1" noChangeArrowheads="1"/>
                </p:cNvPicPr>
                <p:nvPr/>
              </p:nvPicPr>
              <p:blipFill>
                <a:blip r:embed="rId6" cstate="print"/>
                <a:srcRect/>
                <a:stretch>
                  <a:fillRect/>
                </a:stretch>
              </p:blipFill>
              <p:spPr bwMode="auto">
                <a:xfrm>
                  <a:off x="3783" y="477"/>
                  <a:ext cx="1101" cy="1334"/>
                </a:xfrm>
                <a:prstGeom prst="rect">
                  <a:avLst/>
                </a:prstGeom>
                <a:noFill/>
                <a:ln w="28575">
                  <a:solidFill>
                    <a:srgbClr val="0000FF"/>
                  </a:solidFill>
                  <a:miter lim="800000"/>
                  <a:headEnd type="none" w="sm" len="sm"/>
                  <a:tailEnd type="none" w="sm" len="sm"/>
                </a:ln>
              </p:spPr>
            </p:pic>
            <p:sp>
              <p:nvSpPr>
                <p:cNvPr id="29771" name="Text Box 82"/>
                <p:cNvSpPr txBox="1">
                  <a:spLocks noChangeArrowheads="1"/>
                </p:cNvSpPr>
                <p:nvPr/>
              </p:nvSpPr>
              <p:spPr bwMode="auto">
                <a:xfrm>
                  <a:off x="3959" y="1812"/>
                  <a:ext cx="826" cy="173"/>
                </a:xfrm>
                <a:prstGeom prst="rect">
                  <a:avLst/>
                </a:prstGeom>
                <a:noFill/>
                <a:ln w="12700">
                  <a:noFill/>
                  <a:miter lim="800000"/>
                  <a:headEnd type="none" w="sm" len="sm"/>
                  <a:tailEnd type="none" w="sm" len="sm"/>
                </a:ln>
              </p:spPr>
              <p:txBody>
                <a:bodyPr wrap="none">
                  <a:spAutoFit/>
                </a:bodyPr>
                <a:lstStyle/>
                <a:p>
                  <a:pPr eaLnBrk="0" hangingPunct="0"/>
                  <a:r>
                    <a:rPr lang="en-US" sz="1200" b="1">
                      <a:solidFill>
                        <a:srgbClr val="0000FF"/>
                      </a:solidFill>
                    </a:rPr>
                    <a:t>Switched fabric</a:t>
                  </a:r>
                </a:p>
              </p:txBody>
            </p:sp>
          </p:grpSp>
          <p:sp>
            <p:nvSpPr>
              <p:cNvPr id="29769" name="Rectangle 83"/>
              <p:cNvSpPr>
                <a:spLocks noChangeArrowheads="1"/>
              </p:cNvSpPr>
              <p:nvPr/>
            </p:nvSpPr>
            <p:spPr bwMode="auto">
              <a:xfrm>
                <a:off x="3739" y="888"/>
                <a:ext cx="1181" cy="230"/>
              </a:xfrm>
              <a:prstGeom prst="rect">
                <a:avLst/>
              </a:prstGeom>
              <a:noFill/>
              <a:ln w="19050">
                <a:solidFill>
                  <a:schemeClr val="hlink"/>
                </a:solidFill>
                <a:miter lim="800000"/>
                <a:headEnd type="none" w="sm" len="sm"/>
                <a:tailEnd type="none" w="sm" len="sm"/>
              </a:ln>
            </p:spPr>
            <p:txBody>
              <a:bodyPr wrap="none" anchor="ctr"/>
              <a:lstStyle/>
              <a:p>
                <a:pPr eaLnBrk="0" hangingPunct="0"/>
                <a:endParaRPr lang="en-US"/>
              </a:p>
            </p:txBody>
          </p:sp>
        </p:grpSp>
        <p:pic>
          <p:nvPicPr>
            <p:cNvPr id="29767" name="Picture 84"/>
            <p:cNvPicPr>
              <a:picLocks noChangeAspect="1" noChangeArrowheads="1"/>
            </p:cNvPicPr>
            <p:nvPr/>
          </p:nvPicPr>
          <p:blipFill>
            <a:blip r:embed="rId7" cstate="print"/>
            <a:srcRect/>
            <a:stretch>
              <a:fillRect/>
            </a:stretch>
          </p:blipFill>
          <p:spPr bwMode="auto">
            <a:xfrm>
              <a:off x="3990" y="1961"/>
              <a:ext cx="835" cy="80"/>
            </a:xfrm>
            <a:prstGeom prst="rect">
              <a:avLst/>
            </a:prstGeom>
            <a:noFill/>
            <a:ln w="12700">
              <a:noFill/>
              <a:miter lim="800000"/>
              <a:headEnd type="none" w="sm" len="sm"/>
              <a:tailEnd type="none" w="sm" len="sm"/>
            </a:ln>
          </p:spPr>
        </p:pic>
      </p:grpSp>
      <p:graphicFrame>
        <p:nvGraphicFramePr>
          <p:cNvPr id="1950805" name="Group 85"/>
          <p:cNvGraphicFramePr>
            <a:graphicFrameLocks noGrp="1"/>
          </p:cNvGraphicFramePr>
          <p:nvPr/>
        </p:nvGraphicFramePr>
        <p:xfrm>
          <a:off x="50800" y="674688"/>
          <a:ext cx="1692275" cy="1207008"/>
        </p:xfrm>
        <a:graphic>
          <a:graphicData uri="http://schemas.openxmlformats.org/drawingml/2006/table">
            <a:tbl>
              <a:tblPr/>
              <a:tblGrid>
                <a:gridCol w="1692275"/>
              </a:tblGrid>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Plug-and-Play Hardware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 &amp;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Avionics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pic>
        <p:nvPicPr>
          <p:cNvPr id="86" name="Picture 2"/>
          <p:cNvPicPr>
            <a:picLocks noChangeAspect="1" noChangeArrowheads="1"/>
          </p:cNvPicPr>
          <p:nvPr/>
        </p:nvPicPr>
        <p:blipFill>
          <a:blip r:embed="rId8" cstate="print"/>
          <a:srcRect/>
          <a:stretch>
            <a:fillRect/>
          </a:stretch>
        </p:blipFill>
        <p:spPr bwMode="auto">
          <a:xfrm>
            <a:off x="3165661" y="1441400"/>
            <a:ext cx="1047751" cy="2666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6175" y="15875"/>
            <a:ext cx="6934200" cy="762000"/>
          </a:xfrm>
        </p:spPr>
        <p:txBody>
          <a:bodyPr/>
          <a:lstStyle/>
          <a:p>
            <a:pPr eaLnBrk="1" hangingPunct="1"/>
            <a:r>
              <a:rPr lang="en-US" smtClean="0"/>
              <a:t>Open Avionics Architecture Elements</a:t>
            </a:r>
            <a:br>
              <a:rPr lang="en-US" smtClean="0"/>
            </a:br>
            <a:r>
              <a:rPr lang="en-US" sz="2400" smtClean="0"/>
              <a:t>- Service Oriented Subsystem Interfaces -</a:t>
            </a:r>
          </a:p>
        </p:txBody>
      </p:sp>
      <p:sp>
        <p:nvSpPr>
          <p:cNvPr id="1952771" name="Text Box 3"/>
          <p:cNvSpPr txBox="1">
            <a:spLocks noChangeArrowheads="1"/>
          </p:cNvSpPr>
          <p:nvPr/>
        </p:nvSpPr>
        <p:spPr bwMode="auto">
          <a:xfrm>
            <a:off x="5661025" y="1266825"/>
            <a:ext cx="3444875" cy="942975"/>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eaLnBrk="0" hangingPunct="0">
              <a:defRPr/>
            </a:pPr>
            <a:r>
              <a:rPr lang="en-US" sz="1400" b="1">
                <a:latin typeface="Arial" charset="0"/>
              </a:rPr>
              <a:t>           Reference Interfaces</a:t>
            </a:r>
          </a:p>
          <a:p>
            <a:pPr eaLnBrk="0" hangingPunct="0">
              <a:defRPr/>
            </a:pPr>
            <a:endParaRPr lang="en-US" sz="1400" b="1">
              <a:latin typeface="Arial" charset="0"/>
            </a:endParaRPr>
          </a:p>
          <a:p>
            <a:pPr eaLnBrk="0" hangingPunct="0">
              <a:defRPr/>
            </a:pPr>
            <a:r>
              <a:rPr lang="en-US" sz="1400" b="1">
                <a:latin typeface="Arial" charset="0"/>
              </a:rPr>
              <a:t>           Executable Service Interfaces</a:t>
            </a:r>
          </a:p>
          <a:p>
            <a:pPr eaLnBrk="0" hangingPunct="0">
              <a:defRPr/>
            </a:pPr>
            <a:endParaRPr lang="en-US" sz="1400" b="1">
              <a:latin typeface="Arial" charset="0"/>
            </a:endParaRPr>
          </a:p>
        </p:txBody>
      </p:sp>
      <p:grpSp>
        <p:nvGrpSpPr>
          <p:cNvPr id="30724" name="Group 4"/>
          <p:cNvGrpSpPr>
            <a:grpSpLocks/>
          </p:cNvGrpSpPr>
          <p:nvPr/>
        </p:nvGrpSpPr>
        <p:grpSpPr bwMode="auto">
          <a:xfrm>
            <a:off x="1012825" y="1300163"/>
            <a:ext cx="7461250" cy="4505325"/>
            <a:chOff x="638" y="819"/>
            <a:chExt cx="4700" cy="2838"/>
          </a:xfrm>
        </p:grpSpPr>
        <p:sp>
          <p:nvSpPr>
            <p:cNvPr id="1952773" name="Rectangle 5"/>
            <p:cNvSpPr>
              <a:spLocks noChangeArrowheads="1"/>
            </p:cNvSpPr>
            <p:nvPr/>
          </p:nvSpPr>
          <p:spPr bwMode="auto">
            <a:xfrm>
              <a:off x="4239" y="2184"/>
              <a:ext cx="482" cy="37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CNI</a:t>
              </a:r>
            </a:p>
          </p:txBody>
        </p:sp>
        <p:sp>
          <p:nvSpPr>
            <p:cNvPr id="1952774" name="Rectangle 6"/>
            <p:cNvSpPr>
              <a:spLocks noChangeArrowheads="1"/>
            </p:cNvSpPr>
            <p:nvPr/>
          </p:nvSpPr>
          <p:spPr bwMode="auto">
            <a:xfrm>
              <a:off x="3437" y="2180"/>
              <a:ext cx="482" cy="37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Display</a:t>
              </a:r>
            </a:p>
            <a:p>
              <a:pPr algn="ctr" eaLnBrk="0" hangingPunct="0">
                <a:defRPr/>
              </a:pPr>
              <a:r>
                <a:rPr lang="en-US" b="1">
                  <a:latin typeface="Arial" charset="0"/>
                </a:rPr>
                <a:t>Subsystem</a:t>
              </a:r>
            </a:p>
          </p:txBody>
        </p:sp>
        <p:sp>
          <p:nvSpPr>
            <p:cNvPr id="1952775" name="Rectangle 7"/>
            <p:cNvSpPr>
              <a:spLocks noChangeArrowheads="1"/>
            </p:cNvSpPr>
            <p:nvPr/>
          </p:nvSpPr>
          <p:spPr bwMode="auto">
            <a:xfrm>
              <a:off x="2714" y="3108"/>
              <a:ext cx="482" cy="371"/>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Network </a:t>
              </a:r>
            </a:p>
            <a:p>
              <a:pPr algn="ctr" eaLnBrk="0" hangingPunct="0">
                <a:defRPr/>
              </a:pPr>
              <a:r>
                <a:rPr lang="en-US" b="1">
                  <a:latin typeface="Arial" charset="0"/>
                </a:rPr>
                <a:t>Adapter/ </a:t>
              </a:r>
            </a:p>
            <a:p>
              <a:pPr algn="ctr" eaLnBrk="0" hangingPunct="0">
                <a:defRPr/>
              </a:pPr>
              <a:r>
                <a:rPr lang="en-US" b="1">
                  <a:latin typeface="Arial" charset="0"/>
                </a:rPr>
                <a:t>DataLink</a:t>
              </a:r>
            </a:p>
          </p:txBody>
        </p:sp>
        <p:sp>
          <p:nvSpPr>
            <p:cNvPr id="1952776" name="Rectangle 8"/>
            <p:cNvSpPr>
              <a:spLocks noChangeArrowheads="1"/>
            </p:cNvSpPr>
            <p:nvPr/>
          </p:nvSpPr>
          <p:spPr bwMode="auto">
            <a:xfrm>
              <a:off x="1396" y="2177"/>
              <a:ext cx="482" cy="37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Mission </a:t>
              </a:r>
            </a:p>
            <a:p>
              <a:pPr algn="ctr" eaLnBrk="0" hangingPunct="0">
                <a:defRPr/>
              </a:pPr>
              <a:r>
                <a:rPr lang="en-US" b="1">
                  <a:latin typeface="Arial" charset="0"/>
                </a:rPr>
                <a:t>Computer</a:t>
              </a:r>
            </a:p>
          </p:txBody>
        </p:sp>
        <p:sp>
          <p:nvSpPr>
            <p:cNvPr id="1952777" name="Rectangle 9"/>
            <p:cNvSpPr>
              <a:spLocks noChangeArrowheads="1"/>
            </p:cNvSpPr>
            <p:nvPr/>
          </p:nvSpPr>
          <p:spPr bwMode="auto">
            <a:xfrm>
              <a:off x="1361" y="1138"/>
              <a:ext cx="482" cy="371"/>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1200" b="1">
                  <a:latin typeface="Arial" charset="0"/>
                </a:rPr>
                <a:t>Radar</a:t>
              </a:r>
            </a:p>
          </p:txBody>
        </p:sp>
        <p:sp>
          <p:nvSpPr>
            <p:cNvPr id="1952778" name="Rectangle 10"/>
            <p:cNvSpPr>
              <a:spLocks noChangeArrowheads="1"/>
            </p:cNvSpPr>
            <p:nvPr/>
          </p:nvSpPr>
          <p:spPr bwMode="auto">
            <a:xfrm>
              <a:off x="2068" y="1138"/>
              <a:ext cx="482" cy="371"/>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AMRAAM</a:t>
              </a:r>
            </a:p>
            <a:p>
              <a:pPr algn="ctr" eaLnBrk="0" hangingPunct="0">
                <a:defRPr/>
              </a:pPr>
              <a:r>
                <a:rPr lang="en-US" b="1">
                  <a:latin typeface="Arial" charset="0"/>
                </a:rPr>
                <a:t>System</a:t>
              </a:r>
            </a:p>
          </p:txBody>
        </p:sp>
        <p:pic>
          <p:nvPicPr>
            <p:cNvPr id="30749" name="Picture 12" descr="raptorradar"/>
            <p:cNvPicPr>
              <a:picLocks noChangeAspect="1" noChangeArrowheads="1"/>
            </p:cNvPicPr>
            <p:nvPr/>
          </p:nvPicPr>
          <p:blipFill>
            <a:blip r:embed="rId3" cstate="print"/>
            <a:srcRect/>
            <a:stretch>
              <a:fillRect/>
            </a:stretch>
          </p:blipFill>
          <p:spPr bwMode="auto">
            <a:xfrm>
              <a:off x="1413" y="828"/>
              <a:ext cx="386" cy="269"/>
            </a:xfrm>
            <a:prstGeom prst="rect">
              <a:avLst/>
            </a:prstGeom>
            <a:noFill/>
            <a:ln w="9525">
              <a:noFill/>
              <a:miter lim="800000"/>
              <a:headEnd/>
              <a:tailEnd/>
            </a:ln>
          </p:spPr>
        </p:pic>
        <p:sp>
          <p:nvSpPr>
            <p:cNvPr id="30750" name="Line 13"/>
            <p:cNvSpPr>
              <a:spLocks noChangeShapeType="1"/>
            </p:cNvSpPr>
            <p:nvPr/>
          </p:nvSpPr>
          <p:spPr bwMode="auto">
            <a:xfrm>
              <a:off x="1840" y="1322"/>
              <a:ext cx="228" cy="0"/>
            </a:xfrm>
            <a:prstGeom prst="line">
              <a:avLst/>
            </a:prstGeom>
            <a:noFill/>
            <a:ln w="12700">
              <a:solidFill>
                <a:schemeClr val="tx1"/>
              </a:solidFill>
              <a:round/>
              <a:headEnd type="none" w="sm" len="sm"/>
              <a:tailEnd type="triangle" w="med" len="med"/>
            </a:ln>
          </p:spPr>
          <p:txBody>
            <a:bodyPr/>
            <a:lstStyle/>
            <a:p>
              <a:endParaRPr lang="en-US"/>
            </a:p>
          </p:txBody>
        </p:sp>
        <p:grpSp>
          <p:nvGrpSpPr>
            <p:cNvPr id="30751" name="Group 14"/>
            <p:cNvGrpSpPr>
              <a:grpSpLocks/>
            </p:cNvGrpSpPr>
            <p:nvPr/>
          </p:nvGrpSpPr>
          <p:grpSpPr bwMode="auto">
            <a:xfrm>
              <a:off x="3192" y="3310"/>
              <a:ext cx="628" cy="347"/>
              <a:chOff x="3144" y="3730"/>
              <a:chExt cx="700" cy="436"/>
            </a:xfrm>
          </p:grpSpPr>
          <p:sp>
            <p:nvSpPr>
              <p:cNvPr id="30813" name="Line 15"/>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0814" name="Line 16"/>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0815" name="Line 17"/>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0752" name="Text Box 18"/>
            <p:cNvSpPr txBox="1">
              <a:spLocks noChangeArrowheads="1"/>
            </p:cNvSpPr>
            <p:nvPr/>
          </p:nvSpPr>
          <p:spPr bwMode="auto">
            <a:xfrm>
              <a:off x="3494" y="3256"/>
              <a:ext cx="1013" cy="250"/>
            </a:xfrm>
            <a:prstGeom prst="rect">
              <a:avLst/>
            </a:prstGeom>
            <a:noFill/>
            <a:ln w="12700">
              <a:noFill/>
              <a:miter lim="800000"/>
              <a:headEnd type="none" w="sm" len="sm"/>
              <a:tailEnd type="none" w="sm" len="sm"/>
            </a:ln>
          </p:spPr>
          <p:txBody>
            <a:bodyPr wrap="none">
              <a:spAutoFit/>
            </a:bodyPr>
            <a:lstStyle/>
            <a:p>
              <a:pPr eaLnBrk="0" hangingPunct="0"/>
              <a:r>
                <a:rPr lang="en-US" b="1"/>
                <a:t>To/from GIG </a:t>
              </a:r>
            </a:p>
            <a:p>
              <a:pPr eaLnBrk="0" hangingPunct="0"/>
              <a:r>
                <a:rPr lang="en-US" b="1"/>
                <a:t>(virtual Ground Station)</a:t>
              </a:r>
            </a:p>
          </p:txBody>
        </p:sp>
        <p:sp>
          <p:nvSpPr>
            <p:cNvPr id="1952787" name="Rectangle 19"/>
            <p:cNvSpPr>
              <a:spLocks noChangeArrowheads="1"/>
            </p:cNvSpPr>
            <p:nvPr/>
          </p:nvSpPr>
          <p:spPr bwMode="auto">
            <a:xfrm>
              <a:off x="2955" y="1131"/>
              <a:ext cx="482" cy="371"/>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EWS</a:t>
              </a:r>
            </a:p>
          </p:txBody>
        </p:sp>
        <p:sp>
          <p:nvSpPr>
            <p:cNvPr id="30754" name="Text Box 20"/>
            <p:cNvSpPr txBox="1">
              <a:spLocks noChangeArrowheads="1"/>
            </p:cNvSpPr>
            <p:nvPr/>
          </p:nvSpPr>
          <p:spPr bwMode="auto">
            <a:xfrm>
              <a:off x="3472" y="1306"/>
              <a:ext cx="276" cy="250"/>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0755" name="Text Box 21"/>
            <p:cNvSpPr txBox="1">
              <a:spLocks noChangeArrowheads="1"/>
            </p:cNvSpPr>
            <p:nvPr/>
          </p:nvSpPr>
          <p:spPr bwMode="auto">
            <a:xfrm>
              <a:off x="4765" y="2383"/>
              <a:ext cx="276" cy="250"/>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0756" name="Line 22"/>
            <p:cNvSpPr>
              <a:spLocks noChangeShapeType="1"/>
            </p:cNvSpPr>
            <p:nvPr/>
          </p:nvSpPr>
          <p:spPr bwMode="auto">
            <a:xfrm>
              <a:off x="948" y="2818"/>
              <a:ext cx="3817" cy="0"/>
            </a:xfrm>
            <a:prstGeom prst="line">
              <a:avLst/>
            </a:prstGeom>
            <a:noFill/>
            <a:ln w="76200">
              <a:solidFill>
                <a:schemeClr val="tx1"/>
              </a:solidFill>
              <a:round/>
              <a:headEnd type="none" w="sm" len="sm"/>
              <a:tailEnd type="none" w="sm" len="sm"/>
            </a:ln>
          </p:spPr>
          <p:txBody>
            <a:bodyPr/>
            <a:lstStyle/>
            <a:p>
              <a:endParaRPr lang="en-US"/>
            </a:p>
          </p:txBody>
        </p:sp>
        <p:sp>
          <p:nvSpPr>
            <p:cNvPr id="30757" name="Line 23"/>
            <p:cNvSpPr>
              <a:spLocks noChangeShapeType="1"/>
            </p:cNvSpPr>
            <p:nvPr/>
          </p:nvSpPr>
          <p:spPr bwMode="auto">
            <a:xfrm>
              <a:off x="1586" y="1509"/>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0758" name="Line 24"/>
            <p:cNvSpPr>
              <a:spLocks noChangeShapeType="1"/>
            </p:cNvSpPr>
            <p:nvPr/>
          </p:nvSpPr>
          <p:spPr bwMode="auto">
            <a:xfrm>
              <a:off x="2305" y="1505"/>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0759" name="Line 25"/>
            <p:cNvSpPr>
              <a:spLocks noChangeShapeType="1"/>
            </p:cNvSpPr>
            <p:nvPr/>
          </p:nvSpPr>
          <p:spPr bwMode="auto">
            <a:xfrm>
              <a:off x="3189" y="1509"/>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0760" name="Line 26"/>
            <p:cNvSpPr>
              <a:spLocks noChangeShapeType="1"/>
            </p:cNvSpPr>
            <p:nvPr/>
          </p:nvSpPr>
          <p:spPr bwMode="auto">
            <a:xfrm>
              <a:off x="2498" y="2550"/>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0761" name="Line 27"/>
            <p:cNvSpPr>
              <a:spLocks noChangeShapeType="1"/>
            </p:cNvSpPr>
            <p:nvPr/>
          </p:nvSpPr>
          <p:spPr bwMode="auto">
            <a:xfrm>
              <a:off x="1634" y="2550"/>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0762" name="Line 28"/>
            <p:cNvSpPr>
              <a:spLocks noChangeShapeType="1"/>
            </p:cNvSpPr>
            <p:nvPr/>
          </p:nvSpPr>
          <p:spPr bwMode="auto">
            <a:xfrm>
              <a:off x="3654" y="2554"/>
              <a:ext cx="0" cy="236"/>
            </a:xfrm>
            <a:prstGeom prst="line">
              <a:avLst/>
            </a:prstGeom>
            <a:noFill/>
            <a:ln w="12700">
              <a:solidFill>
                <a:schemeClr val="tx1"/>
              </a:solidFill>
              <a:round/>
              <a:headEnd type="triangle" w="med" len="med"/>
              <a:tailEnd type="triangle" w="med" len="med"/>
            </a:ln>
          </p:spPr>
          <p:txBody>
            <a:bodyPr/>
            <a:lstStyle/>
            <a:p>
              <a:endParaRPr lang="en-US"/>
            </a:p>
          </p:txBody>
        </p:sp>
        <p:sp>
          <p:nvSpPr>
            <p:cNvPr id="30763" name="Line 29"/>
            <p:cNvSpPr>
              <a:spLocks noChangeShapeType="1"/>
            </p:cNvSpPr>
            <p:nvPr/>
          </p:nvSpPr>
          <p:spPr bwMode="auto">
            <a:xfrm>
              <a:off x="4357" y="2565"/>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0764" name="AutoShape 30"/>
            <p:cNvSpPr>
              <a:spLocks noChangeArrowheads="1"/>
            </p:cNvSpPr>
            <p:nvPr/>
          </p:nvSpPr>
          <p:spPr bwMode="auto">
            <a:xfrm>
              <a:off x="1892" y="1258"/>
              <a:ext cx="113"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B</a:t>
              </a:r>
            </a:p>
          </p:txBody>
        </p:sp>
        <p:sp>
          <p:nvSpPr>
            <p:cNvPr id="30765" name="AutoShape 31"/>
            <p:cNvSpPr>
              <a:spLocks noChangeArrowheads="1"/>
            </p:cNvSpPr>
            <p:nvPr/>
          </p:nvSpPr>
          <p:spPr bwMode="auto">
            <a:xfrm>
              <a:off x="3359" y="3353"/>
              <a:ext cx="113"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J</a:t>
              </a:r>
            </a:p>
          </p:txBody>
        </p:sp>
        <p:grpSp>
          <p:nvGrpSpPr>
            <p:cNvPr id="30766" name="Group 32"/>
            <p:cNvGrpSpPr>
              <a:grpSpLocks/>
            </p:cNvGrpSpPr>
            <p:nvPr/>
          </p:nvGrpSpPr>
          <p:grpSpPr bwMode="auto">
            <a:xfrm>
              <a:off x="2098" y="2174"/>
              <a:ext cx="857" cy="370"/>
              <a:chOff x="1925" y="2300"/>
              <a:chExt cx="955" cy="466"/>
            </a:xfrm>
          </p:grpSpPr>
          <p:sp>
            <p:nvSpPr>
              <p:cNvPr id="1952801" name="Rectangle 33"/>
              <p:cNvSpPr>
                <a:spLocks noChangeArrowheads="1"/>
              </p:cNvSpPr>
              <p:nvPr/>
            </p:nvSpPr>
            <p:spPr bwMode="auto">
              <a:xfrm>
                <a:off x="1925" y="2300"/>
                <a:ext cx="955" cy="466"/>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b"/>
              <a:lstStyle/>
              <a:p>
                <a:pPr algn="ctr" eaLnBrk="0" hangingPunct="0">
                  <a:defRPr/>
                </a:pPr>
                <a:r>
                  <a:rPr lang="en-US" b="1">
                    <a:latin typeface="Arial" charset="0"/>
                  </a:rPr>
                  <a:t>Mass Storage</a:t>
                </a:r>
              </a:p>
            </p:txBody>
          </p:sp>
          <p:sp>
            <p:nvSpPr>
              <p:cNvPr id="1952802" name="AutoShape 34"/>
              <p:cNvSpPr>
                <a:spLocks noChangeArrowheads="1"/>
              </p:cNvSpPr>
              <p:nvPr/>
            </p:nvSpPr>
            <p:spPr bwMode="auto">
              <a:xfrm>
                <a:off x="1967" y="2328"/>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52803" name="AutoShape 35"/>
              <p:cNvSpPr>
                <a:spLocks noChangeArrowheads="1"/>
              </p:cNvSpPr>
              <p:nvPr/>
            </p:nvSpPr>
            <p:spPr bwMode="auto">
              <a:xfrm>
                <a:off x="2423" y="2324"/>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grpSp>
        <p:grpSp>
          <p:nvGrpSpPr>
            <p:cNvPr id="30767" name="Group 36"/>
            <p:cNvGrpSpPr>
              <a:grpSpLocks/>
            </p:cNvGrpSpPr>
            <p:nvPr/>
          </p:nvGrpSpPr>
          <p:grpSpPr bwMode="auto">
            <a:xfrm>
              <a:off x="4710" y="2254"/>
              <a:ext cx="628" cy="346"/>
              <a:chOff x="3144" y="3730"/>
              <a:chExt cx="700" cy="436"/>
            </a:xfrm>
          </p:grpSpPr>
          <p:sp>
            <p:nvSpPr>
              <p:cNvPr id="30807" name="Line 37"/>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0808" name="Line 38"/>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0809" name="Line 39"/>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0768" name="AutoShape 40"/>
            <p:cNvSpPr>
              <a:spLocks noChangeArrowheads="1"/>
            </p:cNvSpPr>
            <p:nvPr/>
          </p:nvSpPr>
          <p:spPr bwMode="auto">
            <a:xfrm>
              <a:off x="4876" y="2296"/>
              <a:ext cx="113"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K</a:t>
              </a:r>
            </a:p>
          </p:txBody>
        </p:sp>
        <p:sp>
          <p:nvSpPr>
            <p:cNvPr id="30769" name="Line 41"/>
            <p:cNvSpPr>
              <a:spLocks noChangeShapeType="1"/>
            </p:cNvSpPr>
            <p:nvPr/>
          </p:nvSpPr>
          <p:spPr bwMode="auto">
            <a:xfrm>
              <a:off x="926" y="1770"/>
              <a:ext cx="3769" cy="4"/>
            </a:xfrm>
            <a:prstGeom prst="line">
              <a:avLst/>
            </a:prstGeom>
            <a:noFill/>
            <a:ln w="76200">
              <a:solidFill>
                <a:schemeClr val="tx1"/>
              </a:solidFill>
              <a:round/>
              <a:headEnd type="none" w="sm" len="sm"/>
              <a:tailEnd type="none" w="sm" len="sm"/>
            </a:ln>
          </p:spPr>
          <p:txBody>
            <a:bodyPr/>
            <a:lstStyle/>
            <a:p>
              <a:endParaRPr lang="en-US"/>
            </a:p>
          </p:txBody>
        </p:sp>
        <p:sp>
          <p:nvSpPr>
            <p:cNvPr id="30770" name="Rectangle 42"/>
            <p:cNvSpPr>
              <a:spLocks noChangeArrowheads="1"/>
            </p:cNvSpPr>
            <p:nvPr/>
          </p:nvSpPr>
          <p:spPr bwMode="auto">
            <a:xfrm>
              <a:off x="638" y="1741"/>
              <a:ext cx="4407" cy="309"/>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0771" name="Line 43"/>
            <p:cNvSpPr>
              <a:spLocks noChangeShapeType="1"/>
            </p:cNvSpPr>
            <p:nvPr/>
          </p:nvSpPr>
          <p:spPr bwMode="auto">
            <a:xfrm flipV="1">
              <a:off x="801" y="1821"/>
              <a:ext cx="4261" cy="0"/>
            </a:xfrm>
            <a:prstGeom prst="line">
              <a:avLst/>
            </a:prstGeom>
            <a:noFill/>
            <a:ln w="38100">
              <a:solidFill>
                <a:srgbClr val="0000FF"/>
              </a:solidFill>
              <a:round/>
              <a:headEnd type="triangle" w="med" len="med"/>
              <a:tailEnd type="triangle" w="med" len="med"/>
            </a:ln>
          </p:spPr>
          <p:txBody>
            <a:bodyPr/>
            <a:lstStyle/>
            <a:p>
              <a:endParaRPr lang="en-US"/>
            </a:p>
          </p:txBody>
        </p:sp>
        <p:sp>
          <p:nvSpPr>
            <p:cNvPr id="30772" name="Line 44"/>
            <p:cNvSpPr>
              <a:spLocks noChangeShapeType="1"/>
            </p:cNvSpPr>
            <p:nvPr/>
          </p:nvSpPr>
          <p:spPr bwMode="auto">
            <a:xfrm flipV="1">
              <a:off x="715" y="1753"/>
              <a:ext cx="4260" cy="0"/>
            </a:xfrm>
            <a:prstGeom prst="line">
              <a:avLst/>
            </a:prstGeom>
            <a:noFill/>
            <a:ln w="38100">
              <a:solidFill>
                <a:schemeClr val="tx1"/>
              </a:solidFill>
              <a:round/>
              <a:headEnd type="triangle" w="med" len="med"/>
              <a:tailEnd type="triangle" w="med" len="med"/>
            </a:ln>
          </p:spPr>
          <p:txBody>
            <a:bodyPr/>
            <a:lstStyle/>
            <a:p>
              <a:endParaRPr lang="en-US"/>
            </a:p>
          </p:txBody>
        </p:sp>
        <p:sp>
          <p:nvSpPr>
            <p:cNvPr id="30773" name="Line 45"/>
            <p:cNvSpPr>
              <a:spLocks noChangeShapeType="1"/>
            </p:cNvSpPr>
            <p:nvPr/>
          </p:nvSpPr>
          <p:spPr bwMode="auto">
            <a:xfrm>
              <a:off x="982" y="2786"/>
              <a:ext cx="3769" cy="0"/>
            </a:xfrm>
            <a:prstGeom prst="line">
              <a:avLst/>
            </a:prstGeom>
            <a:noFill/>
            <a:ln w="76200">
              <a:solidFill>
                <a:schemeClr val="tx1"/>
              </a:solidFill>
              <a:round/>
              <a:headEnd type="none" w="sm" len="sm"/>
              <a:tailEnd type="none" w="sm" len="sm"/>
            </a:ln>
          </p:spPr>
          <p:txBody>
            <a:bodyPr/>
            <a:lstStyle/>
            <a:p>
              <a:endParaRPr lang="en-US"/>
            </a:p>
          </p:txBody>
        </p:sp>
        <p:sp>
          <p:nvSpPr>
            <p:cNvPr id="30774" name="Rectangle 46"/>
            <p:cNvSpPr>
              <a:spLocks noChangeArrowheads="1"/>
            </p:cNvSpPr>
            <p:nvPr/>
          </p:nvSpPr>
          <p:spPr bwMode="auto">
            <a:xfrm>
              <a:off x="694" y="2775"/>
              <a:ext cx="4406" cy="114"/>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0775" name="Line 47"/>
            <p:cNvSpPr>
              <a:spLocks noChangeShapeType="1"/>
            </p:cNvSpPr>
            <p:nvPr/>
          </p:nvSpPr>
          <p:spPr bwMode="auto">
            <a:xfrm flipV="1">
              <a:off x="857" y="2886"/>
              <a:ext cx="426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0776" name="Line 48"/>
            <p:cNvSpPr>
              <a:spLocks noChangeShapeType="1"/>
            </p:cNvSpPr>
            <p:nvPr/>
          </p:nvSpPr>
          <p:spPr bwMode="auto">
            <a:xfrm flipV="1">
              <a:off x="771" y="2775"/>
              <a:ext cx="4260" cy="0"/>
            </a:xfrm>
            <a:prstGeom prst="line">
              <a:avLst/>
            </a:prstGeom>
            <a:noFill/>
            <a:ln w="38100">
              <a:solidFill>
                <a:schemeClr val="tx1"/>
              </a:solidFill>
              <a:round/>
              <a:headEnd type="triangle" w="med" len="med"/>
              <a:tailEnd type="triangle" w="med" len="med"/>
            </a:ln>
          </p:spPr>
          <p:txBody>
            <a:bodyPr/>
            <a:lstStyle/>
            <a:p>
              <a:endParaRPr lang="en-US"/>
            </a:p>
          </p:txBody>
        </p:sp>
        <p:sp>
          <p:nvSpPr>
            <p:cNvPr id="30777" name="Line 49"/>
            <p:cNvSpPr>
              <a:spLocks noChangeShapeType="1"/>
            </p:cNvSpPr>
            <p:nvPr/>
          </p:nvSpPr>
          <p:spPr bwMode="auto">
            <a:xfrm flipH="1">
              <a:off x="1697" y="2549"/>
              <a:ext cx="5" cy="342"/>
            </a:xfrm>
            <a:prstGeom prst="line">
              <a:avLst/>
            </a:prstGeom>
            <a:noFill/>
            <a:ln w="12700">
              <a:solidFill>
                <a:srgbClr val="0000FF"/>
              </a:solidFill>
              <a:round/>
              <a:headEnd type="triangle" w="med" len="med"/>
              <a:tailEnd type="triangle" w="med" len="med"/>
            </a:ln>
          </p:spPr>
          <p:txBody>
            <a:bodyPr/>
            <a:lstStyle/>
            <a:p>
              <a:endParaRPr lang="en-US"/>
            </a:p>
          </p:txBody>
        </p:sp>
        <p:sp>
          <p:nvSpPr>
            <p:cNvPr id="30778" name="Line 50"/>
            <p:cNvSpPr>
              <a:spLocks noChangeShapeType="1"/>
            </p:cNvSpPr>
            <p:nvPr/>
          </p:nvSpPr>
          <p:spPr bwMode="auto">
            <a:xfrm flipH="1">
              <a:off x="2550" y="2538"/>
              <a:ext cx="5" cy="360"/>
            </a:xfrm>
            <a:prstGeom prst="line">
              <a:avLst/>
            </a:prstGeom>
            <a:noFill/>
            <a:ln w="12700">
              <a:solidFill>
                <a:srgbClr val="0000FF"/>
              </a:solidFill>
              <a:round/>
              <a:headEnd type="triangle" w="med" len="med"/>
              <a:tailEnd type="triangle" w="med" len="med"/>
            </a:ln>
          </p:spPr>
          <p:txBody>
            <a:bodyPr/>
            <a:lstStyle/>
            <a:p>
              <a:endParaRPr lang="en-US"/>
            </a:p>
          </p:txBody>
        </p:sp>
        <p:sp>
          <p:nvSpPr>
            <p:cNvPr id="30779" name="Line 51"/>
            <p:cNvSpPr>
              <a:spLocks noChangeShapeType="1"/>
            </p:cNvSpPr>
            <p:nvPr/>
          </p:nvSpPr>
          <p:spPr bwMode="auto">
            <a:xfrm>
              <a:off x="3722" y="2558"/>
              <a:ext cx="0" cy="337"/>
            </a:xfrm>
            <a:prstGeom prst="line">
              <a:avLst/>
            </a:prstGeom>
            <a:noFill/>
            <a:ln w="12700">
              <a:solidFill>
                <a:srgbClr val="0000FF"/>
              </a:solidFill>
              <a:round/>
              <a:headEnd type="triangle" w="med" len="med"/>
              <a:tailEnd type="triangle" w="med" len="med"/>
            </a:ln>
          </p:spPr>
          <p:txBody>
            <a:bodyPr/>
            <a:lstStyle/>
            <a:p>
              <a:endParaRPr lang="en-US"/>
            </a:p>
          </p:txBody>
        </p:sp>
        <p:sp>
          <p:nvSpPr>
            <p:cNvPr id="30780" name="Line 52"/>
            <p:cNvSpPr>
              <a:spLocks noChangeShapeType="1"/>
            </p:cNvSpPr>
            <p:nvPr/>
          </p:nvSpPr>
          <p:spPr bwMode="auto">
            <a:xfrm>
              <a:off x="4415" y="2557"/>
              <a:ext cx="0" cy="341"/>
            </a:xfrm>
            <a:prstGeom prst="line">
              <a:avLst/>
            </a:prstGeom>
            <a:noFill/>
            <a:ln w="12700">
              <a:solidFill>
                <a:srgbClr val="0000FF"/>
              </a:solidFill>
              <a:round/>
              <a:headEnd type="triangle" w="med" len="med"/>
              <a:tailEnd type="triangle" w="med" len="med"/>
            </a:ln>
          </p:spPr>
          <p:txBody>
            <a:bodyPr/>
            <a:lstStyle/>
            <a:p>
              <a:endParaRPr lang="en-US"/>
            </a:p>
          </p:txBody>
        </p:sp>
        <p:sp>
          <p:nvSpPr>
            <p:cNvPr id="30781" name="Line 53"/>
            <p:cNvSpPr>
              <a:spLocks noChangeShapeType="1"/>
            </p:cNvSpPr>
            <p:nvPr/>
          </p:nvSpPr>
          <p:spPr bwMode="auto">
            <a:xfrm flipH="1">
              <a:off x="1649" y="1512"/>
              <a:ext cx="5" cy="299"/>
            </a:xfrm>
            <a:prstGeom prst="line">
              <a:avLst/>
            </a:prstGeom>
            <a:noFill/>
            <a:ln w="12700">
              <a:solidFill>
                <a:srgbClr val="0000FF"/>
              </a:solidFill>
              <a:round/>
              <a:headEnd type="triangle" w="med" len="med"/>
              <a:tailEnd type="triangle" w="med" len="med"/>
            </a:ln>
          </p:spPr>
          <p:txBody>
            <a:bodyPr/>
            <a:lstStyle/>
            <a:p>
              <a:endParaRPr lang="en-US"/>
            </a:p>
          </p:txBody>
        </p:sp>
        <p:sp>
          <p:nvSpPr>
            <p:cNvPr id="30782" name="Line 54"/>
            <p:cNvSpPr>
              <a:spLocks noChangeShapeType="1"/>
            </p:cNvSpPr>
            <p:nvPr/>
          </p:nvSpPr>
          <p:spPr bwMode="auto">
            <a:xfrm>
              <a:off x="2382" y="1502"/>
              <a:ext cx="0" cy="308"/>
            </a:xfrm>
            <a:prstGeom prst="line">
              <a:avLst/>
            </a:prstGeom>
            <a:noFill/>
            <a:ln w="12700">
              <a:solidFill>
                <a:srgbClr val="0000FF"/>
              </a:solidFill>
              <a:round/>
              <a:headEnd type="triangle" w="med" len="med"/>
              <a:tailEnd type="triangle" w="med" len="med"/>
            </a:ln>
          </p:spPr>
          <p:txBody>
            <a:bodyPr/>
            <a:lstStyle/>
            <a:p>
              <a:endParaRPr lang="en-US"/>
            </a:p>
          </p:txBody>
        </p:sp>
        <p:sp>
          <p:nvSpPr>
            <p:cNvPr id="30783" name="Line 55"/>
            <p:cNvSpPr>
              <a:spLocks noChangeShapeType="1"/>
            </p:cNvSpPr>
            <p:nvPr/>
          </p:nvSpPr>
          <p:spPr bwMode="auto">
            <a:xfrm>
              <a:off x="3256" y="1497"/>
              <a:ext cx="0" cy="313"/>
            </a:xfrm>
            <a:prstGeom prst="line">
              <a:avLst/>
            </a:prstGeom>
            <a:noFill/>
            <a:ln w="12700">
              <a:solidFill>
                <a:srgbClr val="0000FF"/>
              </a:solidFill>
              <a:round/>
              <a:headEnd type="triangle" w="med" len="med"/>
              <a:tailEnd type="triangle" w="med" len="med"/>
            </a:ln>
          </p:spPr>
          <p:txBody>
            <a:bodyPr/>
            <a:lstStyle/>
            <a:p>
              <a:endParaRPr lang="en-US"/>
            </a:p>
          </p:txBody>
        </p:sp>
        <p:sp>
          <p:nvSpPr>
            <p:cNvPr id="30784" name="Line 56"/>
            <p:cNvSpPr>
              <a:spLocks noChangeShapeType="1"/>
            </p:cNvSpPr>
            <p:nvPr/>
          </p:nvSpPr>
          <p:spPr bwMode="auto">
            <a:xfrm>
              <a:off x="1034" y="1761"/>
              <a:ext cx="0" cy="1006"/>
            </a:xfrm>
            <a:prstGeom prst="line">
              <a:avLst/>
            </a:prstGeom>
            <a:noFill/>
            <a:ln w="38100">
              <a:solidFill>
                <a:schemeClr val="tx1"/>
              </a:solidFill>
              <a:round/>
              <a:headEnd type="triangle" w="med" len="med"/>
              <a:tailEnd type="triangle" w="med" len="med"/>
            </a:ln>
          </p:spPr>
          <p:txBody>
            <a:bodyPr/>
            <a:lstStyle/>
            <a:p>
              <a:endParaRPr lang="en-US"/>
            </a:p>
          </p:txBody>
        </p:sp>
        <p:sp>
          <p:nvSpPr>
            <p:cNvPr id="30785" name="Line 57"/>
            <p:cNvSpPr>
              <a:spLocks noChangeShapeType="1"/>
            </p:cNvSpPr>
            <p:nvPr/>
          </p:nvSpPr>
          <p:spPr bwMode="auto">
            <a:xfrm>
              <a:off x="1120" y="1829"/>
              <a:ext cx="0" cy="1046"/>
            </a:xfrm>
            <a:prstGeom prst="line">
              <a:avLst/>
            </a:prstGeom>
            <a:noFill/>
            <a:ln w="38100">
              <a:solidFill>
                <a:srgbClr val="0000FF"/>
              </a:solidFill>
              <a:round/>
              <a:headEnd type="triangle" w="med" len="med"/>
              <a:tailEnd type="triangle" w="med" len="med"/>
            </a:ln>
          </p:spPr>
          <p:txBody>
            <a:bodyPr/>
            <a:lstStyle/>
            <a:p>
              <a:endParaRPr lang="en-US"/>
            </a:p>
          </p:txBody>
        </p:sp>
        <p:sp>
          <p:nvSpPr>
            <p:cNvPr id="30786" name="Line 58"/>
            <p:cNvSpPr>
              <a:spLocks noChangeShapeType="1"/>
            </p:cNvSpPr>
            <p:nvPr/>
          </p:nvSpPr>
          <p:spPr bwMode="auto">
            <a:xfrm>
              <a:off x="2955" y="2768"/>
              <a:ext cx="0" cy="343"/>
            </a:xfrm>
            <a:prstGeom prst="line">
              <a:avLst/>
            </a:prstGeom>
            <a:noFill/>
            <a:ln w="12700">
              <a:solidFill>
                <a:schemeClr val="tx1"/>
              </a:solidFill>
              <a:round/>
              <a:headEnd type="triangle" w="med" len="med"/>
              <a:tailEnd type="triangle" w="med" len="med"/>
            </a:ln>
          </p:spPr>
          <p:txBody>
            <a:bodyPr/>
            <a:lstStyle/>
            <a:p>
              <a:endParaRPr lang="en-US"/>
            </a:p>
          </p:txBody>
        </p:sp>
        <p:sp>
          <p:nvSpPr>
            <p:cNvPr id="30787" name="AutoShape 59"/>
            <p:cNvSpPr>
              <a:spLocks noChangeArrowheads="1"/>
            </p:cNvSpPr>
            <p:nvPr/>
          </p:nvSpPr>
          <p:spPr bwMode="auto">
            <a:xfrm>
              <a:off x="2899" y="2953"/>
              <a:ext cx="113"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I</a:t>
              </a:r>
            </a:p>
          </p:txBody>
        </p:sp>
        <p:grpSp>
          <p:nvGrpSpPr>
            <p:cNvPr id="30788" name="Group 60"/>
            <p:cNvGrpSpPr>
              <a:grpSpLocks/>
            </p:cNvGrpSpPr>
            <p:nvPr/>
          </p:nvGrpSpPr>
          <p:grpSpPr bwMode="auto">
            <a:xfrm>
              <a:off x="1524" y="1551"/>
              <a:ext cx="2983" cy="1174"/>
              <a:chOff x="1524" y="1551"/>
              <a:chExt cx="2983" cy="1174"/>
            </a:xfrm>
          </p:grpSpPr>
          <p:sp>
            <p:nvSpPr>
              <p:cNvPr id="30800" name="AutoShape 61"/>
              <p:cNvSpPr>
                <a:spLocks noChangeArrowheads="1"/>
              </p:cNvSpPr>
              <p:nvPr/>
            </p:nvSpPr>
            <p:spPr bwMode="auto">
              <a:xfrm>
                <a:off x="1524" y="1562"/>
                <a:ext cx="17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A</a:t>
                </a:r>
              </a:p>
            </p:txBody>
          </p:sp>
          <p:sp>
            <p:nvSpPr>
              <p:cNvPr id="30801" name="AutoShape 62"/>
              <p:cNvSpPr>
                <a:spLocks noChangeArrowheads="1"/>
              </p:cNvSpPr>
              <p:nvPr/>
            </p:nvSpPr>
            <p:spPr bwMode="auto">
              <a:xfrm>
                <a:off x="2258" y="1551"/>
                <a:ext cx="157"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C</a:t>
                </a:r>
              </a:p>
            </p:txBody>
          </p:sp>
          <p:sp>
            <p:nvSpPr>
              <p:cNvPr id="30802" name="AutoShape 63"/>
              <p:cNvSpPr>
                <a:spLocks noChangeArrowheads="1"/>
              </p:cNvSpPr>
              <p:nvPr/>
            </p:nvSpPr>
            <p:spPr bwMode="auto">
              <a:xfrm>
                <a:off x="3129" y="1557"/>
                <a:ext cx="161"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D</a:t>
                </a:r>
              </a:p>
            </p:txBody>
          </p:sp>
          <p:sp>
            <p:nvSpPr>
              <p:cNvPr id="30803" name="AutoShape 64"/>
              <p:cNvSpPr>
                <a:spLocks noChangeArrowheads="1"/>
              </p:cNvSpPr>
              <p:nvPr/>
            </p:nvSpPr>
            <p:spPr bwMode="auto">
              <a:xfrm>
                <a:off x="1572" y="2600"/>
                <a:ext cx="20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E</a:t>
                </a:r>
              </a:p>
            </p:txBody>
          </p:sp>
          <p:sp>
            <p:nvSpPr>
              <p:cNvPr id="30804" name="AutoShape 65"/>
              <p:cNvSpPr>
                <a:spLocks noChangeArrowheads="1"/>
              </p:cNvSpPr>
              <p:nvPr/>
            </p:nvSpPr>
            <p:spPr bwMode="auto">
              <a:xfrm>
                <a:off x="2448" y="2604"/>
                <a:ext cx="185"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F</a:t>
                </a:r>
              </a:p>
            </p:txBody>
          </p:sp>
          <p:sp>
            <p:nvSpPr>
              <p:cNvPr id="30805" name="AutoShape 66"/>
              <p:cNvSpPr>
                <a:spLocks noChangeArrowheads="1"/>
              </p:cNvSpPr>
              <p:nvPr/>
            </p:nvSpPr>
            <p:spPr bwMode="auto">
              <a:xfrm>
                <a:off x="3602" y="2607"/>
                <a:ext cx="180"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G</a:t>
                </a:r>
              </a:p>
            </p:txBody>
          </p:sp>
          <p:sp>
            <p:nvSpPr>
              <p:cNvPr id="30806" name="AutoShape 67"/>
              <p:cNvSpPr>
                <a:spLocks noChangeArrowheads="1"/>
              </p:cNvSpPr>
              <p:nvPr/>
            </p:nvSpPr>
            <p:spPr bwMode="auto">
              <a:xfrm>
                <a:off x="4301" y="2608"/>
                <a:ext cx="206"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H</a:t>
                </a:r>
              </a:p>
            </p:txBody>
          </p:sp>
        </p:grpSp>
        <p:sp>
          <p:nvSpPr>
            <p:cNvPr id="30789" name="AutoShape 68"/>
            <p:cNvSpPr>
              <a:spLocks noChangeArrowheads="1"/>
            </p:cNvSpPr>
            <p:nvPr/>
          </p:nvSpPr>
          <p:spPr bwMode="auto">
            <a:xfrm>
              <a:off x="1488" y="1509"/>
              <a:ext cx="262" cy="17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A</a:t>
              </a:r>
            </a:p>
          </p:txBody>
        </p:sp>
        <p:sp>
          <p:nvSpPr>
            <p:cNvPr id="30790" name="AutoShape 69"/>
            <p:cNvSpPr>
              <a:spLocks noChangeArrowheads="1"/>
            </p:cNvSpPr>
            <p:nvPr/>
          </p:nvSpPr>
          <p:spPr bwMode="auto">
            <a:xfrm>
              <a:off x="2206" y="1509"/>
              <a:ext cx="262" cy="166"/>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C</a:t>
              </a:r>
            </a:p>
          </p:txBody>
        </p:sp>
        <p:sp>
          <p:nvSpPr>
            <p:cNvPr id="30791" name="AutoShape 70"/>
            <p:cNvSpPr>
              <a:spLocks noChangeArrowheads="1"/>
            </p:cNvSpPr>
            <p:nvPr/>
          </p:nvSpPr>
          <p:spPr bwMode="auto">
            <a:xfrm>
              <a:off x="3057" y="1501"/>
              <a:ext cx="262" cy="174"/>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D</a:t>
              </a:r>
            </a:p>
          </p:txBody>
        </p:sp>
        <p:sp>
          <p:nvSpPr>
            <p:cNvPr id="30792" name="AutoShape 71"/>
            <p:cNvSpPr>
              <a:spLocks noChangeArrowheads="1"/>
            </p:cNvSpPr>
            <p:nvPr/>
          </p:nvSpPr>
          <p:spPr bwMode="auto">
            <a:xfrm>
              <a:off x="1533" y="2548"/>
              <a:ext cx="261" cy="17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E</a:t>
              </a:r>
            </a:p>
          </p:txBody>
        </p:sp>
        <p:sp>
          <p:nvSpPr>
            <p:cNvPr id="30793" name="AutoShape 72"/>
            <p:cNvSpPr>
              <a:spLocks noChangeArrowheads="1"/>
            </p:cNvSpPr>
            <p:nvPr/>
          </p:nvSpPr>
          <p:spPr bwMode="auto">
            <a:xfrm>
              <a:off x="2416" y="2543"/>
              <a:ext cx="262" cy="17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F</a:t>
              </a:r>
            </a:p>
          </p:txBody>
        </p:sp>
        <p:sp>
          <p:nvSpPr>
            <p:cNvPr id="30794" name="AutoShape 73"/>
            <p:cNvSpPr>
              <a:spLocks noChangeArrowheads="1"/>
            </p:cNvSpPr>
            <p:nvPr/>
          </p:nvSpPr>
          <p:spPr bwMode="auto">
            <a:xfrm>
              <a:off x="3552" y="2554"/>
              <a:ext cx="261" cy="169"/>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G</a:t>
              </a:r>
            </a:p>
          </p:txBody>
        </p:sp>
        <p:sp>
          <p:nvSpPr>
            <p:cNvPr id="30795" name="AutoShape 74"/>
            <p:cNvSpPr>
              <a:spLocks noChangeArrowheads="1"/>
            </p:cNvSpPr>
            <p:nvPr/>
          </p:nvSpPr>
          <p:spPr bwMode="auto">
            <a:xfrm>
              <a:off x="4279" y="2554"/>
              <a:ext cx="262" cy="16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H</a:t>
              </a:r>
            </a:p>
          </p:txBody>
        </p:sp>
        <p:sp>
          <p:nvSpPr>
            <p:cNvPr id="30796" name="AutoShape 75"/>
            <p:cNvSpPr>
              <a:spLocks noChangeArrowheads="1"/>
            </p:cNvSpPr>
            <p:nvPr/>
          </p:nvSpPr>
          <p:spPr bwMode="auto">
            <a:xfrm>
              <a:off x="3280" y="3324"/>
              <a:ext cx="262" cy="17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J</a:t>
              </a:r>
            </a:p>
          </p:txBody>
        </p:sp>
        <p:sp>
          <p:nvSpPr>
            <p:cNvPr id="30797" name="AutoShape 76"/>
            <p:cNvSpPr>
              <a:spLocks noChangeArrowheads="1"/>
            </p:cNvSpPr>
            <p:nvPr/>
          </p:nvSpPr>
          <p:spPr bwMode="auto">
            <a:xfrm>
              <a:off x="3655" y="819"/>
              <a:ext cx="129" cy="12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endParaRPr lang="en-US" sz="1200" b="1"/>
            </a:p>
          </p:txBody>
        </p:sp>
        <p:sp>
          <p:nvSpPr>
            <p:cNvPr id="30798" name="AutoShape 77"/>
            <p:cNvSpPr>
              <a:spLocks noChangeArrowheads="1"/>
            </p:cNvSpPr>
            <p:nvPr/>
          </p:nvSpPr>
          <p:spPr bwMode="auto">
            <a:xfrm>
              <a:off x="3643" y="1101"/>
              <a:ext cx="262" cy="12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endParaRPr lang="en-US" sz="1400" b="1"/>
            </a:p>
          </p:txBody>
        </p:sp>
        <p:sp>
          <p:nvSpPr>
            <p:cNvPr id="30799" name="AutoShape 78"/>
            <p:cNvSpPr>
              <a:spLocks noChangeArrowheads="1"/>
            </p:cNvSpPr>
            <p:nvPr/>
          </p:nvSpPr>
          <p:spPr bwMode="auto">
            <a:xfrm>
              <a:off x="2822" y="2951"/>
              <a:ext cx="262" cy="15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I</a:t>
              </a:r>
            </a:p>
          </p:txBody>
        </p:sp>
      </p:grpSp>
      <p:sp>
        <p:nvSpPr>
          <p:cNvPr id="1952847" name="Text Box 79"/>
          <p:cNvSpPr txBox="1">
            <a:spLocks noChangeArrowheads="1"/>
          </p:cNvSpPr>
          <p:nvPr/>
        </p:nvSpPr>
        <p:spPr bwMode="auto">
          <a:xfrm>
            <a:off x="346075" y="5247622"/>
            <a:ext cx="3046413" cy="738664"/>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algn="ctr" eaLnBrk="0" hangingPunct="0">
              <a:defRPr/>
            </a:pPr>
            <a:r>
              <a:rPr lang="en-US" sz="1400" b="1" dirty="0" smtClean="0">
                <a:latin typeface="Arial" charset="0"/>
              </a:rPr>
              <a:t>Avionics </a:t>
            </a:r>
            <a:r>
              <a:rPr lang="en-US" sz="1400" b="1" dirty="0">
                <a:latin typeface="Arial" charset="0"/>
              </a:rPr>
              <a:t>performance constraints require domain-specific service / client technologies</a:t>
            </a:r>
          </a:p>
        </p:txBody>
      </p:sp>
      <p:graphicFrame>
        <p:nvGraphicFramePr>
          <p:cNvPr id="1952848" name="Group 80"/>
          <p:cNvGraphicFramePr>
            <a:graphicFrameLocks noGrp="1"/>
          </p:cNvGraphicFramePr>
          <p:nvPr/>
        </p:nvGraphicFramePr>
        <p:xfrm>
          <a:off x="50800" y="674688"/>
          <a:ext cx="1692275" cy="1207008"/>
        </p:xfrm>
        <a:graphic>
          <a:graphicData uri="http://schemas.openxmlformats.org/drawingml/2006/table">
            <a:tbl>
              <a:tblPr/>
              <a:tblGrid>
                <a:gridCol w="1692275"/>
              </a:tblGrid>
              <a:tr h="193675">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Plug-and-Play Hardware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 &amp;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Avionics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pic>
        <p:nvPicPr>
          <p:cNvPr id="81" name="Picture 2"/>
          <p:cNvPicPr>
            <a:picLocks noChangeAspect="1" noChangeArrowheads="1"/>
          </p:cNvPicPr>
          <p:nvPr/>
        </p:nvPicPr>
        <p:blipFill>
          <a:blip r:embed="rId4" cstate="print"/>
          <a:srcRect/>
          <a:stretch>
            <a:fillRect/>
          </a:stretch>
        </p:blipFill>
        <p:spPr bwMode="auto">
          <a:xfrm>
            <a:off x="3165661" y="1441400"/>
            <a:ext cx="1047751" cy="266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6175" y="15875"/>
            <a:ext cx="6934200" cy="762000"/>
          </a:xfrm>
        </p:spPr>
        <p:txBody>
          <a:bodyPr/>
          <a:lstStyle/>
          <a:p>
            <a:pPr eaLnBrk="1" hangingPunct="1"/>
            <a:r>
              <a:rPr lang="en-US" smtClean="0"/>
              <a:t>Open Avionics Architecture Elements</a:t>
            </a:r>
            <a:br>
              <a:rPr lang="en-US" smtClean="0"/>
            </a:br>
            <a:r>
              <a:rPr lang="en-US" sz="2400" smtClean="0"/>
              <a:t>- Middleware -</a:t>
            </a:r>
          </a:p>
        </p:txBody>
      </p:sp>
      <p:sp>
        <p:nvSpPr>
          <p:cNvPr id="1954819" name="Rectangle 3"/>
          <p:cNvSpPr>
            <a:spLocks noChangeArrowheads="1"/>
          </p:cNvSpPr>
          <p:nvPr/>
        </p:nvSpPr>
        <p:spPr bwMode="auto">
          <a:xfrm>
            <a:off x="6729413" y="3467100"/>
            <a:ext cx="765175"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CNI</a:t>
            </a:r>
          </a:p>
        </p:txBody>
      </p:sp>
      <p:sp>
        <p:nvSpPr>
          <p:cNvPr id="1954820" name="Rectangle 4"/>
          <p:cNvSpPr>
            <a:spLocks noChangeArrowheads="1"/>
          </p:cNvSpPr>
          <p:nvPr/>
        </p:nvSpPr>
        <p:spPr bwMode="auto">
          <a:xfrm>
            <a:off x="5456238" y="3460750"/>
            <a:ext cx="765175"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Display</a:t>
            </a:r>
          </a:p>
          <a:p>
            <a:pPr algn="ctr" eaLnBrk="0" hangingPunct="0">
              <a:defRPr/>
            </a:pPr>
            <a:r>
              <a:rPr lang="en-US" b="1">
                <a:latin typeface="Arial" charset="0"/>
              </a:rPr>
              <a:t>Subsystem</a:t>
            </a:r>
          </a:p>
        </p:txBody>
      </p:sp>
      <p:sp>
        <p:nvSpPr>
          <p:cNvPr id="1954821" name="Rectangle 5"/>
          <p:cNvSpPr>
            <a:spLocks noChangeArrowheads="1"/>
          </p:cNvSpPr>
          <p:nvPr/>
        </p:nvSpPr>
        <p:spPr bwMode="auto">
          <a:xfrm>
            <a:off x="4308475" y="4933950"/>
            <a:ext cx="765175"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Network </a:t>
            </a:r>
          </a:p>
          <a:p>
            <a:pPr algn="ctr" eaLnBrk="0" hangingPunct="0">
              <a:defRPr/>
            </a:pPr>
            <a:r>
              <a:rPr lang="en-US" b="1">
                <a:latin typeface="Arial" charset="0"/>
              </a:rPr>
              <a:t>Adapter/ </a:t>
            </a:r>
          </a:p>
          <a:p>
            <a:pPr algn="ctr" eaLnBrk="0" hangingPunct="0">
              <a:defRPr/>
            </a:pPr>
            <a:r>
              <a:rPr lang="en-US" b="1">
                <a:latin typeface="Arial" charset="0"/>
              </a:rPr>
              <a:t>DataLink</a:t>
            </a:r>
          </a:p>
        </p:txBody>
      </p:sp>
      <p:sp>
        <p:nvSpPr>
          <p:cNvPr id="1954822" name="Rectangle 6"/>
          <p:cNvSpPr>
            <a:spLocks noChangeArrowheads="1"/>
          </p:cNvSpPr>
          <p:nvPr/>
        </p:nvSpPr>
        <p:spPr bwMode="auto">
          <a:xfrm>
            <a:off x="2216150" y="3455988"/>
            <a:ext cx="765175" cy="5873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Mission </a:t>
            </a:r>
          </a:p>
          <a:p>
            <a:pPr algn="ctr" eaLnBrk="0" hangingPunct="0">
              <a:defRPr/>
            </a:pPr>
            <a:r>
              <a:rPr lang="en-US" b="1">
                <a:latin typeface="Arial" charset="0"/>
              </a:rPr>
              <a:t>Computer</a:t>
            </a:r>
          </a:p>
        </p:txBody>
      </p:sp>
      <p:sp>
        <p:nvSpPr>
          <p:cNvPr id="1954823" name="Rectangle 7"/>
          <p:cNvSpPr>
            <a:spLocks noChangeArrowheads="1"/>
          </p:cNvSpPr>
          <p:nvPr/>
        </p:nvSpPr>
        <p:spPr bwMode="auto">
          <a:xfrm>
            <a:off x="2160588" y="1806575"/>
            <a:ext cx="765175"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1200" b="1">
                <a:latin typeface="Arial" charset="0"/>
              </a:rPr>
              <a:t>Radar</a:t>
            </a:r>
          </a:p>
        </p:txBody>
      </p:sp>
      <p:sp>
        <p:nvSpPr>
          <p:cNvPr id="1954824" name="Rectangle 8"/>
          <p:cNvSpPr>
            <a:spLocks noChangeArrowheads="1"/>
          </p:cNvSpPr>
          <p:nvPr/>
        </p:nvSpPr>
        <p:spPr bwMode="auto">
          <a:xfrm>
            <a:off x="3282950" y="1806575"/>
            <a:ext cx="765175" cy="5889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AMRAAM</a:t>
            </a:r>
          </a:p>
          <a:p>
            <a:pPr algn="ctr" eaLnBrk="0" hangingPunct="0">
              <a:defRPr/>
            </a:pPr>
            <a:r>
              <a:rPr lang="en-US" b="1">
                <a:latin typeface="Arial" charset="0"/>
              </a:rPr>
              <a:t>System</a:t>
            </a:r>
          </a:p>
        </p:txBody>
      </p:sp>
      <p:pic>
        <p:nvPicPr>
          <p:cNvPr id="31754" name="Picture 10" descr="raptorradar"/>
          <p:cNvPicPr>
            <a:picLocks noChangeAspect="1" noChangeArrowheads="1"/>
          </p:cNvPicPr>
          <p:nvPr/>
        </p:nvPicPr>
        <p:blipFill>
          <a:blip r:embed="rId3" cstate="print"/>
          <a:srcRect/>
          <a:stretch>
            <a:fillRect/>
          </a:stretch>
        </p:blipFill>
        <p:spPr bwMode="auto">
          <a:xfrm>
            <a:off x="2243138" y="1314450"/>
            <a:ext cx="612775" cy="427038"/>
          </a:xfrm>
          <a:prstGeom prst="rect">
            <a:avLst/>
          </a:prstGeom>
          <a:noFill/>
          <a:ln w="9525">
            <a:noFill/>
            <a:miter lim="800000"/>
            <a:headEnd/>
            <a:tailEnd/>
          </a:ln>
        </p:spPr>
      </p:pic>
      <p:sp>
        <p:nvSpPr>
          <p:cNvPr id="31755" name="Line 11"/>
          <p:cNvSpPr>
            <a:spLocks noChangeShapeType="1"/>
          </p:cNvSpPr>
          <p:nvPr/>
        </p:nvSpPr>
        <p:spPr bwMode="auto">
          <a:xfrm>
            <a:off x="2921000" y="2098675"/>
            <a:ext cx="361950" cy="0"/>
          </a:xfrm>
          <a:prstGeom prst="line">
            <a:avLst/>
          </a:prstGeom>
          <a:noFill/>
          <a:ln w="12700">
            <a:solidFill>
              <a:schemeClr val="tx1"/>
            </a:solidFill>
            <a:round/>
            <a:headEnd type="none" w="sm" len="sm"/>
            <a:tailEnd type="triangle" w="med" len="med"/>
          </a:ln>
        </p:spPr>
        <p:txBody>
          <a:bodyPr/>
          <a:lstStyle/>
          <a:p>
            <a:endParaRPr lang="en-US"/>
          </a:p>
        </p:txBody>
      </p:sp>
      <p:grpSp>
        <p:nvGrpSpPr>
          <p:cNvPr id="31756" name="Group 12"/>
          <p:cNvGrpSpPr>
            <a:grpSpLocks/>
          </p:cNvGrpSpPr>
          <p:nvPr/>
        </p:nvGrpSpPr>
        <p:grpSpPr bwMode="auto">
          <a:xfrm>
            <a:off x="5067300" y="5254625"/>
            <a:ext cx="996950" cy="550863"/>
            <a:chOff x="3144" y="3730"/>
            <a:chExt cx="700" cy="436"/>
          </a:xfrm>
        </p:grpSpPr>
        <p:sp>
          <p:nvSpPr>
            <p:cNvPr id="31839" name="Line 13"/>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1840" name="Line 14"/>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1841" name="Line 15"/>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1757" name="Text Box 16"/>
          <p:cNvSpPr txBox="1">
            <a:spLocks noChangeArrowheads="1"/>
          </p:cNvSpPr>
          <p:nvPr/>
        </p:nvSpPr>
        <p:spPr bwMode="auto">
          <a:xfrm>
            <a:off x="5546725" y="5168900"/>
            <a:ext cx="1608138" cy="396875"/>
          </a:xfrm>
          <a:prstGeom prst="rect">
            <a:avLst/>
          </a:prstGeom>
          <a:noFill/>
          <a:ln w="12700">
            <a:noFill/>
            <a:miter lim="800000"/>
            <a:headEnd type="none" w="sm" len="sm"/>
            <a:tailEnd type="none" w="sm" len="sm"/>
          </a:ln>
        </p:spPr>
        <p:txBody>
          <a:bodyPr wrap="none">
            <a:spAutoFit/>
          </a:bodyPr>
          <a:lstStyle/>
          <a:p>
            <a:pPr eaLnBrk="0" hangingPunct="0"/>
            <a:r>
              <a:rPr lang="en-US" b="1"/>
              <a:t>To/from GIG </a:t>
            </a:r>
          </a:p>
          <a:p>
            <a:pPr eaLnBrk="0" hangingPunct="0"/>
            <a:r>
              <a:rPr lang="en-US" b="1"/>
              <a:t>(virtual Ground Station)</a:t>
            </a:r>
          </a:p>
        </p:txBody>
      </p:sp>
      <p:sp>
        <p:nvSpPr>
          <p:cNvPr id="1954833" name="Rectangle 17"/>
          <p:cNvSpPr>
            <a:spLocks noChangeArrowheads="1"/>
          </p:cNvSpPr>
          <p:nvPr/>
        </p:nvSpPr>
        <p:spPr bwMode="auto">
          <a:xfrm>
            <a:off x="4691063" y="1795463"/>
            <a:ext cx="765175" cy="58896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EWS</a:t>
            </a:r>
          </a:p>
        </p:txBody>
      </p:sp>
      <p:sp>
        <p:nvSpPr>
          <p:cNvPr id="31759" name="Text Box 18"/>
          <p:cNvSpPr txBox="1">
            <a:spLocks noChangeArrowheads="1"/>
          </p:cNvSpPr>
          <p:nvPr/>
        </p:nvSpPr>
        <p:spPr bwMode="auto">
          <a:xfrm>
            <a:off x="5511800" y="2073275"/>
            <a:ext cx="438150" cy="396875"/>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1760" name="Text Box 19"/>
          <p:cNvSpPr txBox="1">
            <a:spLocks noChangeArrowheads="1"/>
          </p:cNvSpPr>
          <p:nvPr/>
        </p:nvSpPr>
        <p:spPr bwMode="auto">
          <a:xfrm>
            <a:off x="7564438" y="3783013"/>
            <a:ext cx="438150" cy="396875"/>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1761" name="Line 20"/>
          <p:cNvSpPr>
            <a:spLocks noChangeShapeType="1"/>
          </p:cNvSpPr>
          <p:nvPr/>
        </p:nvSpPr>
        <p:spPr bwMode="auto">
          <a:xfrm>
            <a:off x="1504950" y="4473575"/>
            <a:ext cx="6059488" cy="0"/>
          </a:xfrm>
          <a:prstGeom prst="line">
            <a:avLst/>
          </a:prstGeom>
          <a:noFill/>
          <a:ln w="76200">
            <a:solidFill>
              <a:schemeClr val="tx1"/>
            </a:solidFill>
            <a:round/>
            <a:headEnd type="none" w="sm" len="sm"/>
            <a:tailEnd type="none" w="sm" len="sm"/>
          </a:ln>
        </p:spPr>
        <p:txBody>
          <a:bodyPr/>
          <a:lstStyle/>
          <a:p>
            <a:endParaRPr lang="en-US"/>
          </a:p>
        </p:txBody>
      </p:sp>
      <p:sp>
        <p:nvSpPr>
          <p:cNvPr id="31762" name="Line 21"/>
          <p:cNvSpPr>
            <a:spLocks noChangeShapeType="1"/>
          </p:cNvSpPr>
          <p:nvPr/>
        </p:nvSpPr>
        <p:spPr bwMode="auto">
          <a:xfrm>
            <a:off x="2517775" y="23955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31763" name="Line 22"/>
          <p:cNvSpPr>
            <a:spLocks noChangeShapeType="1"/>
          </p:cNvSpPr>
          <p:nvPr/>
        </p:nvSpPr>
        <p:spPr bwMode="auto">
          <a:xfrm>
            <a:off x="3659188" y="238918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31764" name="Line 23"/>
          <p:cNvSpPr>
            <a:spLocks noChangeShapeType="1"/>
          </p:cNvSpPr>
          <p:nvPr/>
        </p:nvSpPr>
        <p:spPr bwMode="auto">
          <a:xfrm>
            <a:off x="5062538" y="23955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31765" name="Line 24"/>
          <p:cNvSpPr>
            <a:spLocks noChangeShapeType="1"/>
          </p:cNvSpPr>
          <p:nvPr/>
        </p:nvSpPr>
        <p:spPr bwMode="auto">
          <a:xfrm>
            <a:off x="3965575" y="4048125"/>
            <a:ext cx="0" cy="376238"/>
          </a:xfrm>
          <a:prstGeom prst="line">
            <a:avLst/>
          </a:prstGeom>
          <a:noFill/>
          <a:ln w="12700">
            <a:solidFill>
              <a:schemeClr val="tx1"/>
            </a:solidFill>
            <a:round/>
            <a:headEnd type="triangle" w="med" len="med"/>
            <a:tailEnd type="triangle" w="med" len="med"/>
          </a:ln>
        </p:spPr>
        <p:txBody>
          <a:bodyPr/>
          <a:lstStyle/>
          <a:p>
            <a:endParaRPr lang="en-US"/>
          </a:p>
        </p:txBody>
      </p:sp>
      <p:sp>
        <p:nvSpPr>
          <p:cNvPr id="31766" name="Line 25"/>
          <p:cNvSpPr>
            <a:spLocks noChangeShapeType="1"/>
          </p:cNvSpPr>
          <p:nvPr/>
        </p:nvSpPr>
        <p:spPr bwMode="auto">
          <a:xfrm>
            <a:off x="2593975" y="4048125"/>
            <a:ext cx="0" cy="376238"/>
          </a:xfrm>
          <a:prstGeom prst="line">
            <a:avLst/>
          </a:prstGeom>
          <a:noFill/>
          <a:ln w="12700">
            <a:solidFill>
              <a:schemeClr val="tx1"/>
            </a:solidFill>
            <a:round/>
            <a:headEnd type="triangle" w="med" len="med"/>
            <a:tailEnd type="triangle" w="med" len="med"/>
          </a:ln>
        </p:spPr>
        <p:txBody>
          <a:bodyPr/>
          <a:lstStyle/>
          <a:p>
            <a:endParaRPr lang="en-US"/>
          </a:p>
        </p:txBody>
      </p:sp>
      <p:sp>
        <p:nvSpPr>
          <p:cNvPr id="31767" name="Line 26"/>
          <p:cNvSpPr>
            <a:spLocks noChangeShapeType="1"/>
          </p:cNvSpPr>
          <p:nvPr/>
        </p:nvSpPr>
        <p:spPr bwMode="auto">
          <a:xfrm>
            <a:off x="5800725" y="4054475"/>
            <a:ext cx="0" cy="374650"/>
          </a:xfrm>
          <a:prstGeom prst="line">
            <a:avLst/>
          </a:prstGeom>
          <a:noFill/>
          <a:ln w="12700">
            <a:solidFill>
              <a:schemeClr val="tx1"/>
            </a:solidFill>
            <a:round/>
            <a:headEnd type="triangle" w="med" len="med"/>
            <a:tailEnd type="triangle" w="med" len="med"/>
          </a:ln>
        </p:spPr>
        <p:txBody>
          <a:bodyPr/>
          <a:lstStyle/>
          <a:p>
            <a:endParaRPr lang="en-US"/>
          </a:p>
        </p:txBody>
      </p:sp>
      <p:sp>
        <p:nvSpPr>
          <p:cNvPr id="31768" name="Line 27"/>
          <p:cNvSpPr>
            <a:spLocks noChangeShapeType="1"/>
          </p:cNvSpPr>
          <p:nvPr/>
        </p:nvSpPr>
        <p:spPr bwMode="auto">
          <a:xfrm>
            <a:off x="6916738" y="4071938"/>
            <a:ext cx="0" cy="376237"/>
          </a:xfrm>
          <a:prstGeom prst="line">
            <a:avLst/>
          </a:prstGeom>
          <a:noFill/>
          <a:ln w="12700">
            <a:solidFill>
              <a:schemeClr val="tx1"/>
            </a:solidFill>
            <a:round/>
            <a:headEnd type="triangle" w="med" len="med"/>
            <a:tailEnd type="triangle" w="med" len="med"/>
          </a:ln>
        </p:spPr>
        <p:txBody>
          <a:bodyPr/>
          <a:lstStyle/>
          <a:p>
            <a:endParaRPr lang="en-US"/>
          </a:p>
        </p:txBody>
      </p:sp>
      <p:sp>
        <p:nvSpPr>
          <p:cNvPr id="31769" name="AutoShape 28"/>
          <p:cNvSpPr>
            <a:spLocks noChangeArrowheads="1"/>
          </p:cNvSpPr>
          <p:nvPr/>
        </p:nvSpPr>
        <p:spPr bwMode="auto">
          <a:xfrm>
            <a:off x="3003550" y="1997075"/>
            <a:ext cx="179388"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B</a:t>
            </a:r>
          </a:p>
        </p:txBody>
      </p:sp>
      <p:sp>
        <p:nvSpPr>
          <p:cNvPr id="31770" name="AutoShape 29"/>
          <p:cNvSpPr>
            <a:spLocks noChangeArrowheads="1"/>
          </p:cNvSpPr>
          <p:nvPr/>
        </p:nvSpPr>
        <p:spPr bwMode="auto">
          <a:xfrm>
            <a:off x="5332413" y="5322888"/>
            <a:ext cx="179387"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J</a:t>
            </a:r>
          </a:p>
        </p:txBody>
      </p:sp>
      <p:grpSp>
        <p:nvGrpSpPr>
          <p:cNvPr id="31771" name="Group 30"/>
          <p:cNvGrpSpPr>
            <a:grpSpLocks/>
          </p:cNvGrpSpPr>
          <p:nvPr/>
        </p:nvGrpSpPr>
        <p:grpSpPr bwMode="auto">
          <a:xfrm>
            <a:off x="3330575" y="3451225"/>
            <a:ext cx="1360488" cy="587375"/>
            <a:chOff x="1925" y="2300"/>
            <a:chExt cx="955" cy="466"/>
          </a:xfrm>
        </p:grpSpPr>
        <p:sp>
          <p:nvSpPr>
            <p:cNvPr id="1954847" name="Rectangle 31"/>
            <p:cNvSpPr>
              <a:spLocks noChangeArrowheads="1"/>
            </p:cNvSpPr>
            <p:nvPr/>
          </p:nvSpPr>
          <p:spPr bwMode="auto">
            <a:xfrm>
              <a:off x="1925" y="2300"/>
              <a:ext cx="955" cy="466"/>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b"/>
            <a:lstStyle/>
            <a:p>
              <a:pPr algn="ctr" eaLnBrk="0" hangingPunct="0">
                <a:defRPr/>
              </a:pPr>
              <a:r>
                <a:rPr lang="en-US" b="1">
                  <a:latin typeface="Arial" charset="0"/>
                </a:rPr>
                <a:t>Mass Storage</a:t>
              </a:r>
            </a:p>
          </p:txBody>
        </p:sp>
        <p:sp>
          <p:nvSpPr>
            <p:cNvPr id="1954848" name="AutoShape 32"/>
            <p:cNvSpPr>
              <a:spLocks noChangeArrowheads="1"/>
            </p:cNvSpPr>
            <p:nvPr/>
          </p:nvSpPr>
          <p:spPr bwMode="auto">
            <a:xfrm>
              <a:off x="1967" y="2328"/>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54849" name="AutoShape 33"/>
            <p:cNvSpPr>
              <a:spLocks noChangeArrowheads="1"/>
            </p:cNvSpPr>
            <p:nvPr/>
          </p:nvSpPr>
          <p:spPr bwMode="auto">
            <a:xfrm>
              <a:off x="2423" y="2324"/>
              <a:ext cx="398" cy="288"/>
            </a:xfrm>
            <a:prstGeom prst="flowChartMagneticDisk">
              <a:avLst/>
            </a:prstGeom>
            <a:solidFill>
              <a:schemeClr val="bg1"/>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grpSp>
      <p:grpSp>
        <p:nvGrpSpPr>
          <p:cNvPr id="31772" name="Group 34"/>
          <p:cNvGrpSpPr>
            <a:grpSpLocks/>
          </p:cNvGrpSpPr>
          <p:nvPr/>
        </p:nvGrpSpPr>
        <p:grpSpPr bwMode="auto">
          <a:xfrm>
            <a:off x="7477125" y="3578225"/>
            <a:ext cx="996950" cy="549275"/>
            <a:chOff x="3144" y="3730"/>
            <a:chExt cx="700" cy="436"/>
          </a:xfrm>
        </p:grpSpPr>
        <p:sp>
          <p:nvSpPr>
            <p:cNvPr id="31833" name="Line 35"/>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1834" name="Line 36"/>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1835" name="Line 37"/>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1773" name="AutoShape 38"/>
          <p:cNvSpPr>
            <a:spLocks noChangeArrowheads="1"/>
          </p:cNvSpPr>
          <p:nvPr/>
        </p:nvSpPr>
        <p:spPr bwMode="auto">
          <a:xfrm>
            <a:off x="7740650" y="3644900"/>
            <a:ext cx="179388" cy="185738"/>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K</a:t>
            </a:r>
          </a:p>
        </p:txBody>
      </p:sp>
      <p:sp>
        <p:nvSpPr>
          <p:cNvPr id="31774" name="Line 39"/>
          <p:cNvSpPr>
            <a:spLocks noChangeShapeType="1"/>
          </p:cNvSpPr>
          <p:nvPr/>
        </p:nvSpPr>
        <p:spPr bwMode="auto">
          <a:xfrm>
            <a:off x="1470025" y="2809875"/>
            <a:ext cx="5983288" cy="6350"/>
          </a:xfrm>
          <a:prstGeom prst="line">
            <a:avLst/>
          </a:prstGeom>
          <a:noFill/>
          <a:ln w="76200">
            <a:solidFill>
              <a:schemeClr val="tx1"/>
            </a:solidFill>
            <a:round/>
            <a:headEnd type="none" w="sm" len="sm"/>
            <a:tailEnd type="none" w="sm" len="sm"/>
          </a:ln>
        </p:spPr>
        <p:txBody>
          <a:bodyPr/>
          <a:lstStyle/>
          <a:p>
            <a:endParaRPr lang="en-US"/>
          </a:p>
        </p:txBody>
      </p:sp>
      <p:sp>
        <p:nvSpPr>
          <p:cNvPr id="31775" name="Rectangle 40"/>
          <p:cNvSpPr>
            <a:spLocks noChangeArrowheads="1"/>
          </p:cNvSpPr>
          <p:nvPr/>
        </p:nvSpPr>
        <p:spPr bwMode="auto">
          <a:xfrm>
            <a:off x="1012825" y="2763838"/>
            <a:ext cx="6996113" cy="490537"/>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1776" name="Line 41"/>
          <p:cNvSpPr>
            <a:spLocks noChangeShapeType="1"/>
          </p:cNvSpPr>
          <p:nvPr/>
        </p:nvSpPr>
        <p:spPr bwMode="auto">
          <a:xfrm flipV="1">
            <a:off x="1271588" y="2890838"/>
            <a:ext cx="6764337" cy="0"/>
          </a:xfrm>
          <a:prstGeom prst="line">
            <a:avLst/>
          </a:prstGeom>
          <a:noFill/>
          <a:ln w="38100">
            <a:solidFill>
              <a:srgbClr val="0000FF"/>
            </a:solidFill>
            <a:round/>
            <a:headEnd type="triangle" w="med" len="med"/>
            <a:tailEnd type="triangle" w="med" len="med"/>
          </a:ln>
        </p:spPr>
        <p:txBody>
          <a:bodyPr/>
          <a:lstStyle/>
          <a:p>
            <a:endParaRPr lang="en-US"/>
          </a:p>
        </p:txBody>
      </p:sp>
      <p:sp>
        <p:nvSpPr>
          <p:cNvPr id="31777" name="Line 42"/>
          <p:cNvSpPr>
            <a:spLocks noChangeShapeType="1"/>
          </p:cNvSpPr>
          <p:nvPr/>
        </p:nvSpPr>
        <p:spPr bwMode="auto">
          <a:xfrm flipV="1">
            <a:off x="1135063" y="2782888"/>
            <a:ext cx="6762750" cy="0"/>
          </a:xfrm>
          <a:prstGeom prst="line">
            <a:avLst/>
          </a:prstGeom>
          <a:noFill/>
          <a:ln w="38100">
            <a:solidFill>
              <a:schemeClr val="tx1"/>
            </a:solidFill>
            <a:round/>
            <a:headEnd type="triangle" w="med" len="med"/>
            <a:tailEnd type="triangle" w="med" len="med"/>
          </a:ln>
        </p:spPr>
        <p:txBody>
          <a:bodyPr/>
          <a:lstStyle/>
          <a:p>
            <a:endParaRPr lang="en-US"/>
          </a:p>
        </p:txBody>
      </p:sp>
      <p:sp>
        <p:nvSpPr>
          <p:cNvPr id="31778" name="Line 43"/>
          <p:cNvSpPr>
            <a:spLocks noChangeShapeType="1"/>
          </p:cNvSpPr>
          <p:nvPr/>
        </p:nvSpPr>
        <p:spPr bwMode="auto">
          <a:xfrm>
            <a:off x="1558925" y="4422775"/>
            <a:ext cx="5983288" cy="0"/>
          </a:xfrm>
          <a:prstGeom prst="line">
            <a:avLst/>
          </a:prstGeom>
          <a:noFill/>
          <a:ln w="76200">
            <a:solidFill>
              <a:schemeClr val="tx1"/>
            </a:solidFill>
            <a:round/>
            <a:headEnd type="none" w="sm" len="sm"/>
            <a:tailEnd type="none" w="sm" len="sm"/>
          </a:ln>
        </p:spPr>
        <p:txBody>
          <a:bodyPr/>
          <a:lstStyle/>
          <a:p>
            <a:endParaRPr lang="en-US"/>
          </a:p>
        </p:txBody>
      </p:sp>
      <p:sp>
        <p:nvSpPr>
          <p:cNvPr id="31779" name="Rectangle 44"/>
          <p:cNvSpPr>
            <a:spLocks noChangeArrowheads="1"/>
          </p:cNvSpPr>
          <p:nvPr/>
        </p:nvSpPr>
        <p:spPr bwMode="auto">
          <a:xfrm>
            <a:off x="1101725" y="4405313"/>
            <a:ext cx="6994525" cy="180975"/>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1780" name="Line 45"/>
          <p:cNvSpPr>
            <a:spLocks noChangeShapeType="1"/>
          </p:cNvSpPr>
          <p:nvPr/>
        </p:nvSpPr>
        <p:spPr bwMode="auto">
          <a:xfrm flipV="1">
            <a:off x="1360488" y="4581525"/>
            <a:ext cx="676275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1781" name="Line 46"/>
          <p:cNvSpPr>
            <a:spLocks noChangeShapeType="1"/>
          </p:cNvSpPr>
          <p:nvPr/>
        </p:nvSpPr>
        <p:spPr bwMode="auto">
          <a:xfrm flipV="1">
            <a:off x="1223963" y="4405313"/>
            <a:ext cx="6762750" cy="0"/>
          </a:xfrm>
          <a:prstGeom prst="line">
            <a:avLst/>
          </a:prstGeom>
          <a:noFill/>
          <a:ln w="38100">
            <a:solidFill>
              <a:schemeClr val="tx1"/>
            </a:solidFill>
            <a:round/>
            <a:headEnd type="triangle" w="med" len="med"/>
            <a:tailEnd type="triangle" w="med" len="med"/>
          </a:ln>
        </p:spPr>
        <p:txBody>
          <a:bodyPr/>
          <a:lstStyle/>
          <a:p>
            <a:endParaRPr lang="en-US"/>
          </a:p>
        </p:txBody>
      </p:sp>
      <p:sp>
        <p:nvSpPr>
          <p:cNvPr id="31782" name="Line 47"/>
          <p:cNvSpPr>
            <a:spLocks noChangeShapeType="1"/>
          </p:cNvSpPr>
          <p:nvPr/>
        </p:nvSpPr>
        <p:spPr bwMode="auto">
          <a:xfrm flipH="1">
            <a:off x="2693988" y="4046538"/>
            <a:ext cx="7937" cy="542925"/>
          </a:xfrm>
          <a:prstGeom prst="line">
            <a:avLst/>
          </a:prstGeom>
          <a:noFill/>
          <a:ln w="12700">
            <a:solidFill>
              <a:srgbClr val="0000FF"/>
            </a:solidFill>
            <a:round/>
            <a:headEnd type="triangle" w="med" len="med"/>
            <a:tailEnd type="triangle" w="med" len="med"/>
          </a:ln>
        </p:spPr>
        <p:txBody>
          <a:bodyPr/>
          <a:lstStyle/>
          <a:p>
            <a:endParaRPr lang="en-US"/>
          </a:p>
        </p:txBody>
      </p:sp>
      <p:sp>
        <p:nvSpPr>
          <p:cNvPr id="31783" name="Line 48"/>
          <p:cNvSpPr>
            <a:spLocks noChangeShapeType="1"/>
          </p:cNvSpPr>
          <p:nvPr/>
        </p:nvSpPr>
        <p:spPr bwMode="auto">
          <a:xfrm flipH="1">
            <a:off x="4048125" y="4029075"/>
            <a:ext cx="7938" cy="571500"/>
          </a:xfrm>
          <a:prstGeom prst="line">
            <a:avLst/>
          </a:prstGeom>
          <a:noFill/>
          <a:ln w="12700">
            <a:solidFill>
              <a:srgbClr val="0000FF"/>
            </a:solidFill>
            <a:round/>
            <a:headEnd type="triangle" w="med" len="med"/>
            <a:tailEnd type="triangle" w="med" len="med"/>
          </a:ln>
        </p:spPr>
        <p:txBody>
          <a:bodyPr/>
          <a:lstStyle/>
          <a:p>
            <a:endParaRPr lang="en-US"/>
          </a:p>
        </p:txBody>
      </p:sp>
      <p:sp>
        <p:nvSpPr>
          <p:cNvPr id="31784" name="Line 49"/>
          <p:cNvSpPr>
            <a:spLocks noChangeShapeType="1"/>
          </p:cNvSpPr>
          <p:nvPr/>
        </p:nvSpPr>
        <p:spPr bwMode="auto">
          <a:xfrm>
            <a:off x="5908675" y="4060825"/>
            <a:ext cx="0" cy="534988"/>
          </a:xfrm>
          <a:prstGeom prst="line">
            <a:avLst/>
          </a:prstGeom>
          <a:noFill/>
          <a:ln w="12700">
            <a:solidFill>
              <a:srgbClr val="0000FF"/>
            </a:solidFill>
            <a:round/>
            <a:headEnd type="triangle" w="med" len="med"/>
            <a:tailEnd type="triangle" w="med" len="med"/>
          </a:ln>
        </p:spPr>
        <p:txBody>
          <a:bodyPr/>
          <a:lstStyle/>
          <a:p>
            <a:endParaRPr lang="en-US"/>
          </a:p>
        </p:txBody>
      </p:sp>
      <p:sp>
        <p:nvSpPr>
          <p:cNvPr id="31785" name="Line 50"/>
          <p:cNvSpPr>
            <a:spLocks noChangeShapeType="1"/>
          </p:cNvSpPr>
          <p:nvPr/>
        </p:nvSpPr>
        <p:spPr bwMode="auto">
          <a:xfrm>
            <a:off x="7008813" y="4059238"/>
            <a:ext cx="0" cy="541337"/>
          </a:xfrm>
          <a:prstGeom prst="line">
            <a:avLst/>
          </a:prstGeom>
          <a:noFill/>
          <a:ln w="12700">
            <a:solidFill>
              <a:srgbClr val="0000FF"/>
            </a:solidFill>
            <a:round/>
            <a:headEnd type="triangle" w="med" len="med"/>
            <a:tailEnd type="triangle" w="med" len="med"/>
          </a:ln>
        </p:spPr>
        <p:txBody>
          <a:bodyPr/>
          <a:lstStyle/>
          <a:p>
            <a:endParaRPr lang="en-US"/>
          </a:p>
        </p:txBody>
      </p:sp>
      <p:sp>
        <p:nvSpPr>
          <p:cNvPr id="31786" name="Line 51"/>
          <p:cNvSpPr>
            <a:spLocks noChangeShapeType="1"/>
          </p:cNvSpPr>
          <p:nvPr/>
        </p:nvSpPr>
        <p:spPr bwMode="auto">
          <a:xfrm flipH="1">
            <a:off x="2617788" y="2400300"/>
            <a:ext cx="7937" cy="474663"/>
          </a:xfrm>
          <a:prstGeom prst="line">
            <a:avLst/>
          </a:prstGeom>
          <a:noFill/>
          <a:ln w="12700">
            <a:solidFill>
              <a:srgbClr val="0000FF"/>
            </a:solidFill>
            <a:round/>
            <a:headEnd type="triangle" w="med" len="med"/>
            <a:tailEnd type="triangle" w="med" len="med"/>
          </a:ln>
        </p:spPr>
        <p:txBody>
          <a:bodyPr/>
          <a:lstStyle/>
          <a:p>
            <a:endParaRPr lang="en-US"/>
          </a:p>
        </p:txBody>
      </p:sp>
      <p:sp>
        <p:nvSpPr>
          <p:cNvPr id="31787" name="Line 52"/>
          <p:cNvSpPr>
            <a:spLocks noChangeShapeType="1"/>
          </p:cNvSpPr>
          <p:nvPr/>
        </p:nvSpPr>
        <p:spPr bwMode="auto">
          <a:xfrm>
            <a:off x="3781425" y="2384425"/>
            <a:ext cx="0" cy="488950"/>
          </a:xfrm>
          <a:prstGeom prst="line">
            <a:avLst/>
          </a:prstGeom>
          <a:noFill/>
          <a:ln w="12700">
            <a:solidFill>
              <a:srgbClr val="0000FF"/>
            </a:solidFill>
            <a:round/>
            <a:headEnd type="triangle" w="med" len="med"/>
            <a:tailEnd type="triangle" w="med" len="med"/>
          </a:ln>
        </p:spPr>
        <p:txBody>
          <a:bodyPr/>
          <a:lstStyle/>
          <a:p>
            <a:endParaRPr lang="en-US"/>
          </a:p>
        </p:txBody>
      </p:sp>
      <p:sp>
        <p:nvSpPr>
          <p:cNvPr id="31788" name="Line 53"/>
          <p:cNvSpPr>
            <a:spLocks noChangeShapeType="1"/>
          </p:cNvSpPr>
          <p:nvPr/>
        </p:nvSpPr>
        <p:spPr bwMode="auto">
          <a:xfrm>
            <a:off x="5168900" y="2376488"/>
            <a:ext cx="0" cy="496887"/>
          </a:xfrm>
          <a:prstGeom prst="line">
            <a:avLst/>
          </a:prstGeom>
          <a:noFill/>
          <a:ln w="12700">
            <a:solidFill>
              <a:srgbClr val="0000FF"/>
            </a:solidFill>
            <a:round/>
            <a:headEnd type="triangle" w="med" len="med"/>
            <a:tailEnd type="triangle" w="med" len="med"/>
          </a:ln>
        </p:spPr>
        <p:txBody>
          <a:bodyPr/>
          <a:lstStyle/>
          <a:p>
            <a:endParaRPr lang="en-US"/>
          </a:p>
        </p:txBody>
      </p:sp>
      <p:sp>
        <p:nvSpPr>
          <p:cNvPr id="31789" name="Line 54"/>
          <p:cNvSpPr>
            <a:spLocks noChangeShapeType="1"/>
          </p:cNvSpPr>
          <p:nvPr/>
        </p:nvSpPr>
        <p:spPr bwMode="auto">
          <a:xfrm>
            <a:off x="1641475" y="2795588"/>
            <a:ext cx="0" cy="1597025"/>
          </a:xfrm>
          <a:prstGeom prst="line">
            <a:avLst/>
          </a:prstGeom>
          <a:noFill/>
          <a:ln w="38100">
            <a:solidFill>
              <a:schemeClr val="tx1"/>
            </a:solidFill>
            <a:round/>
            <a:headEnd type="triangle" w="med" len="med"/>
            <a:tailEnd type="triangle" w="med" len="med"/>
          </a:ln>
        </p:spPr>
        <p:txBody>
          <a:bodyPr/>
          <a:lstStyle/>
          <a:p>
            <a:endParaRPr lang="en-US"/>
          </a:p>
        </p:txBody>
      </p:sp>
      <p:sp>
        <p:nvSpPr>
          <p:cNvPr id="31790" name="Line 55"/>
          <p:cNvSpPr>
            <a:spLocks noChangeShapeType="1"/>
          </p:cNvSpPr>
          <p:nvPr/>
        </p:nvSpPr>
        <p:spPr bwMode="auto">
          <a:xfrm>
            <a:off x="1778000" y="2903538"/>
            <a:ext cx="0" cy="1660525"/>
          </a:xfrm>
          <a:prstGeom prst="line">
            <a:avLst/>
          </a:prstGeom>
          <a:noFill/>
          <a:ln w="38100">
            <a:solidFill>
              <a:srgbClr val="0000FF"/>
            </a:solidFill>
            <a:round/>
            <a:headEnd type="triangle" w="med" len="med"/>
            <a:tailEnd type="triangle" w="med" len="med"/>
          </a:ln>
        </p:spPr>
        <p:txBody>
          <a:bodyPr/>
          <a:lstStyle/>
          <a:p>
            <a:endParaRPr lang="en-US"/>
          </a:p>
        </p:txBody>
      </p:sp>
      <p:sp>
        <p:nvSpPr>
          <p:cNvPr id="31791" name="Line 56"/>
          <p:cNvSpPr>
            <a:spLocks noChangeShapeType="1"/>
          </p:cNvSpPr>
          <p:nvPr/>
        </p:nvSpPr>
        <p:spPr bwMode="auto">
          <a:xfrm>
            <a:off x="4691063" y="4394200"/>
            <a:ext cx="0" cy="544513"/>
          </a:xfrm>
          <a:prstGeom prst="line">
            <a:avLst/>
          </a:prstGeom>
          <a:noFill/>
          <a:ln w="12700">
            <a:solidFill>
              <a:schemeClr val="tx1"/>
            </a:solidFill>
            <a:round/>
            <a:headEnd type="triangle" w="med" len="med"/>
            <a:tailEnd type="triangle" w="med" len="med"/>
          </a:ln>
        </p:spPr>
        <p:txBody>
          <a:bodyPr/>
          <a:lstStyle/>
          <a:p>
            <a:endParaRPr lang="en-US"/>
          </a:p>
        </p:txBody>
      </p:sp>
      <p:sp>
        <p:nvSpPr>
          <p:cNvPr id="31792" name="AutoShape 57"/>
          <p:cNvSpPr>
            <a:spLocks noChangeArrowheads="1"/>
          </p:cNvSpPr>
          <p:nvPr/>
        </p:nvSpPr>
        <p:spPr bwMode="auto">
          <a:xfrm>
            <a:off x="4602163" y="4711700"/>
            <a:ext cx="179387" cy="184150"/>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I</a:t>
            </a:r>
          </a:p>
        </p:txBody>
      </p:sp>
      <p:grpSp>
        <p:nvGrpSpPr>
          <p:cNvPr id="31793" name="Group 58"/>
          <p:cNvGrpSpPr>
            <a:grpSpLocks/>
          </p:cNvGrpSpPr>
          <p:nvPr/>
        </p:nvGrpSpPr>
        <p:grpSpPr bwMode="auto">
          <a:xfrm>
            <a:off x="2419350" y="2462213"/>
            <a:ext cx="4735513" cy="1863725"/>
            <a:chOff x="1524" y="1551"/>
            <a:chExt cx="2983" cy="1174"/>
          </a:xfrm>
        </p:grpSpPr>
        <p:sp>
          <p:nvSpPr>
            <p:cNvPr id="31826" name="AutoShape 59"/>
            <p:cNvSpPr>
              <a:spLocks noChangeArrowheads="1"/>
            </p:cNvSpPr>
            <p:nvPr/>
          </p:nvSpPr>
          <p:spPr bwMode="auto">
            <a:xfrm>
              <a:off x="1524" y="1562"/>
              <a:ext cx="17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A</a:t>
              </a:r>
            </a:p>
          </p:txBody>
        </p:sp>
        <p:sp>
          <p:nvSpPr>
            <p:cNvPr id="31827" name="AutoShape 60"/>
            <p:cNvSpPr>
              <a:spLocks noChangeArrowheads="1"/>
            </p:cNvSpPr>
            <p:nvPr/>
          </p:nvSpPr>
          <p:spPr bwMode="auto">
            <a:xfrm>
              <a:off x="2258" y="1551"/>
              <a:ext cx="157"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C</a:t>
              </a:r>
            </a:p>
          </p:txBody>
        </p:sp>
        <p:sp>
          <p:nvSpPr>
            <p:cNvPr id="31828" name="AutoShape 61"/>
            <p:cNvSpPr>
              <a:spLocks noChangeArrowheads="1"/>
            </p:cNvSpPr>
            <p:nvPr/>
          </p:nvSpPr>
          <p:spPr bwMode="auto">
            <a:xfrm>
              <a:off x="3129" y="1557"/>
              <a:ext cx="161"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D</a:t>
              </a:r>
            </a:p>
          </p:txBody>
        </p:sp>
        <p:sp>
          <p:nvSpPr>
            <p:cNvPr id="31829" name="AutoShape 62"/>
            <p:cNvSpPr>
              <a:spLocks noChangeArrowheads="1"/>
            </p:cNvSpPr>
            <p:nvPr/>
          </p:nvSpPr>
          <p:spPr bwMode="auto">
            <a:xfrm>
              <a:off x="1572" y="2600"/>
              <a:ext cx="20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E</a:t>
              </a:r>
            </a:p>
          </p:txBody>
        </p:sp>
        <p:sp>
          <p:nvSpPr>
            <p:cNvPr id="31830" name="AutoShape 63"/>
            <p:cNvSpPr>
              <a:spLocks noChangeArrowheads="1"/>
            </p:cNvSpPr>
            <p:nvPr/>
          </p:nvSpPr>
          <p:spPr bwMode="auto">
            <a:xfrm>
              <a:off x="2448" y="2604"/>
              <a:ext cx="185"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F</a:t>
              </a:r>
            </a:p>
          </p:txBody>
        </p:sp>
        <p:sp>
          <p:nvSpPr>
            <p:cNvPr id="31831" name="AutoShape 64"/>
            <p:cNvSpPr>
              <a:spLocks noChangeArrowheads="1"/>
            </p:cNvSpPr>
            <p:nvPr/>
          </p:nvSpPr>
          <p:spPr bwMode="auto">
            <a:xfrm>
              <a:off x="3602" y="2607"/>
              <a:ext cx="180"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G</a:t>
              </a:r>
            </a:p>
          </p:txBody>
        </p:sp>
        <p:sp>
          <p:nvSpPr>
            <p:cNvPr id="31832" name="AutoShape 65"/>
            <p:cNvSpPr>
              <a:spLocks noChangeArrowheads="1"/>
            </p:cNvSpPr>
            <p:nvPr/>
          </p:nvSpPr>
          <p:spPr bwMode="auto">
            <a:xfrm>
              <a:off x="4301" y="2608"/>
              <a:ext cx="206"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H</a:t>
              </a:r>
            </a:p>
          </p:txBody>
        </p:sp>
      </p:grpSp>
      <p:sp>
        <p:nvSpPr>
          <p:cNvPr id="31794" name="AutoShape 66"/>
          <p:cNvSpPr>
            <a:spLocks noChangeArrowheads="1"/>
          </p:cNvSpPr>
          <p:nvPr/>
        </p:nvSpPr>
        <p:spPr bwMode="auto">
          <a:xfrm>
            <a:off x="2362200" y="2395538"/>
            <a:ext cx="415925" cy="271462"/>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A</a:t>
            </a:r>
          </a:p>
        </p:txBody>
      </p:sp>
      <p:sp>
        <p:nvSpPr>
          <p:cNvPr id="31795" name="AutoShape 67"/>
          <p:cNvSpPr>
            <a:spLocks noChangeArrowheads="1"/>
          </p:cNvSpPr>
          <p:nvPr/>
        </p:nvSpPr>
        <p:spPr bwMode="auto">
          <a:xfrm>
            <a:off x="3502025" y="2395538"/>
            <a:ext cx="415925" cy="26352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C</a:t>
            </a:r>
          </a:p>
        </p:txBody>
      </p:sp>
      <p:sp>
        <p:nvSpPr>
          <p:cNvPr id="31796" name="AutoShape 68"/>
          <p:cNvSpPr>
            <a:spLocks noChangeArrowheads="1"/>
          </p:cNvSpPr>
          <p:nvPr/>
        </p:nvSpPr>
        <p:spPr bwMode="auto">
          <a:xfrm>
            <a:off x="4852988" y="2382838"/>
            <a:ext cx="415925" cy="27622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D</a:t>
            </a:r>
          </a:p>
        </p:txBody>
      </p:sp>
      <p:sp>
        <p:nvSpPr>
          <p:cNvPr id="31797" name="AutoShape 69"/>
          <p:cNvSpPr>
            <a:spLocks noChangeArrowheads="1"/>
          </p:cNvSpPr>
          <p:nvPr/>
        </p:nvSpPr>
        <p:spPr bwMode="auto">
          <a:xfrm>
            <a:off x="2433638" y="4044950"/>
            <a:ext cx="414337" cy="26987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E</a:t>
            </a:r>
          </a:p>
        </p:txBody>
      </p:sp>
      <p:sp>
        <p:nvSpPr>
          <p:cNvPr id="31798" name="AutoShape 70"/>
          <p:cNvSpPr>
            <a:spLocks noChangeArrowheads="1"/>
          </p:cNvSpPr>
          <p:nvPr/>
        </p:nvSpPr>
        <p:spPr bwMode="auto">
          <a:xfrm>
            <a:off x="3835400" y="4037013"/>
            <a:ext cx="415925" cy="28257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F</a:t>
            </a:r>
          </a:p>
        </p:txBody>
      </p:sp>
      <p:sp>
        <p:nvSpPr>
          <p:cNvPr id="31799" name="AutoShape 71"/>
          <p:cNvSpPr>
            <a:spLocks noChangeArrowheads="1"/>
          </p:cNvSpPr>
          <p:nvPr/>
        </p:nvSpPr>
        <p:spPr bwMode="auto">
          <a:xfrm>
            <a:off x="5638800" y="4054475"/>
            <a:ext cx="414338" cy="26828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G</a:t>
            </a:r>
          </a:p>
        </p:txBody>
      </p:sp>
      <p:sp>
        <p:nvSpPr>
          <p:cNvPr id="31800" name="AutoShape 72"/>
          <p:cNvSpPr>
            <a:spLocks noChangeArrowheads="1"/>
          </p:cNvSpPr>
          <p:nvPr/>
        </p:nvSpPr>
        <p:spPr bwMode="auto">
          <a:xfrm>
            <a:off x="6792913" y="4054475"/>
            <a:ext cx="415925" cy="26193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H</a:t>
            </a:r>
          </a:p>
        </p:txBody>
      </p:sp>
      <p:sp>
        <p:nvSpPr>
          <p:cNvPr id="31801" name="AutoShape 73"/>
          <p:cNvSpPr>
            <a:spLocks noChangeArrowheads="1"/>
          </p:cNvSpPr>
          <p:nvPr/>
        </p:nvSpPr>
        <p:spPr bwMode="auto">
          <a:xfrm>
            <a:off x="4481513" y="4692650"/>
            <a:ext cx="415925" cy="239713"/>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I</a:t>
            </a:r>
          </a:p>
        </p:txBody>
      </p:sp>
      <p:sp>
        <p:nvSpPr>
          <p:cNvPr id="31802" name="AutoShape 74"/>
          <p:cNvSpPr>
            <a:spLocks noChangeArrowheads="1"/>
          </p:cNvSpPr>
          <p:nvPr/>
        </p:nvSpPr>
        <p:spPr bwMode="auto">
          <a:xfrm>
            <a:off x="5207000" y="5276850"/>
            <a:ext cx="415925" cy="26987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J</a:t>
            </a:r>
          </a:p>
        </p:txBody>
      </p:sp>
      <p:grpSp>
        <p:nvGrpSpPr>
          <p:cNvPr id="31803" name="Group 75"/>
          <p:cNvGrpSpPr>
            <a:grpSpLocks/>
          </p:cNvGrpSpPr>
          <p:nvPr/>
        </p:nvGrpSpPr>
        <p:grpSpPr bwMode="auto">
          <a:xfrm>
            <a:off x="258763" y="1030288"/>
            <a:ext cx="8696325" cy="4886326"/>
            <a:chOff x="163" y="649"/>
            <a:chExt cx="5478" cy="3078"/>
          </a:xfrm>
        </p:grpSpPr>
        <p:grpSp>
          <p:nvGrpSpPr>
            <p:cNvPr id="31821" name="Group 76"/>
            <p:cNvGrpSpPr>
              <a:grpSpLocks/>
            </p:cNvGrpSpPr>
            <p:nvPr/>
          </p:nvGrpSpPr>
          <p:grpSpPr bwMode="auto">
            <a:xfrm>
              <a:off x="658" y="1670"/>
              <a:ext cx="4656" cy="1296"/>
              <a:chOff x="658" y="1670"/>
              <a:chExt cx="4656" cy="1296"/>
            </a:xfrm>
          </p:grpSpPr>
          <p:sp>
            <p:nvSpPr>
              <p:cNvPr id="31824" name="Freeform 77"/>
              <p:cNvSpPr>
                <a:spLocks/>
              </p:cNvSpPr>
              <p:nvPr/>
            </p:nvSpPr>
            <p:spPr bwMode="auto">
              <a:xfrm>
                <a:off x="658" y="1670"/>
                <a:ext cx="4656" cy="1296"/>
              </a:xfrm>
              <a:custGeom>
                <a:avLst/>
                <a:gdLst>
                  <a:gd name="T0" fmla="*/ 0 w 4656"/>
                  <a:gd name="T1" fmla="*/ 0 h 1296"/>
                  <a:gd name="T2" fmla="*/ 4627 w 4656"/>
                  <a:gd name="T3" fmla="*/ 0 h 1296"/>
                  <a:gd name="T4" fmla="*/ 4636 w 4656"/>
                  <a:gd name="T5" fmla="*/ 245 h 1296"/>
                  <a:gd name="T6" fmla="*/ 547 w 4656"/>
                  <a:gd name="T7" fmla="*/ 240 h 1296"/>
                  <a:gd name="T8" fmla="*/ 552 w 4656"/>
                  <a:gd name="T9" fmla="*/ 1042 h 1296"/>
                  <a:gd name="T10" fmla="*/ 4656 w 4656"/>
                  <a:gd name="T11" fmla="*/ 1037 h 1296"/>
                  <a:gd name="T12" fmla="*/ 4656 w 4656"/>
                  <a:gd name="T13" fmla="*/ 1287 h 1296"/>
                  <a:gd name="T14" fmla="*/ 24 w 4656"/>
                  <a:gd name="T15" fmla="*/ 1296 h 1296"/>
                  <a:gd name="T16" fmla="*/ 24 w 4656"/>
                  <a:gd name="T17" fmla="*/ 1037 h 1296"/>
                  <a:gd name="T18" fmla="*/ 264 w 4656"/>
                  <a:gd name="T19" fmla="*/ 1037 h 1296"/>
                  <a:gd name="T20" fmla="*/ 264 w 4656"/>
                  <a:gd name="T21" fmla="*/ 236 h 1296"/>
                  <a:gd name="T22" fmla="*/ 4 w 4656"/>
                  <a:gd name="T23" fmla="*/ 236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1825" name="Text Box 78"/>
              <p:cNvSpPr txBox="1">
                <a:spLocks noChangeArrowheads="1"/>
              </p:cNvSpPr>
              <p:nvPr/>
            </p:nvSpPr>
            <p:spPr bwMode="auto">
              <a:xfrm>
                <a:off x="1876" y="1681"/>
                <a:ext cx="1892" cy="231"/>
              </a:xfrm>
              <a:prstGeom prst="rect">
                <a:avLst/>
              </a:prstGeom>
              <a:noFill/>
              <a:ln w="12700">
                <a:noFill/>
                <a:miter lim="800000"/>
                <a:headEnd type="none" w="sm" len="sm"/>
                <a:tailEnd type="none" w="sm" len="sm"/>
              </a:ln>
            </p:spPr>
            <p:txBody>
              <a:bodyPr wrap="none">
                <a:spAutoFit/>
              </a:bodyPr>
              <a:lstStyle/>
              <a:p>
                <a:pPr eaLnBrk="0" hangingPunct="0"/>
                <a:r>
                  <a:rPr lang="en-US" sz="1800" b="1" dirty="0"/>
                  <a:t>Avionics SOA Middleware</a:t>
                </a:r>
              </a:p>
            </p:txBody>
          </p:sp>
        </p:grpSp>
        <p:sp>
          <p:nvSpPr>
            <p:cNvPr id="1954895" name="Text Box 79"/>
            <p:cNvSpPr txBox="1">
              <a:spLocks noChangeArrowheads="1"/>
            </p:cNvSpPr>
            <p:nvPr/>
          </p:nvSpPr>
          <p:spPr bwMode="auto">
            <a:xfrm>
              <a:off x="3528" y="649"/>
              <a:ext cx="2113" cy="862"/>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marL="174625" indent="-174625" eaLnBrk="0" hangingPunct="0">
                <a:defRPr/>
              </a:pPr>
              <a:r>
                <a:rPr lang="en-US" sz="1400" b="1" dirty="0">
                  <a:latin typeface="Arial" charset="0"/>
                </a:rPr>
                <a:t>SOA middleware is:</a:t>
              </a:r>
            </a:p>
            <a:p>
              <a:pPr lvl="1" indent="-168275" eaLnBrk="0" hangingPunct="0">
                <a:buFontTx/>
                <a:buAutoNum type="arabicPeriod"/>
                <a:defRPr/>
              </a:pPr>
              <a:r>
                <a:rPr lang="en-US" sz="1400" b="1" dirty="0">
                  <a:latin typeface="Arial" charset="0"/>
                </a:rPr>
                <a:t>Communication middleware (e.g. DDS pub/sub)</a:t>
              </a:r>
            </a:p>
            <a:p>
              <a:pPr lvl="1" indent="-168275" eaLnBrk="0" hangingPunct="0">
                <a:buFontTx/>
                <a:buAutoNum type="arabicPeriod"/>
                <a:defRPr/>
              </a:pPr>
              <a:r>
                <a:rPr lang="en-US" sz="1400" b="1" dirty="0">
                  <a:latin typeface="Arial" charset="0"/>
                </a:rPr>
                <a:t>Registry/Broker</a:t>
              </a:r>
            </a:p>
            <a:p>
              <a:pPr lvl="1" indent="-168275" eaLnBrk="0" hangingPunct="0">
                <a:buFontTx/>
                <a:buAutoNum type="arabicPeriod"/>
                <a:defRPr/>
              </a:pPr>
              <a:r>
                <a:rPr lang="en-US" sz="1400" b="1" dirty="0">
                  <a:latin typeface="Arial" charset="0"/>
                </a:rPr>
                <a:t>Interface description language</a:t>
              </a:r>
            </a:p>
            <a:p>
              <a:pPr lvl="1" indent="-168275" eaLnBrk="0" hangingPunct="0">
                <a:buFontTx/>
                <a:buAutoNum type="arabicPeriod"/>
                <a:defRPr/>
              </a:pPr>
              <a:r>
                <a:rPr lang="en-US" sz="1400" b="1" dirty="0">
                  <a:latin typeface="Arial" charset="0"/>
                </a:rPr>
                <a:t>Common services</a:t>
              </a:r>
              <a:endParaRPr lang="en-US" sz="1400" b="1" dirty="0">
                <a:solidFill>
                  <a:schemeClr val="hlink"/>
                </a:solidFill>
                <a:latin typeface="Arial" charset="0"/>
              </a:endParaRPr>
            </a:p>
          </p:txBody>
        </p:sp>
        <p:sp>
          <p:nvSpPr>
            <p:cNvPr id="1954896" name="Text Box 80"/>
            <p:cNvSpPr txBox="1">
              <a:spLocks noChangeArrowheads="1"/>
            </p:cNvSpPr>
            <p:nvPr/>
          </p:nvSpPr>
          <p:spPr bwMode="auto">
            <a:xfrm>
              <a:off x="163" y="3107"/>
              <a:ext cx="2113" cy="620"/>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marL="174625" indent="-174625" eaLnBrk="0" hangingPunct="0">
                <a:defRPr/>
              </a:pPr>
              <a:r>
                <a:rPr lang="en-US" sz="1400" b="1" dirty="0">
                  <a:latin typeface="Arial" charset="0"/>
                </a:rPr>
                <a:t>SOA </a:t>
              </a:r>
              <a:r>
                <a:rPr lang="en-US" sz="1400" b="1" dirty="0" smtClean="0">
                  <a:latin typeface="Arial" charset="0"/>
                </a:rPr>
                <a:t>middleware supports:</a:t>
              </a:r>
              <a:endParaRPr lang="en-US" sz="1400" b="1" dirty="0">
                <a:latin typeface="Arial" charset="0"/>
              </a:endParaRPr>
            </a:p>
            <a:p>
              <a:pPr lvl="1" indent="-168275" eaLnBrk="0" hangingPunct="0">
                <a:buFontTx/>
                <a:buAutoNum type="arabicPeriod"/>
                <a:defRPr/>
              </a:pPr>
              <a:r>
                <a:rPr lang="en-US" sz="1400" b="1" dirty="0">
                  <a:latin typeface="Arial" charset="0"/>
                </a:rPr>
                <a:t>Position independent services and clients</a:t>
              </a:r>
            </a:p>
            <a:p>
              <a:pPr lvl="1" indent="-168275" eaLnBrk="0" hangingPunct="0">
                <a:buFontTx/>
                <a:buAutoNum type="arabicPeriod"/>
                <a:defRPr/>
              </a:pPr>
              <a:r>
                <a:rPr lang="en-US" sz="1400" b="1" dirty="0">
                  <a:latin typeface="Arial" charset="0"/>
                </a:rPr>
                <a:t>Real-time communication</a:t>
              </a:r>
              <a:r>
                <a:rPr lang="en-US" sz="1600" b="1" dirty="0" smtClean="0">
                  <a:solidFill>
                    <a:schemeClr val="hlink"/>
                  </a:solidFill>
                  <a:latin typeface="Arial" charset="0"/>
                </a:rPr>
                <a:t>*</a:t>
              </a:r>
              <a:endParaRPr lang="en-US" sz="1400" b="1" dirty="0">
                <a:latin typeface="Arial" charset="0"/>
              </a:endParaRPr>
            </a:p>
          </p:txBody>
        </p:sp>
      </p:grpSp>
      <p:graphicFrame>
        <p:nvGraphicFramePr>
          <p:cNvPr id="1954897" name="Group 81"/>
          <p:cNvGraphicFramePr>
            <a:graphicFrameLocks noGrp="1"/>
          </p:cNvGraphicFramePr>
          <p:nvPr/>
        </p:nvGraphicFramePr>
        <p:xfrm>
          <a:off x="50800" y="674688"/>
          <a:ext cx="1692275" cy="1207008"/>
        </p:xfrm>
        <a:graphic>
          <a:graphicData uri="http://schemas.openxmlformats.org/drawingml/2006/table">
            <a:tbl>
              <a:tblPr/>
              <a:tblGrid>
                <a:gridCol w="1692275"/>
              </a:tblGrid>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Plug-and-Play Hardware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 &amp;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Avioincs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31820" name="Text Box 97"/>
          <p:cNvSpPr txBox="1">
            <a:spLocks noChangeArrowheads="1"/>
          </p:cNvSpPr>
          <p:nvPr/>
        </p:nvSpPr>
        <p:spPr bwMode="auto">
          <a:xfrm>
            <a:off x="1617663" y="6467475"/>
            <a:ext cx="4465637" cy="336550"/>
          </a:xfrm>
          <a:prstGeom prst="rect">
            <a:avLst/>
          </a:prstGeom>
          <a:noFill/>
          <a:ln w="12700">
            <a:noFill/>
            <a:miter lim="800000"/>
            <a:headEnd type="none" w="sm" len="sm"/>
            <a:tailEnd type="none" w="sm" len="sm"/>
          </a:ln>
        </p:spPr>
        <p:txBody>
          <a:bodyPr wrap="none">
            <a:spAutoFit/>
          </a:bodyPr>
          <a:lstStyle/>
          <a:p>
            <a:pPr eaLnBrk="0" hangingPunct="0"/>
            <a:r>
              <a:rPr lang="en-US" sz="1600" b="1">
                <a:solidFill>
                  <a:schemeClr val="hlink"/>
                </a:solidFill>
              </a:rPr>
              <a:t>* Domain optimized (not SOAP; maybe DDS)</a:t>
            </a:r>
          </a:p>
        </p:txBody>
      </p:sp>
      <p:pic>
        <p:nvPicPr>
          <p:cNvPr id="83" name="Picture 2"/>
          <p:cNvPicPr>
            <a:picLocks noChangeAspect="1" noChangeArrowheads="1"/>
          </p:cNvPicPr>
          <p:nvPr/>
        </p:nvPicPr>
        <p:blipFill>
          <a:blip r:embed="rId4" cstate="print"/>
          <a:srcRect/>
          <a:stretch>
            <a:fillRect/>
          </a:stretch>
        </p:blipFill>
        <p:spPr bwMode="auto">
          <a:xfrm>
            <a:off x="3165661" y="1441400"/>
            <a:ext cx="1047751" cy="266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6175" y="15875"/>
            <a:ext cx="6934200" cy="762000"/>
          </a:xfrm>
        </p:spPr>
        <p:txBody>
          <a:bodyPr/>
          <a:lstStyle/>
          <a:p>
            <a:pPr eaLnBrk="1" hangingPunct="1"/>
            <a:r>
              <a:rPr lang="en-US" smtClean="0"/>
              <a:t>Open Avionics Architecture Elements</a:t>
            </a:r>
            <a:br>
              <a:rPr lang="en-US" smtClean="0"/>
            </a:br>
            <a:r>
              <a:rPr lang="en-US" sz="2400" smtClean="0"/>
              <a:t>- Service/Client Decomposition -</a:t>
            </a:r>
          </a:p>
        </p:txBody>
      </p:sp>
      <p:grpSp>
        <p:nvGrpSpPr>
          <p:cNvPr id="32771" name="Group 3"/>
          <p:cNvGrpSpPr>
            <a:grpSpLocks/>
          </p:cNvGrpSpPr>
          <p:nvPr/>
        </p:nvGrpSpPr>
        <p:grpSpPr bwMode="auto">
          <a:xfrm>
            <a:off x="1012825" y="1314450"/>
            <a:ext cx="7461250" cy="4491038"/>
            <a:chOff x="638" y="828"/>
            <a:chExt cx="4700" cy="2829"/>
          </a:xfrm>
        </p:grpSpPr>
        <p:sp>
          <p:nvSpPr>
            <p:cNvPr id="1956868" name="Rectangle 4"/>
            <p:cNvSpPr>
              <a:spLocks noChangeArrowheads="1"/>
            </p:cNvSpPr>
            <p:nvPr/>
          </p:nvSpPr>
          <p:spPr bwMode="auto">
            <a:xfrm>
              <a:off x="4239" y="2184"/>
              <a:ext cx="482" cy="370"/>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CNI</a:t>
              </a:r>
            </a:p>
          </p:txBody>
        </p:sp>
        <p:sp>
          <p:nvSpPr>
            <p:cNvPr id="1956869" name="Rectangle 5"/>
            <p:cNvSpPr>
              <a:spLocks noChangeArrowheads="1"/>
            </p:cNvSpPr>
            <p:nvPr/>
          </p:nvSpPr>
          <p:spPr bwMode="auto">
            <a:xfrm>
              <a:off x="3437" y="2180"/>
              <a:ext cx="482" cy="370"/>
            </a:xfrm>
            <a:prstGeom prst="rect">
              <a:avLst/>
            </a:prstGeom>
            <a:gradFill rotWithShape="1">
              <a:gsLst>
                <a:gs pos="0">
                  <a:srgbClr val="FFCCCC"/>
                </a:gs>
                <a:gs pos="100000">
                  <a:srgbClr val="CCFFCC"/>
                </a:gs>
              </a:gsLst>
              <a:lin ang="5400000" scaled="1"/>
            </a:gra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Display</a:t>
              </a:r>
            </a:p>
            <a:p>
              <a:pPr algn="ctr" eaLnBrk="0" hangingPunct="0">
                <a:defRPr/>
              </a:pPr>
              <a:r>
                <a:rPr lang="en-US" b="1">
                  <a:latin typeface="Arial" charset="0"/>
                </a:rPr>
                <a:t>Subsystem</a:t>
              </a:r>
            </a:p>
          </p:txBody>
        </p:sp>
        <p:sp>
          <p:nvSpPr>
            <p:cNvPr id="1956870" name="Rectangle 6"/>
            <p:cNvSpPr>
              <a:spLocks noChangeArrowheads="1"/>
            </p:cNvSpPr>
            <p:nvPr/>
          </p:nvSpPr>
          <p:spPr bwMode="auto">
            <a:xfrm>
              <a:off x="2714" y="3108"/>
              <a:ext cx="482" cy="371"/>
            </a:xfrm>
            <a:prstGeom prst="rect">
              <a:avLst/>
            </a:prstGeom>
            <a:gradFill rotWithShape="1">
              <a:gsLst>
                <a:gs pos="0">
                  <a:srgbClr val="CCFFCC"/>
                </a:gs>
                <a:gs pos="100000">
                  <a:schemeClr val="accent2"/>
                </a:gs>
              </a:gsLst>
              <a:lin ang="2700000" scaled="1"/>
            </a:gra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Network </a:t>
              </a:r>
            </a:p>
            <a:p>
              <a:pPr algn="ctr" eaLnBrk="0" hangingPunct="0">
                <a:defRPr/>
              </a:pPr>
              <a:r>
                <a:rPr lang="en-US" b="1">
                  <a:latin typeface="Arial" charset="0"/>
                </a:rPr>
                <a:t>Adapter/ </a:t>
              </a:r>
            </a:p>
            <a:p>
              <a:pPr algn="ctr" eaLnBrk="0" hangingPunct="0">
                <a:defRPr/>
              </a:pPr>
              <a:r>
                <a:rPr lang="en-US" b="1">
                  <a:latin typeface="Arial" charset="0"/>
                </a:rPr>
                <a:t>DataLink</a:t>
              </a:r>
            </a:p>
          </p:txBody>
        </p:sp>
        <p:sp>
          <p:nvSpPr>
            <p:cNvPr id="1956871" name="Rectangle 7"/>
            <p:cNvSpPr>
              <a:spLocks noChangeArrowheads="1"/>
            </p:cNvSpPr>
            <p:nvPr/>
          </p:nvSpPr>
          <p:spPr bwMode="auto">
            <a:xfrm>
              <a:off x="1396" y="2177"/>
              <a:ext cx="482" cy="370"/>
            </a:xfrm>
            <a:prstGeom prst="rect">
              <a:avLst/>
            </a:prstGeom>
            <a:gradFill rotWithShape="1">
              <a:gsLst>
                <a:gs pos="0">
                  <a:srgbClr val="FFCCCC"/>
                </a:gs>
                <a:gs pos="100000">
                  <a:srgbClr val="CCFFCC"/>
                </a:gs>
              </a:gsLst>
              <a:lin ang="5400000" scaled="1"/>
            </a:gra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Mission </a:t>
              </a:r>
            </a:p>
            <a:p>
              <a:pPr algn="ctr" eaLnBrk="0" hangingPunct="0">
                <a:defRPr/>
              </a:pPr>
              <a:r>
                <a:rPr lang="en-US" b="1">
                  <a:latin typeface="Arial" charset="0"/>
                </a:rPr>
                <a:t>Computer</a:t>
              </a:r>
            </a:p>
          </p:txBody>
        </p:sp>
        <p:sp>
          <p:nvSpPr>
            <p:cNvPr id="1956872" name="Rectangle 8"/>
            <p:cNvSpPr>
              <a:spLocks noChangeArrowheads="1"/>
            </p:cNvSpPr>
            <p:nvPr/>
          </p:nvSpPr>
          <p:spPr bwMode="auto">
            <a:xfrm>
              <a:off x="1361" y="1138"/>
              <a:ext cx="482" cy="371"/>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1200" b="1">
                  <a:latin typeface="Arial" charset="0"/>
                </a:rPr>
                <a:t>Radar</a:t>
              </a:r>
            </a:p>
          </p:txBody>
        </p:sp>
        <p:sp>
          <p:nvSpPr>
            <p:cNvPr id="1956873" name="Rectangle 9"/>
            <p:cNvSpPr>
              <a:spLocks noChangeArrowheads="1"/>
            </p:cNvSpPr>
            <p:nvPr/>
          </p:nvSpPr>
          <p:spPr bwMode="auto">
            <a:xfrm>
              <a:off x="2068" y="1138"/>
              <a:ext cx="482" cy="371"/>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AMRAAM</a:t>
              </a:r>
            </a:p>
            <a:p>
              <a:pPr algn="ctr" eaLnBrk="0" hangingPunct="0">
                <a:defRPr/>
              </a:pPr>
              <a:r>
                <a:rPr lang="en-US" b="1">
                  <a:latin typeface="Arial" charset="0"/>
                </a:rPr>
                <a:t>System</a:t>
              </a:r>
            </a:p>
          </p:txBody>
        </p:sp>
        <p:pic>
          <p:nvPicPr>
            <p:cNvPr id="32799" name="Picture 11" descr="raptorradar"/>
            <p:cNvPicPr>
              <a:picLocks noChangeAspect="1" noChangeArrowheads="1"/>
            </p:cNvPicPr>
            <p:nvPr/>
          </p:nvPicPr>
          <p:blipFill>
            <a:blip r:embed="rId3" cstate="print"/>
            <a:srcRect/>
            <a:stretch>
              <a:fillRect/>
            </a:stretch>
          </p:blipFill>
          <p:spPr bwMode="auto">
            <a:xfrm>
              <a:off x="1413" y="828"/>
              <a:ext cx="386" cy="269"/>
            </a:xfrm>
            <a:prstGeom prst="rect">
              <a:avLst/>
            </a:prstGeom>
            <a:noFill/>
            <a:ln w="9525">
              <a:noFill/>
              <a:miter lim="800000"/>
              <a:headEnd/>
              <a:tailEnd/>
            </a:ln>
          </p:spPr>
        </p:pic>
        <p:sp>
          <p:nvSpPr>
            <p:cNvPr id="32800" name="Line 12"/>
            <p:cNvSpPr>
              <a:spLocks noChangeShapeType="1"/>
            </p:cNvSpPr>
            <p:nvPr/>
          </p:nvSpPr>
          <p:spPr bwMode="auto">
            <a:xfrm>
              <a:off x="1840" y="1322"/>
              <a:ext cx="228" cy="0"/>
            </a:xfrm>
            <a:prstGeom prst="line">
              <a:avLst/>
            </a:prstGeom>
            <a:noFill/>
            <a:ln w="12700">
              <a:solidFill>
                <a:schemeClr val="tx1"/>
              </a:solidFill>
              <a:round/>
              <a:headEnd type="none" w="sm" len="sm"/>
              <a:tailEnd type="triangle" w="med" len="med"/>
            </a:ln>
          </p:spPr>
          <p:txBody>
            <a:bodyPr/>
            <a:lstStyle/>
            <a:p>
              <a:endParaRPr lang="en-US"/>
            </a:p>
          </p:txBody>
        </p:sp>
        <p:grpSp>
          <p:nvGrpSpPr>
            <p:cNvPr id="32801" name="Group 13"/>
            <p:cNvGrpSpPr>
              <a:grpSpLocks/>
            </p:cNvGrpSpPr>
            <p:nvPr/>
          </p:nvGrpSpPr>
          <p:grpSpPr bwMode="auto">
            <a:xfrm>
              <a:off x="3192" y="3310"/>
              <a:ext cx="628" cy="347"/>
              <a:chOff x="3144" y="3730"/>
              <a:chExt cx="700" cy="436"/>
            </a:xfrm>
          </p:grpSpPr>
          <p:sp>
            <p:nvSpPr>
              <p:cNvPr id="32864" name="Line 14"/>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2865" name="Line 15"/>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2866" name="Line 16"/>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2802" name="Text Box 17"/>
            <p:cNvSpPr txBox="1">
              <a:spLocks noChangeArrowheads="1"/>
            </p:cNvSpPr>
            <p:nvPr/>
          </p:nvSpPr>
          <p:spPr bwMode="auto">
            <a:xfrm>
              <a:off x="3494" y="3256"/>
              <a:ext cx="1013" cy="250"/>
            </a:xfrm>
            <a:prstGeom prst="rect">
              <a:avLst/>
            </a:prstGeom>
            <a:noFill/>
            <a:ln w="12700">
              <a:noFill/>
              <a:miter lim="800000"/>
              <a:headEnd type="none" w="sm" len="sm"/>
              <a:tailEnd type="none" w="sm" len="sm"/>
            </a:ln>
          </p:spPr>
          <p:txBody>
            <a:bodyPr wrap="none">
              <a:spAutoFit/>
            </a:bodyPr>
            <a:lstStyle/>
            <a:p>
              <a:pPr eaLnBrk="0" hangingPunct="0"/>
              <a:r>
                <a:rPr lang="en-US" b="1"/>
                <a:t>To/from GIG </a:t>
              </a:r>
            </a:p>
            <a:p>
              <a:pPr eaLnBrk="0" hangingPunct="0"/>
              <a:r>
                <a:rPr lang="en-US" b="1"/>
                <a:t>(virtual Ground Station)</a:t>
              </a:r>
            </a:p>
          </p:txBody>
        </p:sp>
        <p:sp>
          <p:nvSpPr>
            <p:cNvPr id="1956882" name="Rectangle 18"/>
            <p:cNvSpPr>
              <a:spLocks noChangeArrowheads="1"/>
            </p:cNvSpPr>
            <p:nvPr/>
          </p:nvSpPr>
          <p:spPr bwMode="auto">
            <a:xfrm>
              <a:off x="2955" y="1131"/>
              <a:ext cx="482" cy="371"/>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EWS</a:t>
              </a:r>
            </a:p>
          </p:txBody>
        </p:sp>
        <p:sp>
          <p:nvSpPr>
            <p:cNvPr id="32804" name="Text Box 19"/>
            <p:cNvSpPr txBox="1">
              <a:spLocks noChangeArrowheads="1"/>
            </p:cNvSpPr>
            <p:nvPr/>
          </p:nvSpPr>
          <p:spPr bwMode="auto">
            <a:xfrm>
              <a:off x="3472" y="1306"/>
              <a:ext cx="276" cy="250"/>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2805" name="Text Box 20"/>
            <p:cNvSpPr txBox="1">
              <a:spLocks noChangeArrowheads="1"/>
            </p:cNvSpPr>
            <p:nvPr/>
          </p:nvSpPr>
          <p:spPr bwMode="auto">
            <a:xfrm>
              <a:off x="4765" y="2383"/>
              <a:ext cx="276" cy="250"/>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2806" name="Line 21"/>
            <p:cNvSpPr>
              <a:spLocks noChangeShapeType="1"/>
            </p:cNvSpPr>
            <p:nvPr/>
          </p:nvSpPr>
          <p:spPr bwMode="auto">
            <a:xfrm>
              <a:off x="948" y="2818"/>
              <a:ext cx="3817" cy="0"/>
            </a:xfrm>
            <a:prstGeom prst="line">
              <a:avLst/>
            </a:prstGeom>
            <a:noFill/>
            <a:ln w="76200">
              <a:solidFill>
                <a:schemeClr val="tx1"/>
              </a:solidFill>
              <a:round/>
              <a:headEnd type="none" w="sm" len="sm"/>
              <a:tailEnd type="none" w="sm" len="sm"/>
            </a:ln>
          </p:spPr>
          <p:txBody>
            <a:bodyPr/>
            <a:lstStyle/>
            <a:p>
              <a:endParaRPr lang="en-US"/>
            </a:p>
          </p:txBody>
        </p:sp>
        <p:sp>
          <p:nvSpPr>
            <p:cNvPr id="32807" name="Line 22"/>
            <p:cNvSpPr>
              <a:spLocks noChangeShapeType="1"/>
            </p:cNvSpPr>
            <p:nvPr/>
          </p:nvSpPr>
          <p:spPr bwMode="auto">
            <a:xfrm>
              <a:off x="1586" y="1509"/>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2808" name="Line 23"/>
            <p:cNvSpPr>
              <a:spLocks noChangeShapeType="1"/>
            </p:cNvSpPr>
            <p:nvPr/>
          </p:nvSpPr>
          <p:spPr bwMode="auto">
            <a:xfrm>
              <a:off x="2305" y="1505"/>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2809" name="Line 24"/>
            <p:cNvSpPr>
              <a:spLocks noChangeShapeType="1"/>
            </p:cNvSpPr>
            <p:nvPr/>
          </p:nvSpPr>
          <p:spPr bwMode="auto">
            <a:xfrm>
              <a:off x="3189" y="1509"/>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2810" name="Line 25"/>
            <p:cNvSpPr>
              <a:spLocks noChangeShapeType="1"/>
            </p:cNvSpPr>
            <p:nvPr/>
          </p:nvSpPr>
          <p:spPr bwMode="auto">
            <a:xfrm>
              <a:off x="2498" y="2550"/>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2811" name="Line 26"/>
            <p:cNvSpPr>
              <a:spLocks noChangeShapeType="1"/>
            </p:cNvSpPr>
            <p:nvPr/>
          </p:nvSpPr>
          <p:spPr bwMode="auto">
            <a:xfrm>
              <a:off x="1634" y="2550"/>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2812" name="Line 27"/>
            <p:cNvSpPr>
              <a:spLocks noChangeShapeType="1"/>
            </p:cNvSpPr>
            <p:nvPr/>
          </p:nvSpPr>
          <p:spPr bwMode="auto">
            <a:xfrm>
              <a:off x="3654" y="2554"/>
              <a:ext cx="0" cy="236"/>
            </a:xfrm>
            <a:prstGeom prst="line">
              <a:avLst/>
            </a:prstGeom>
            <a:noFill/>
            <a:ln w="12700">
              <a:solidFill>
                <a:schemeClr val="tx1"/>
              </a:solidFill>
              <a:round/>
              <a:headEnd type="triangle" w="med" len="med"/>
              <a:tailEnd type="triangle" w="med" len="med"/>
            </a:ln>
          </p:spPr>
          <p:txBody>
            <a:bodyPr/>
            <a:lstStyle/>
            <a:p>
              <a:endParaRPr lang="en-US"/>
            </a:p>
          </p:txBody>
        </p:sp>
        <p:sp>
          <p:nvSpPr>
            <p:cNvPr id="32813" name="Line 28"/>
            <p:cNvSpPr>
              <a:spLocks noChangeShapeType="1"/>
            </p:cNvSpPr>
            <p:nvPr/>
          </p:nvSpPr>
          <p:spPr bwMode="auto">
            <a:xfrm>
              <a:off x="4357" y="2565"/>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2814" name="AutoShape 29"/>
            <p:cNvSpPr>
              <a:spLocks noChangeArrowheads="1"/>
            </p:cNvSpPr>
            <p:nvPr/>
          </p:nvSpPr>
          <p:spPr bwMode="auto">
            <a:xfrm>
              <a:off x="1892" y="1258"/>
              <a:ext cx="113"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B</a:t>
              </a:r>
            </a:p>
          </p:txBody>
        </p:sp>
        <p:sp>
          <p:nvSpPr>
            <p:cNvPr id="32815" name="AutoShape 30"/>
            <p:cNvSpPr>
              <a:spLocks noChangeArrowheads="1"/>
            </p:cNvSpPr>
            <p:nvPr/>
          </p:nvSpPr>
          <p:spPr bwMode="auto">
            <a:xfrm>
              <a:off x="3359" y="3353"/>
              <a:ext cx="113"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J</a:t>
              </a:r>
            </a:p>
          </p:txBody>
        </p:sp>
        <p:grpSp>
          <p:nvGrpSpPr>
            <p:cNvPr id="32816" name="Group 31"/>
            <p:cNvGrpSpPr>
              <a:grpSpLocks/>
            </p:cNvGrpSpPr>
            <p:nvPr/>
          </p:nvGrpSpPr>
          <p:grpSpPr bwMode="auto">
            <a:xfrm>
              <a:off x="2098" y="2174"/>
              <a:ext cx="857" cy="370"/>
              <a:chOff x="1925" y="2300"/>
              <a:chExt cx="955" cy="466"/>
            </a:xfrm>
          </p:grpSpPr>
          <p:sp>
            <p:nvSpPr>
              <p:cNvPr id="1956896" name="Rectangle 32"/>
              <p:cNvSpPr>
                <a:spLocks noChangeArrowheads="1"/>
              </p:cNvSpPr>
              <p:nvPr/>
            </p:nvSpPr>
            <p:spPr bwMode="auto">
              <a:xfrm>
                <a:off x="1925" y="2300"/>
                <a:ext cx="955" cy="466"/>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b"/>
              <a:lstStyle/>
              <a:p>
                <a:pPr algn="ctr" eaLnBrk="0" hangingPunct="0">
                  <a:defRPr/>
                </a:pPr>
                <a:r>
                  <a:rPr lang="en-US" b="1">
                    <a:latin typeface="Arial" charset="0"/>
                  </a:rPr>
                  <a:t>Mass Storage</a:t>
                </a:r>
              </a:p>
            </p:txBody>
          </p:sp>
          <p:sp>
            <p:nvSpPr>
              <p:cNvPr id="1956897" name="AutoShape 33"/>
              <p:cNvSpPr>
                <a:spLocks noChangeArrowheads="1"/>
              </p:cNvSpPr>
              <p:nvPr/>
            </p:nvSpPr>
            <p:spPr bwMode="auto">
              <a:xfrm>
                <a:off x="1967" y="2328"/>
                <a:ext cx="398" cy="2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56898" name="AutoShape 34"/>
              <p:cNvSpPr>
                <a:spLocks noChangeArrowheads="1"/>
              </p:cNvSpPr>
              <p:nvPr/>
            </p:nvSpPr>
            <p:spPr bwMode="auto">
              <a:xfrm>
                <a:off x="2423" y="2324"/>
                <a:ext cx="398" cy="2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grpSp>
        <p:grpSp>
          <p:nvGrpSpPr>
            <p:cNvPr id="32817" name="Group 35"/>
            <p:cNvGrpSpPr>
              <a:grpSpLocks/>
            </p:cNvGrpSpPr>
            <p:nvPr/>
          </p:nvGrpSpPr>
          <p:grpSpPr bwMode="auto">
            <a:xfrm>
              <a:off x="4710" y="2254"/>
              <a:ext cx="628" cy="346"/>
              <a:chOff x="3144" y="3730"/>
              <a:chExt cx="700" cy="436"/>
            </a:xfrm>
          </p:grpSpPr>
          <p:sp>
            <p:nvSpPr>
              <p:cNvPr id="32858" name="Line 36"/>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2859" name="Line 37"/>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2860" name="Line 38"/>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2818" name="AutoShape 39"/>
            <p:cNvSpPr>
              <a:spLocks noChangeArrowheads="1"/>
            </p:cNvSpPr>
            <p:nvPr/>
          </p:nvSpPr>
          <p:spPr bwMode="auto">
            <a:xfrm>
              <a:off x="4876" y="2296"/>
              <a:ext cx="113"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K</a:t>
              </a:r>
            </a:p>
          </p:txBody>
        </p:sp>
        <p:sp>
          <p:nvSpPr>
            <p:cNvPr id="32819" name="Line 40"/>
            <p:cNvSpPr>
              <a:spLocks noChangeShapeType="1"/>
            </p:cNvSpPr>
            <p:nvPr/>
          </p:nvSpPr>
          <p:spPr bwMode="auto">
            <a:xfrm>
              <a:off x="926" y="1770"/>
              <a:ext cx="3769" cy="4"/>
            </a:xfrm>
            <a:prstGeom prst="line">
              <a:avLst/>
            </a:prstGeom>
            <a:noFill/>
            <a:ln w="76200">
              <a:solidFill>
                <a:schemeClr val="tx1"/>
              </a:solidFill>
              <a:round/>
              <a:headEnd type="none" w="sm" len="sm"/>
              <a:tailEnd type="none" w="sm" len="sm"/>
            </a:ln>
          </p:spPr>
          <p:txBody>
            <a:bodyPr/>
            <a:lstStyle/>
            <a:p>
              <a:endParaRPr lang="en-US"/>
            </a:p>
          </p:txBody>
        </p:sp>
        <p:sp>
          <p:nvSpPr>
            <p:cNvPr id="32820" name="Rectangle 41"/>
            <p:cNvSpPr>
              <a:spLocks noChangeArrowheads="1"/>
            </p:cNvSpPr>
            <p:nvPr/>
          </p:nvSpPr>
          <p:spPr bwMode="auto">
            <a:xfrm>
              <a:off x="638" y="1741"/>
              <a:ext cx="4407" cy="309"/>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2821" name="Line 42"/>
            <p:cNvSpPr>
              <a:spLocks noChangeShapeType="1"/>
            </p:cNvSpPr>
            <p:nvPr/>
          </p:nvSpPr>
          <p:spPr bwMode="auto">
            <a:xfrm flipV="1">
              <a:off x="801" y="1821"/>
              <a:ext cx="4261" cy="0"/>
            </a:xfrm>
            <a:prstGeom prst="line">
              <a:avLst/>
            </a:prstGeom>
            <a:noFill/>
            <a:ln w="38100">
              <a:solidFill>
                <a:srgbClr val="0000FF"/>
              </a:solidFill>
              <a:round/>
              <a:headEnd type="triangle" w="med" len="med"/>
              <a:tailEnd type="triangle" w="med" len="med"/>
            </a:ln>
          </p:spPr>
          <p:txBody>
            <a:bodyPr/>
            <a:lstStyle/>
            <a:p>
              <a:endParaRPr lang="en-US"/>
            </a:p>
          </p:txBody>
        </p:sp>
        <p:sp>
          <p:nvSpPr>
            <p:cNvPr id="32822" name="Line 43"/>
            <p:cNvSpPr>
              <a:spLocks noChangeShapeType="1"/>
            </p:cNvSpPr>
            <p:nvPr/>
          </p:nvSpPr>
          <p:spPr bwMode="auto">
            <a:xfrm flipV="1">
              <a:off x="715" y="1753"/>
              <a:ext cx="4260" cy="0"/>
            </a:xfrm>
            <a:prstGeom prst="line">
              <a:avLst/>
            </a:prstGeom>
            <a:noFill/>
            <a:ln w="38100">
              <a:solidFill>
                <a:schemeClr val="tx1"/>
              </a:solidFill>
              <a:round/>
              <a:headEnd type="triangle" w="med" len="med"/>
              <a:tailEnd type="triangle" w="med" len="med"/>
            </a:ln>
          </p:spPr>
          <p:txBody>
            <a:bodyPr/>
            <a:lstStyle/>
            <a:p>
              <a:endParaRPr lang="en-US"/>
            </a:p>
          </p:txBody>
        </p:sp>
        <p:sp>
          <p:nvSpPr>
            <p:cNvPr id="32823" name="Line 44"/>
            <p:cNvSpPr>
              <a:spLocks noChangeShapeType="1"/>
            </p:cNvSpPr>
            <p:nvPr/>
          </p:nvSpPr>
          <p:spPr bwMode="auto">
            <a:xfrm>
              <a:off x="982" y="2786"/>
              <a:ext cx="3769" cy="0"/>
            </a:xfrm>
            <a:prstGeom prst="line">
              <a:avLst/>
            </a:prstGeom>
            <a:noFill/>
            <a:ln w="76200">
              <a:solidFill>
                <a:schemeClr val="tx1"/>
              </a:solidFill>
              <a:round/>
              <a:headEnd type="none" w="sm" len="sm"/>
              <a:tailEnd type="none" w="sm" len="sm"/>
            </a:ln>
          </p:spPr>
          <p:txBody>
            <a:bodyPr/>
            <a:lstStyle/>
            <a:p>
              <a:endParaRPr lang="en-US"/>
            </a:p>
          </p:txBody>
        </p:sp>
        <p:sp>
          <p:nvSpPr>
            <p:cNvPr id="32824" name="Rectangle 45"/>
            <p:cNvSpPr>
              <a:spLocks noChangeArrowheads="1"/>
            </p:cNvSpPr>
            <p:nvPr/>
          </p:nvSpPr>
          <p:spPr bwMode="auto">
            <a:xfrm>
              <a:off x="694" y="2775"/>
              <a:ext cx="4406" cy="114"/>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2825" name="Line 46"/>
            <p:cNvSpPr>
              <a:spLocks noChangeShapeType="1"/>
            </p:cNvSpPr>
            <p:nvPr/>
          </p:nvSpPr>
          <p:spPr bwMode="auto">
            <a:xfrm flipV="1">
              <a:off x="857" y="2886"/>
              <a:ext cx="426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2826" name="Line 47"/>
            <p:cNvSpPr>
              <a:spLocks noChangeShapeType="1"/>
            </p:cNvSpPr>
            <p:nvPr/>
          </p:nvSpPr>
          <p:spPr bwMode="auto">
            <a:xfrm flipV="1">
              <a:off x="771" y="2775"/>
              <a:ext cx="4260" cy="0"/>
            </a:xfrm>
            <a:prstGeom prst="line">
              <a:avLst/>
            </a:prstGeom>
            <a:noFill/>
            <a:ln w="38100">
              <a:solidFill>
                <a:schemeClr val="tx1"/>
              </a:solidFill>
              <a:round/>
              <a:headEnd type="triangle" w="med" len="med"/>
              <a:tailEnd type="triangle" w="med" len="med"/>
            </a:ln>
          </p:spPr>
          <p:txBody>
            <a:bodyPr/>
            <a:lstStyle/>
            <a:p>
              <a:endParaRPr lang="en-US"/>
            </a:p>
          </p:txBody>
        </p:sp>
        <p:sp>
          <p:nvSpPr>
            <p:cNvPr id="32827" name="Line 48"/>
            <p:cNvSpPr>
              <a:spLocks noChangeShapeType="1"/>
            </p:cNvSpPr>
            <p:nvPr/>
          </p:nvSpPr>
          <p:spPr bwMode="auto">
            <a:xfrm flipH="1">
              <a:off x="1697" y="2549"/>
              <a:ext cx="5" cy="342"/>
            </a:xfrm>
            <a:prstGeom prst="line">
              <a:avLst/>
            </a:prstGeom>
            <a:noFill/>
            <a:ln w="12700">
              <a:solidFill>
                <a:srgbClr val="0000FF"/>
              </a:solidFill>
              <a:round/>
              <a:headEnd type="triangle" w="med" len="med"/>
              <a:tailEnd type="triangle" w="med" len="med"/>
            </a:ln>
          </p:spPr>
          <p:txBody>
            <a:bodyPr/>
            <a:lstStyle/>
            <a:p>
              <a:endParaRPr lang="en-US"/>
            </a:p>
          </p:txBody>
        </p:sp>
        <p:sp>
          <p:nvSpPr>
            <p:cNvPr id="32828" name="Line 49"/>
            <p:cNvSpPr>
              <a:spLocks noChangeShapeType="1"/>
            </p:cNvSpPr>
            <p:nvPr/>
          </p:nvSpPr>
          <p:spPr bwMode="auto">
            <a:xfrm flipH="1">
              <a:off x="2550" y="2538"/>
              <a:ext cx="5" cy="360"/>
            </a:xfrm>
            <a:prstGeom prst="line">
              <a:avLst/>
            </a:prstGeom>
            <a:noFill/>
            <a:ln w="12700">
              <a:solidFill>
                <a:srgbClr val="0000FF"/>
              </a:solidFill>
              <a:round/>
              <a:headEnd type="triangle" w="med" len="med"/>
              <a:tailEnd type="triangle" w="med" len="med"/>
            </a:ln>
          </p:spPr>
          <p:txBody>
            <a:bodyPr/>
            <a:lstStyle/>
            <a:p>
              <a:endParaRPr lang="en-US"/>
            </a:p>
          </p:txBody>
        </p:sp>
        <p:sp>
          <p:nvSpPr>
            <p:cNvPr id="32829" name="Line 50"/>
            <p:cNvSpPr>
              <a:spLocks noChangeShapeType="1"/>
            </p:cNvSpPr>
            <p:nvPr/>
          </p:nvSpPr>
          <p:spPr bwMode="auto">
            <a:xfrm>
              <a:off x="3722" y="2558"/>
              <a:ext cx="0" cy="337"/>
            </a:xfrm>
            <a:prstGeom prst="line">
              <a:avLst/>
            </a:prstGeom>
            <a:noFill/>
            <a:ln w="12700">
              <a:solidFill>
                <a:srgbClr val="0000FF"/>
              </a:solidFill>
              <a:round/>
              <a:headEnd type="triangle" w="med" len="med"/>
              <a:tailEnd type="triangle" w="med" len="med"/>
            </a:ln>
          </p:spPr>
          <p:txBody>
            <a:bodyPr/>
            <a:lstStyle/>
            <a:p>
              <a:endParaRPr lang="en-US"/>
            </a:p>
          </p:txBody>
        </p:sp>
        <p:sp>
          <p:nvSpPr>
            <p:cNvPr id="32830" name="Line 51"/>
            <p:cNvSpPr>
              <a:spLocks noChangeShapeType="1"/>
            </p:cNvSpPr>
            <p:nvPr/>
          </p:nvSpPr>
          <p:spPr bwMode="auto">
            <a:xfrm>
              <a:off x="4415" y="2557"/>
              <a:ext cx="0" cy="341"/>
            </a:xfrm>
            <a:prstGeom prst="line">
              <a:avLst/>
            </a:prstGeom>
            <a:noFill/>
            <a:ln w="12700">
              <a:solidFill>
                <a:srgbClr val="0000FF"/>
              </a:solidFill>
              <a:round/>
              <a:headEnd type="triangle" w="med" len="med"/>
              <a:tailEnd type="triangle" w="med" len="med"/>
            </a:ln>
          </p:spPr>
          <p:txBody>
            <a:bodyPr/>
            <a:lstStyle/>
            <a:p>
              <a:endParaRPr lang="en-US"/>
            </a:p>
          </p:txBody>
        </p:sp>
        <p:sp>
          <p:nvSpPr>
            <p:cNvPr id="32831" name="Line 52"/>
            <p:cNvSpPr>
              <a:spLocks noChangeShapeType="1"/>
            </p:cNvSpPr>
            <p:nvPr/>
          </p:nvSpPr>
          <p:spPr bwMode="auto">
            <a:xfrm flipH="1">
              <a:off x="1649" y="1512"/>
              <a:ext cx="5" cy="299"/>
            </a:xfrm>
            <a:prstGeom prst="line">
              <a:avLst/>
            </a:prstGeom>
            <a:noFill/>
            <a:ln w="12700">
              <a:solidFill>
                <a:srgbClr val="0000FF"/>
              </a:solidFill>
              <a:round/>
              <a:headEnd type="triangle" w="med" len="med"/>
              <a:tailEnd type="triangle" w="med" len="med"/>
            </a:ln>
          </p:spPr>
          <p:txBody>
            <a:bodyPr/>
            <a:lstStyle/>
            <a:p>
              <a:endParaRPr lang="en-US"/>
            </a:p>
          </p:txBody>
        </p:sp>
        <p:sp>
          <p:nvSpPr>
            <p:cNvPr id="32832" name="Line 53"/>
            <p:cNvSpPr>
              <a:spLocks noChangeShapeType="1"/>
            </p:cNvSpPr>
            <p:nvPr/>
          </p:nvSpPr>
          <p:spPr bwMode="auto">
            <a:xfrm>
              <a:off x="2382" y="1502"/>
              <a:ext cx="0" cy="308"/>
            </a:xfrm>
            <a:prstGeom prst="line">
              <a:avLst/>
            </a:prstGeom>
            <a:noFill/>
            <a:ln w="12700">
              <a:solidFill>
                <a:srgbClr val="0000FF"/>
              </a:solidFill>
              <a:round/>
              <a:headEnd type="triangle" w="med" len="med"/>
              <a:tailEnd type="triangle" w="med" len="med"/>
            </a:ln>
          </p:spPr>
          <p:txBody>
            <a:bodyPr/>
            <a:lstStyle/>
            <a:p>
              <a:endParaRPr lang="en-US"/>
            </a:p>
          </p:txBody>
        </p:sp>
        <p:sp>
          <p:nvSpPr>
            <p:cNvPr id="32833" name="Line 54"/>
            <p:cNvSpPr>
              <a:spLocks noChangeShapeType="1"/>
            </p:cNvSpPr>
            <p:nvPr/>
          </p:nvSpPr>
          <p:spPr bwMode="auto">
            <a:xfrm>
              <a:off x="3256" y="1497"/>
              <a:ext cx="0" cy="313"/>
            </a:xfrm>
            <a:prstGeom prst="line">
              <a:avLst/>
            </a:prstGeom>
            <a:noFill/>
            <a:ln w="12700">
              <a:solidFill>
                <a:srgbClr val="0000FF"/>
              </a:solidFill>
              <a:round/>
              <a:headEnd type="triangle" w="med" len="med"/>
              <a:tailEnd type="triangle" w="med" len="med"/>
            </a:ln>
          </p:spPr>
          <p:txBody>
            <a:bodyPr/>
            <a:lstStyle/>
            <a:p>
              <a:endParaRPr lang="en-US"/>
            </a:p>
          </p:txBody>
        </p:sp>
        <p:sp>
          <p:nvSpPr>
            <p:cNvPr id="32834" name="Line 55"/>
            <p:cNvSpPr>
              <a:spLocks noChangeShapeType="1"/>
            </p:cNvSpPr>
            <p:nvPr/>
          </p:nvSpPr>
          <p:spPr bwMode="auto">
            <a:xfrm>
              <a:off x="1034" y="1761"/>
              <a:ext cx="0" cy="1006"/>
            </a:xfrm>
            <a:prstGeom prst="line">
              <a:avLst/>
            </a:prstGeom>
            <a:noFill/>
            <a:ln w="38100">
              <a:solidFill>
                <a:schemeClr val="tx1"/>
              </a:solidFill>
              <a:round/>
              <a:headEnd type="triangle" w="med" len="med"/>
              <a:tailEnd type="triangle" w="med" len="med"/>
            </a:ln>
          </p:spPr>
          <p:txBody>
            <a:bodyPr/>
            <a:lstStyle/>
            <a:p>
              <a:endParaRPr lang="en-US"/>
            </a:p>
          </p:txBody>
        </p:sp>
        <p:sp>
          <p:nvSpPr>
            <p:cNvPr id="32835" name="Line 56"/>
            <p:cNvSpPr>
              <a:spLocks noChangeShapeType="1"/>
            </p:cNvSpPr>
            <p:nvPr/>
          </p:nvSpPr>
          <p:spPr bwMode="auto">
            <a:xfrm>
              <a:off x="1120" y="1829"/>
              <a:ext cx="0" cy="1046"/>
            </a:xfrm>
            <a:prstGeom prst="line">
              <a:avLst/>
            </a:prstGeom>
            <a:noFill/>
            <a:ln w="38100">
              <a:solidFill>
                <a:srgbClr val="0000FF"/>
              </a:solidFill>
              <a:round/>
              <a:headEnd type="triangle" w="med" len="med"/>
              <a:tailEnd type="triangle" w="med" len="med"/>
            </a:ln>
          </p:spPr>
          <p:txBody>
            <a:bodyPr/>
            <a:lstStyle/>
            <a:p>
              <a:endParaRPr lang="en-US"/>
            </a:p>
          </p:txBody>
        </p:sp>
        <p:sp>
          <p:nvSpPr>
            <p:cNvPr id="32836" name="Line 57"/>
            <p:cNvSpPr>
              <a:spLocks noChangeShapeType="1"/>
            </p:cNvSpPr>
            <p:nvPr/>
          </p:nvSpPr>
          <p:spPr bwMode="auto">
            <a:xfrm>
              <a:off x="2955" y="2768"/>
              <a:ext cx="0" cy="343"/>
            </a:xfrm>
            <a:prstGeom prst="line">
              <a:avLst/>
            </a:prstGeom>
            <a:noFill/>
            <a:ln w="12700">
              <a:solidFill>
                <a:schemeClr val="tx1"/>
              </a:solidFill>
              <a:round/>
              <a:headEnd type="triangle" w="med" len="med"/>
              <a:tailEnd type="triangle" w="med" len="med"/>
            </a:ln>
          </p:spPr>
          <p:txBody>
            <a:bodyPr/>
            <a:lstStyle/>
            <a:p>
              <a:endParaRPr lang="en-US"/>
            </a:p>
          </p:txBody>
        </p:sp>
        <p:sp>
          <p:nvSpPr>
            <p:cNvPr id="32837" name="AutoShape 58"/>
            <p:cNvSpPr>
              <a:spLocks noChangeArrowheads="1"/>
            </p:cNvSpPr>
            <p:nvPr/>
          </p:nvSpPr>
          <p:spPr bwMode="auto">
            <a:xfrm>
              <a:off x="2899" y="2903"/>
              <a:ext cx="113"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I</a:t>
              </a:r>
            </a:p>
          </p:txBody>
        </p:sp>
        <p:grpSp>
          <p:nvGrpSpPr>
            <p:cNvPr id="32838" name="Group 59"/>
            <p:cNvGrpSpPr>
              <a:grpSpLocks/>
            </p:cNvGrpSpPr>
            <p:nvPr/>
          </p:nvGrpSpPr>
          <p:grpSpPr bwMode="auto">
            <a:xfrm>
              <a:off x="1524" y="1551"/>
              <a:ext cx="2983" cy="1174"/>
              <a:chOff x="1524" y="1551"/>
              <a:chExt cx="2983" cy="1174"/>
            </a:xfrm>
          </p:grpSpPr>
          <p:sp>
            <p:nvSpPr>
              <p:cNvPr id="32851" name="AutoShape 60"/>
              <p:cNvSpPr>
                <a:spLocks noChangeArrowheads="1"/>
              </p:cNvSpPr>
              <p:nvPr/>
            </p:nvSpPr>
            <p:spPr bwMode="auto">
              <a:xfrm>
                <a:off x="1524" y="1562"/>
                <a:ext cx="17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A</a:t>
                </a:r>
              </a:p>
            </p:txBody>
          </p:sp>
          <p:sp>
            <p:nvSpPr>
              <p:cNvPr id="32852" name="AutoShape 61"/>
              <p:cNvSpPr>
                <a:spLocks noChangeArrowheads="1"/>
              </p:cNvSpPr>
              <p:nvPr/>
            </p:nvSpPr>
            <p:spPr bwMode="auto">
              <a:xfrm>
                <a:off x="2258" y="1551"/>
                <a:ext cx="157"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C</a:t>
                </a:r>
              </a:p>
            </p:txBody>
          </p:sp>
          <p:sp>
            <p:nvSpPr>
              <p:cNvPr id="32853" name="AutoShape 62"/>
              <p:cNvSpPr>
                <a:spLocks noChangeArrowheads="1"/>
              </p:cNvSpPr>
              <p:nvPr/>
            </p:nvSpPr>
            <p:spPr bwMode="auto">
              <a:xfrm>
                <a:off x="3129" y="1557"/>
                <a:ext cx="161"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D</a:t>
                </a:r>
              </a:p>
            </p:txBody>
          </p:sp>
          <p:sp>
            <p:nvSpPr>
              <p:cNvPr id="32854" name="AutoShape 63"/>
              <p:cNvSpPr>
                <a:spLocks noChangeArrowheads="1"/>
              </p:cNvSpPr>
              <p:nvPr/>
            </p:nvSpPr>
            <p:spPr bwMode="auto">
              <a:xfrm>
                <a:off x="1572" y="2600"/>
                <a:ext cx="20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E</a:t>
                </a:r>
              </a:p>
            </p:txBody>
          </p:sp>
          <p:sp>
            <p:nvSpPr>
              <p:cNvPr id="32855" name="AutoShape 64"/>
              <p:cNvSpPr>
                <a:spLocks noChangeArrowheads="1"/>
              </p:cNvSpPr>
              <p:nvPr/>
            </p:nvSpPr>
            <p:spPr bwMode="auto">
              <a:xfrm>
                <a:off x="2448" y="2604"/>
                <a:ext cx="185"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F</a:t>
                </a:r>
              </a:p>
            </p:txBody>
          </p:sp>
          <p:sp>
            <p:nvSpPr>
              <p:cNvPr id="32856" name="AutoShape 65"/>
              <p:cNvSpPr>
                <a:spLocks noChangeArrowheads="1"/>
              </p:cNvSpPr>
              <p:nvPr/>
            </p:nvSpPr>
            <p:spPr bwMode="auto">
              <a:xfrm>
                <a:off x="3602" y="2607"/>
                <a:ext cx="180"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G</a:t>
                </a:r>
              </a:p>
            </p:txBody>
          </p:sp>
          <p:sp>
            <p:nvSpPr>
              <p:cNvPr id="32857" name="AutoShape 66"/>
              <p:cNvSpPr>
                <a:spLocks noChangeArrowheads="1"/>
              </p:cNvSpPr>
              <p:nvPr/>
            </p:nvSpPr>
            <p:spPr bwMode="auto">
              <a:xfrm>
                <a:off x="4301" y="2608"/>
                <a:ext cx="206"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H</a:t>
                </a:r>
              </a:p>
            </p:txBody>
          </p:sp>
        </p:grpSp>
        <p:sp>
          <p:nvSpPr>
            <p:cNvPr id="32839" name="AutoShape 67"/>
            <p:cNvSpPr>
              <a:spLocks noChangeArrowheads="1"/>
            </p:cNvSpPr>
            <p:nvPr/>
          </p:nvSpPr>
          <p:spPr bwMode="auto">
            <a:xfrm>
              <a:off x="1488" y="1509"/>
              <a:ext cx="262" cy="17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A</a:t>
              </a:r>
            </a:p>
          </p:txBody>
        </p:sp>
        <p:sp>
          <p:nvSpPr>
            <p:cNvPr id="32840" name="AutoShape 68"/>
            <p:cNvSpPr>
              <a:spLocks noChangeArrowheads="1"/>
            </p:cNvSpPr>
            <p:nvPr/>
          </p:nvSpPr>
          <p:spPr bwMode="auto">
            <a:xfrm>
              <a:off x="2206" y="1509"/>
              <a:ext cx="262" cy="166"/>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C</a:t>
              </a:r>
            </a:p>
          </p:txBody>
        </p:sp>
        <p:sp>
          <p:nvSpPr>
            <p:cNvPr id="32841" name="AutoShape 69"/>
            <p:cNvSpPr>
              <a:spLocks noChangeArrowheads="1"/>
            </p:cNvSpPr>
            <p:nvPr/>
          </p:nvSpPr>
          <p:spPr bwMode="auto">
            <a:xfrm>
              <a:off x="3057" y="1501"/>
              <a:ext cx="262" cy="174"/>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D</a:t>
              </a:r>
            </a:p>
          </p:txBody>
        </p:sp>
        <p:sp>
          <p:nvSpPr>
            <p:cNvPr id="32842" name="AutoShape 70"/>
            <p:cNvSpPr>
              <a:spLocks noChangeArrowheads="1"/>
            </p:cNvSpPr>
            <p:nvPr/>
          </p:nvSpPr>
          <p:spPr bwMode="auto">
            <a:xfrm>
              <a:off x="1533" y="2548"/>
              <a:ext cx="261" cy="17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E</a:t>
              </a:r>
            </a:p>
          </p:txBody>
        </p:sp>
        <p:sp>
          <p:nvSpPr>
            <p:cNvPr id="32843" name="AutoShape 71"/>
            <p:cNvSpPr>
              <a:spLocks noChangeArrowheads="1"/>
            </p:cNvSpPr>
            <p:nvPr/>
          </p:nvSpPr>
          <p:spPr bwMode="auto">
            <a:xfrm>
              <a:off x="2416" y="2543"/>
              <a:ext cx="262" cy="17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F</a:t>
              </a:r>
            </a:p>
          </p:txBody>
        </p:sp>
        <p:sp>
          <p:nvSpPr>
            <p:cNvPr id="32844" name="AutoShape 72"/>
            <p:cNvSpPr>
              <a:spLocks noChangeArrowheads="1"/>
            </p:cNvSpPr>
            <p:nvPr/>
          </p:nvSpPr>
          <p:spPr bwMode="auto">
            <a:xfrm>
              <a:off x="3552" y="2554"/>
              <a:ext cx="261" cy="169"/>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G</a:t>
              </a:r>
            </a:p>
          </p:txBody>
        </p:sp>
        <p:sp>
          <p:nvSpPr>
            <p:cNvPr id="32845" name="AutoShape 73"/>
            <p:cNvSpPr>
              <a:spLocks noChangeArrowheads="1"/>
            </p:cNvSpPr>
            <p:nvPr/>
          </p:nvSpPr>
          <p:spPr bwMode="auto">
            <a:xfrm>
              <a:off x="4279" y="2554"/>
              <a:ext cx="262" cy="16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H</a:t>
              </a:r>
            </a:p>
          </p:txBody>
        </p:sp>
        <p:sp>
          <p:nvSpPr>
            <p:cNvPr id="32846" name="AutoShape 74"/>
            <p:cNvSpPr>
              <a:spLocks noChangeArrowheads="1"/>
            </p:cNvSpPr>
            <p:nvPr/>
          </p:nvSpPr>
          <p:spPr bwMode="auto">
            <a:xfrm>
              <a:off x="2823" y="2956"/>
              <a:ext cx="262" cy="15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I</a:t>
              </a:r>
            </a:p>
          </p:txBody>
        </p:sp>
        <p:sp>
          <p:nvSpPr>
            <p:cNvPr id="32847" name="AutoShape 75"/>
            <p:cNvSpPr>
              <a:spLocks noChangeArrowheads="1"/>
            </p:cNvSpPr>
            <p:nvPr/>
          </p:nvSpPr>
          <p:spPr bwMode="auto">
            <a:xfrm>
              <a:off x="3280" y="3324"/>
              <a:ext cx="262" cy="170"/>
            </a:xfrm>
            <a:prstGeom prst="flowChartPredefinedProcess">
              <a:avLst/>
            </a:prstGeom>
            <a:solidFill>
              <a:schemeClr val="accent2"/>
            </a:solidFill>
            <a:ln w="12700">
              <a:solidFill>
                <a:schemeClr val="tx1"/>
              </a:solidFill>
              <a:miter lim="800000"/>
              <a:headEnd type="none" w="sm" len="sm"/>
              <a:tailEnd type="none" w="sm" len="sm"/>
            </a:ln>
          </p:spPr>
          <p:txBody>
            <a:bodyPr wrap="none" anchor="ctr"/>
            <a:lstStyle/>
            <a:p>
              <a:pPr algn="ctr" eaLnBrk="0" hangingPunct="0"/>
              <a:r>
                <a:rPr lang="en-US" sz="1400" b="1"/>
                <a:t>J</a:t>
              </a:r>
            </a:p>
          </p:txBody>
        </p:sp>
        <p:grpSp>
          <p:nvGrpSpPr>
            <p:cNvPr id="32848" name="Group 76"/>
            <p:cNvGrpSpPr>
              <a:grpSpLocks/>
            </p:cNvGrpSpPr>
            <p:nvPr/>
          </p:nvGrpSpPr>
          <p:grpSpPr bwMode="auto">
            <a:xfrm>
              <a:off x="658" y="1670"/>
              <a:ext cx="4656" cy="1296"/>
              <a:chOff x="658" y="1670"/>
              <a:chExt cx="4656" cy="1296"/>
            </a:xfrm>
          </p:grpSpPr>
          <p:sp>
            <p:nvSpPr>
              <p:cNvPr id="32849" name="Freeform 77"/>
              <p:cNvSpPr>
                <a:spLocks/>
              </p:cNvSpPr>
              <p:nvPr/>
            </p:nvSpPr>
            <p:spPr bwMode="auto">
              <a:xfrm>
                <a:off x="658" y="1670"/>
                <a:ext cx="4656" cy="1296"/>
              </a:xfrm>
              <a:custGeom>
                <a:avLst/>
                <a:gdLst>
                  <a:gd name="T0" fmla="*/ 0 w 4656"/>
                  <a:gd name="T1" fmla="*/ 0 h 1296"/>
                  <a:gd name="T2" fmla="*/ 4627 w 4656"/>
                  <a:gd name="T3" fmla="*/ 0 h 1296"/>
                  <a:gd name="T4" fmla="*/ 4636 w 4656"/>
                  <a:gd name="T5" fmla="*/ 245 h 1296"/>
                  <a:gd name="T6" fmla="*/ 547 w 4656"/>
                  <a:gd name="T7" fmla="*/ 240 h 1296"/>
                  <a:gd name="T8" fmla="*/ 552 w 4656"/>
                  <a:gd name="T9" fmla="*/ 1042 h 1296"/>
                  <a:gd name="T10" fmla="*/ 4656 w 4656"/>
                  <a:gd name="T11" fmla="*/ 1037 h 1296"/>
                  <a:gd name="T12" fmla="*/ 4656 w 4656"/>
                  <a:gd name="T13" fmla="*/ 1287 h 1296"/>
                  <a:gd name="T14" fmla="*/ 24 w 4656"/>
                  <a:gd name="T15" fmla="*/ 1296 h 1296"/>
                  <a:gd name="T16" fmla="*/ 24 w 4656"/>
                  <a:gd name="T17" fmla="*/ 1037 h 1296"/>
                  <a:gd name="T18" fmla="*/ 264 w 4656"/>
                  <a:gd name="T19" fmla="*/ 1037 h 1296"/>
                  <a:gd name="T20" fmla="*/ 264 w 4656"/>
                  <a:gd name="T21" fmla="*/ 236 h 1296"/>
                  <a:gd name="T22" fmla="*/ 4 w 4656"/>
                  <a:gd name="T23" fmla="*/ 236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2850" name="Text Box 78"/>
              <p:cNvSpPr txBox="1">
                <a:spLocks noChangeArrowheads="1"/>
              </p:cNvSpPr>
              <p:nvPr/>
            </p:nvSpPr>
            <p:spPr bwMode="auto">
              <a:xfrm>
                <a:off x="1876" y="1681"/>
                <a:ext cx="1892" cy="231"/>
              </a:xfrm>
              <a:prstGeom prst="rect">
                <a:avLst/>
              </a:prstGeom>
              <a:noFill/>
              <a:ln w="12700">
                <a:noFill/>
                <a:miter lim="800000"/>
                <a:headEnd type="none" w="sm" len="sm"/>
                <a:tailEnd type="none" w="sm" len="sm"/>
              </a:ln>
            </p:spPr>
            <p:txBody>
              <a:bodyPr wrap="none">
                <a:spAutoFit/>
              </a:bodyPr>
              <a:lstStyle/>
              <a:p>
                <a:pPr eaLnBrk="0" hangingPunct="0"/>
                <a:r>
                  <a:rPr lang="en-US" sz="1800" b="1"/>
                  <a:t>Avionics SOA Middleware</a:t>
                </a:r>
              </a:p>
            </p:txBody>
          </p:sp>
        </p:grpSp>
      </p:grpSp>
      <p:sp>
        <p:nvSpPr>
          <p:cNvPr id="1956943" name="Text Box 79"/>
          <p:cNvSpPr txBox="1">
            <a:spLocks noChangeArrowheads="1"/>
          </p:cNvSpPr>
          <p:nvPr/>
        </p:nvSpPr>
        <p:spPr bwMode="auto">
          <a:xfrm>
            <a:off x="5600700" y="911225"/>
            <a:ext cx="3354388" cy="1384300"/>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marL="174625" indent="-174625" eaLnBrk="0" hangingPunct="0">
              <a:buFontTx/>
              <a:buAutoNum type="arabicPeriod"/>
              <a:defRPr/>
            </a:pPr>
            <a:r>
              <a:rPr lang="en-US" sz="1400" b="1" dirty="0">
                <a:latin typeface="Arial" charset="0"/>
              </a:rPr>
              <a:t>Define standard behavior of subsystem services</a:t>
            </a:r>
          </a:p>
          <a:p>
            <a:pPr marL="174625" indent="-174625" eaLnBrk="0" hangingPunct="0">
              <a:buFontTx/>
              <a:buAutoNum type="arabicPeriod"/>
              <a:defRPr/>
            </a:pPr>
            <a:r>
              <a:rPr lang="en-US" sz="1400" b="1" dirty="0">
                <a:latin typeface="Arial" charset="0"/>
              </a:rPr>
              <a:t>Subsystem implementations hidden from outside world </a:t>
            </a:r>
          </a:p>
          <a:p>
            <a:pPr lvl="1" indent="-114300" eaLnBrk="0" hangingPunct="0">
              <a:buFontTx/>
              <a:buAutoNum type="arabicPeriod"/>
              <a:defRPr/>
            </a:pPr>
            <a:r>
              <a:rPr lang="en-US" sz="1400" b="1" dirty="0">
                <a:latin typeface="Arial" charset="0"/>
              </a:rPr>
              <a:t> Wrapper for legacy systems</a:t>
            </a:r>
          </a:p>
          <a:p>
            <a:pPr lvl="1" indent="-114300" eaLnBrk="0" hangingPunct="0">
              <a:buFontTx/>
              <a:buAutoNum type="arabicPeriod"/>
              <a:defRPr/>
            </a:pPr>
            <a:r>
              <a:rPr lang="en-US" sz="1400" b="1" dirty="0">
                <a:latin typeface="Arial" charset="0"/>
              </a:rPr>
              <a:t> Embedded OSA details hidden</a:t>
            </a:r>
          </a:p>
        </p:txBody>
      </p:sp>
      <p:grpSp>
        <p:nvGrpSpPr>
          <p:cNvPr id="8" name="Group 80"/>
          <p:cNvGrpSpPr>
            <a:grpSpLocks/>
          </p:cNvGrpSpPr>
          <p:nvPr/>
        </p:nvGrpSpPr>
        <p:grpSpPr bwMode="auto">
          <a:xfrm>
            <a:off x="625475" y="3451225"/>
            <a:ext cx="3581400" cy="2500313"/>
            <a:chOff x="394" y="2174"/>
            <a:chExt cx="2256" cy="1575"/>
          </a:xfrm>
        </p:grpSpPr>
        <p:sp>
          <p:nvSpPr>
            <p:cNvPr id="1956945" name="Text Box 81"/>
            <p:cNvSpPr txBox="1">
              <a:spLocks noChangeArrowheads="1"/>
            </p:cNvSpPr>
            <p:nvPr/>
          </p:nvSpPr>
          <p:spPr bwMode="auto">
            <a:xfrm>
              <a:off x="403" y="2877"/>
              <a:ext cx="2243" cy="872"/>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marL="60325" indent="-60325" eaLnBrk="0" hangingPunct="0">
                <a:defRPr/>
              </a:pPr>
              <a:r>
                <a:rPr lang="en-US" sz="1400" b="1" dirty="0">
                  <a:latin typeface="Arial" charset="0"/>
                </a:rPr>
                <a:t>Mission Computer </a:t>
              </a:r>
              <a:r>
                <a:rPr lang="en-US" sz="1400" b="1" dirty="0" smtClean="0">
                  <a:latin typeface="Arial" charset="0"/>
                </a:rPr>
                <a:t>Software</a:t>
              </a:r>
              <a:endParaRPr lang="en-US" sz="1400" b="1" dirty="0">
                <a:latin typeface="Arial" charset="0"/>
              </a:endParaRPr>
            </a:p>
            <a:p>
              <a:pPr marL="288925" lvl="1" indent="-114300" eaLnBrk="0" hangingPunct="0">
                <a:buFontTx/>
                <a:buAutoNum type="arabicPeriod"/>
                <a:defRPr/>
              </a:pPr>
              <a:r>
                <a:rPr lang="en-US" sz="1400" b="1" dirty="0" smtClean="0">
                  <a:latin typeface="Arial" charset="0"/>
                </a:rPr>
                <a:t>Factored </a:t>
              </a:r>
              <a:r>
                <a:rPr lang="en-US" sz="1400" b="1" dirty="0">
                  <a:latin typeface="Arial" charset="0"/>
                </a:rPr>
                <a:t>into services and clients</a:t>
              </a:r>
            </a:p>
            <a:p>
              <a:pPr marL="288925" lvl="1" indent="-114300" eaLnBrk="0" hangingPunct="0">
                <a:buFontTx/>
                <a:buAutoNum type="arabicPeriod"/>
                <a:defRPr/>
              </a:pPr>
              <a:r>
                <a:rPr lang="en-US" sz="1400" b="1" dirty="0">
                  <a:latin typeface="Arial" charset="0"/>
                </a:rPr>
                <a:t>Services </a:t>
              </a:r>
              <a:r>
                <a:rPr lang="en-US" sz="1400" b="1" dirty="0" err="1">
                  <a:latin typeface="Arial" charset="0"/>
                </a:rPr>
                <a:t>mappable</a:t>
              </a:r>
              <a:r>
                <a:rPr lang="en-US" sz="1400" b="1" dirty="0">
                  <a:latin typeface="Arial" charset="0"/>
                </a:rPr>
                <a:t> anywhere in system</a:t>
              </a:r>
            </a:p>
            <a:p>
              <a:pPr marL="288925" lvl="1" indent="-114300" eaLnBrk="0" hangingPunct="0">
                <a:buFontTx/>
                <a:buAutoNum type="arabicPeriod"/>
                <a:defRPr/>
              </a:pPr>
              <a:r>
                <a:rPr lang="en-US" sz="1400" b="1" dirty="0">
                  <a:latin typeface="Arial" charset="0"/>
                </a:rPr>
                <a:t>Service internals are legacy codes of new </a:t>
              </a:r>
              <a:r>
                <a:rPr lang="en-US" sz="1400" b="1" dirty="0" smtClean="0">
                  <a:latin typeface="Arial" charset="0"/>
                </a:rPr>
                <a:t>variants</a:t>
              </a:r>
              <a:endParaRPr lang="en-US" sz="1400" b="1" dirty="0">
                <a:latin typeface="Arial" charset="0"/>
              </a:endParaRPr>
            </a:p>
          </p:txBody>
        </p:sp>
        <p:sp>
          <p:nvSpPr>
            <p:cNvPr id="32791" name="Freeform 82"/>
            <p:cNvSpPr>
              <a:spLocks/>
            </p:cNvSpPr>
            <p:nvPr/>
          </p:nvSpPr>
          <p:spPr bwMode="auto">
            <a:xfrm>
              <a:off x="394" y="2174"/>
              <a:ext cx="2256" cy="707"/>
            </a:xfrm>
            <a:custGeom>
              <a:avLst/>
              <a:gdLst>
                <a:gd name="T0" fmla="*/ 5 w 2256"/>
                <a:gd name="T1" fmla="*/ 702 h 707"/>
                <a:gd name="T2" fmla="*/ 1003 w 2256"/>
                <a:gd name="T3" fmla="*/ 0 h 707"/>
                <a:gd name="T4" fmla="*/ 1004 w 2256"/>
                <a:gd name="T5" fmla="*/ 375 h 707"/>
                <a:gd name="T6" fmla="*/ 1478 w 2256"/>
                <a:gd name="T7" fmla="*/ 375 h 707"/>
                <a:gd name="T8" fmla="*/ 2256 w 2256"/>
                <a:gd name="T9" fmla="*/ 707 h 707"/>
                <a:gd name="T10" fmla="*/ 0 w 2256"/>
                <a:gd name="T11" fmla="*/ 707 h 707"/>
                <a:gd name="T12" fmla="*/ 0 60000 65536"/>
                <a:gd name="T13" fmla="*/ 0 60000 65536"/>
                <a:gd name="T14" fmla="*/ 0 60000 65536"/>
                <a:gd name="T15" fmla="*/ 0 60000 65536"/>
                <a:gd name="T16" fmla="*/ 0 60000 65536"/>
                <a:gd name="T17" fmla="*/ 0 60000 65536"/>
                <a:gd name="T18" fmla="*/ 0 w 2256"/>
                <a:gd name="T19" fmla="*/ 0 h 707"/>
                <a:gd name="T20" fmla="*/ 2256 w 2256"/>
                <a:gd name="T21" fmla="*/ 707 h 707"/>
              </a:gdLst>
              <a:ahLst/>
              <a:cxnLst>
                <a:cxn ang="T12">
                  <a:pos x="T0" y="T1"/>
                </a:cxn>
                <a:cxn ang="T13">
                  <a:pos x="T2" y="T3"/>
                </a:cxn>
                <a:cxn ang="T14">
                  <a:pos x="T4" y="T5"/>
                </a:cxn>
                <a:cxn ang="T15">
                  <a:pos x="T6" y="T7"/>
                </a:cxn>
                <a:cxn ang="T16">
                  <a:pos x="T8" y="T9"/>
                </a:cxn>
                <a:cxn ang="T17">
                  <a:pos x="T10" y="T11"/>
                </a:cxn>
              </a:cxnLst>
              <a:rect l="T18" t="T19" r="T20" b="T21"/>
              <a:pathLst>
                <a:path w="2256" h="707">
                  <a:moveTo>
                    <a:pt x="5" y="702"/>
                  </a:moveTo>
                  <a:lnTo>
                    <a:pt x="1003" y="0"/>
                  </a:lnTo>
                  <a:lnTo>
                    <a:pt x="1004" y="375"/>
                  </a:lnTo>
                  <a:lnTo>
                    <a:pt x="1478" y="375"/>
                  </a:lnTo>
                  <a:lnTo>
                    <a:pt x="2256" y="707"/>
                  </a:lnTo>
                  <a:lnTo>
                    <a:pt x="0" y="707"/>
                  </a:lnTo>
                </a:path>
              </a:pathLst>
            </a:custGeom>
            <a:solidFill>
              <a:srgbClr val="FFFF99">
                <a:alpha val="39999"/>
              </a:srgbClr>
            </a:solidFill>
            <a:ln w="12700">
              <a:solidFill>
                <a:schemeClr val="tx1"/>
              </a:solidFill>
              <a:round/>
              <a:headEnd type="none" w="sm" len="sm"/>
              <a:tailEnd type="none" w="sm" len="sm"/>
            </a:ln>
          </p:spPr>
          <p:txBody>
            <a:bodyPr/>
            <a:lstStyle/>
            <a:p>
              <a:endParaRPr lang="en-US"/>
            </a:p>
          </p:txBody>
        </p:sp>
      </p:grpSp>
      <p:graphicFrame>
        <p:nvGraphicFramePr>
          <p:cNvPr id="1956947" name="Group 83"/>
          <p:cNvGraphicFramePr>
            <a:graphicFrameLocks noGrp="1"/>
          </p:cNvGraphicFramePr>
          <p:nvPr/>
        </p:nvGraphicFramePr>
        <p:xfrm>
          <a:off x="50800" y="674688"/>
          <a:ext cx="1692275" cy="1207008"/>
        </p:xfrm>
        <a:graphic>
          <a:graphicData uri="http://schemas.openxmlformats.org/drawingml/2006/table">
            <a:tbl>
              <a:tblPr/>
              <a:tblGrid>
                <a:gridCol w="1692275"/>
              </a:tblGrid>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dirty="0" smtClean="0">
                          <a:ln>
                            <a:noFill/>
                          </a:ln>
                          <a:solidFill>
                            <a:schemeClr val="tx1"/>
                          </a:solidFill>
                          <a:effectLst/>
                          <a:latin typeface="Arial" charset="0"/>
                        </a:rPr>
                        <a:t>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Plug-and-Play Hardware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dirty="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 &amp;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AE00"/>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Avionics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pic>
        <p:nvPicPr>
          <p:cNvPr id="84" name="Picture 2"/>
          <p:cNvPicPr>
            <a:picLocks noChangeAspect="1" noChangeArrowheads="1"/>
          </p:cNvPicPr>
          <p:nvPr/>
        </p:nvPicPr>
        <p:blipFill>
          <a:blip r:embed="rId4" cstate="print"/>
          <a:srcRect/>
          <a:stretch>
            <a:fillRect/>
          </a:stretch>
        </p:blipFill>
        <p:spPr bwMode="auto">
          <a:xfrm>
            <a:off x="3165661" y="1441400"/>
            <a:ext cx="1047751" cy="2666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7"/>
          <p:cNvSpPr>
            <a:spLocks noGrp="1" noChangeArrowheads="1"/>
          </p:cNvSpPr>
          <p:nvPr>
            <p:ph type="title" idx="4294967295"/>
          </p:nvPr>
        </p:nvSpPr>
        <p:spPr>
          <a:xfrm>
            <a:off x="1104900" y="25400"/>
            <a:ext cx="7581900" cy="762000"/>
          </a:xfrm>
        </p:spPr>
        <p:txBody>
          <a:bodyPr/>
          <a:lstStyle/>
          <a:p>
            <a:r>
              <a:rPr lang="en-US" smtClean="0"/>
              <a:t>Air Force </a:t>
            </a:r>
            <a:br>
              <a:rPr lang="en-US" smtClean="0"/>
            </a:br>
            <a:r>
              <a:rPr lang="en-US" smtClean="0"/>
              <a:t>Layered Open Systems Architecture (OSA)</a:t>
            </a:r>
          </a:p>
        </p:txBody>
      </p:sp>
      <p:pic>
        <p:nvPicPr>
          <p:cNvPr id="5123" name="Picture 75" descr="AF Layered OSA.png"/>
          <p:cNvPicPr>
            <a:picLocks noChangeAspect="1"/>
          </p:cNvPicPr>
          <p:nvPr/>
        </p:nvPicPr>
        <p:blipFill>
          <a:blip r:embed="rId3" cstate="print"/>
          <a:srcRect/>
          <a:stretch>
            <a:fillRect/>
          </a:stretch>
        </p:blipFill>
        <p:spPr bwMode="auto">
          <a:xfrm>
            <a:off x="2260600" y="1547813"/>
            <a:ext cx="6354763" cy="3624262"/>
          </a:xfrm>
          <a:prstGeom prst="rect">
            <a:avLst/>
          </a:prstGeom>
          <a:noFill/>
          <a:ln w="9525">
            <a:noFill/>
            <a:miter lim="800000"/>
            <a:headEnd/>
            <a:tailEnd/>
          </a:ln>
        </p:spPr>
      </p:pic>
      <p:sp>
        <p:nvSpPr>
          <p:cNvPr id="4" name="Rectangle 3"/>
          <p:cNvSpPr/>
          <p:nvPr/>
        </p:nvSpPr>
        <p:spPr bwMode="auto">
          <a:xfrm>
            <a:off x="341313" y="1270000"/>
            <a:ext cx="8388350" cy="1193800"/>
          </a:xfrm>
          <a:prstGeom prst="rect">
            <a:avLst/>
          </a:prstGeom>
          <a:noFill/>
          <a:ln w="28575" cap="flat" cmpd="sng" algn="ctr">
            <a:solidFill>
              <a:schemeClr val="bg2">
                <a:lumMod val="75000"/>
              </a:schemeClr>
            </a:solidFill>
            <a:prstDash val="solid"/>
            <a:round/>
            <a:headEnd type="triangle" w="med" len="med"/>
            <a:tailEnd type="none" w="med" len="med"/>
          </a:ln>
          <a:effectLst/>
        </p:spPr>
        <p:txBody>
          <a:bodyPr anchor="ctr"/>
          <a:lstStyle/>
          <a:p>
            <a:pPr eaLnBrk="0" hangingPunct="0">
              <a:defRPr/>
            </a:pPr>
            <a:r>
              <a:rPr lang="en-US" sz="1400" b="1" dirty="0">
                <a:latin typeface="Arial" charset="0"/>
              </a:rPr>
              <a:t>Open Sensors</a:t>
            </a:r>
          </a:p>
        </p:txBody>
      </p:sp>
      <p:sp>
        <p:nvSpPr>
          <p:cNvPr id="6" name="Rectangle 5"/>
          <p:cNvSpPr/>
          <p:nvPr/>
        </p:nvSpPr>
        <p:spPr bwMode="auto">
          <a:xfrm>
            <a:off x="268288" y="2374900"/>
            <a:ext cx="8620125" cy="1066800"/>
          </a:xfrm>
          <a:prstGeom prst="rect">
            <a:avLst/>
          </a:prstGeom>
          <a:noFill/>
          <a:ln w="38100" cap="flat" cmpd="sng" algn="ctr">
            <a:solidFill>
              <a:schemeClr val="accent1">
                <a:lumMod val="75000"/>
              </a:schemeClr>
            </a:solidFill>
            <a:prstDash val="solid"/>
            <a:round/>
            <a:headEnd type="triangle" w="med" len="med"/>
            <a:tailEnd type="none" w="med" len="med"/>
          </a:ln>
          <a:effectLst/>
        </p:spPr>
        <p:txBody>
          <a:bodyPr anchor="ctr"/>
          <a:lstStyle/>
          <a:p>
            <a:pPr eaLnBrk="0" hangingPunct="0">
              <a:defRPr/>
            </a:pPr>
            <a:r>
              <a:rPr lang="en-US" sz="1400" b="1" dirty="0">
                <a:latin typeface="Arial" charset="0"/>
              </a:rPr>
              <a:t>Open Avionics</a:t>
            </a:r>
          </a:p>
        </p:txBody>
      </p:sp>
      <p:sp>
        <p:nvSpPr>
          <p:cNvPr id="58375" name="TextBox 6"/>
          <p:cNvSpPr txBox="1">
            <a:spLocks noChangeArrowheads="1"/>
          </p:cNvSpPr>
          <p:nvPr/>
        </p:nvSpPr>
        <p:spPr bwMode="auto">
          <a:xfrm>
            <a:off x="893763" y="5597525"/>
            <a:ext cx="7945437" cy="52387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marL="1377950" indent="-692150" eaLnBrk="0" hangingPunct="0">
              <a:defRPr/>
            </a:pPr>
            <a:r>
              <a:rPr lang="en-US" sz="1400" b="1" dirty="0">
                <a:latin typeface="Arial" charset="0"/>
              </a:rPr>
              <a:t>VISION: Air Force is developing an integrated (but loosely coupled) open-systems architectures spanning Air Force layered system-of-systems </a:t>
            </a:r>
          </a:p>
        </p:txBody>
      </p:sp>
      <p:sp>
        <p:nvSpPr>
          <p:cNvPr id="5" name="Rectangle 4"/>
          <p:cNvSpPr>
            <a:spLocks noChangeArrowheads="1"/>
          </p:cNvSpPr>
          <p:nvPr/>
        </p:nvSpPr>
        <p:spPr bwMode="auto">
          <a:xfrm>
            <a:off x="146050" y="3365500"/>
            <a:ext cx="8839200" cy="1905000"/>
          </a:xfrm>
          <a:prstGeom prst="rect">
            <a:avLst/>
          </a:prstGeom>
          <a:noFill/>
          <a:ln w="38100" algn="ctr">
            <a:solidFill>
              <a:srgbClr val="C00000"/>
            </a:solidFill>
            <a:round/>
            <a:headEnd type="triangle" w="med" len="med"/>
            <a:tailEnd/>
          </a:ln>
        </p:spPr>
        <p:txBody>
          <a:bodyPr anchor="ctr"/>
          <a:lstStyle/>
          <a:p>
            <a:pPr eaLnBrk="0" hangingPunct="0"/>
            <a:r>
              <a:rPr lang="en-US" sz="1400" b="1"/>
              <a:t>Net-Centric Systems</a:t>
            </a:r>
          </a:p>
          <a:p>
            <a:pPr eaLnBrk="0" hangingPunct="0"/>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8375"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6175" y="15875"/>
            <a:ext cx="6934200" cy="762000"/>
          </a:xfrm>
        </p:spPr>
        <p:txBody>
          <a:bodyPr/>
          <a:lstStyle/>
          <a:p>
            <a:pPr eaLnBrk="1" hangingPunct="1"/>
            <a:r>
              <a:rPr lang="en-US" smtClean="0"/>
              <a:t>Open Avionics Architecture Elements</a:t>
            </a:r>
            <a:br>
              <a:rPr lang="en-US" smtClean="0"/>
            </a:br>
            <a:r>
              <a:rPr lang="en-US" sz="2400" smtClean="0"/>
              <a:t>- Metadata Definition -</a:t>
            </a:r>
          </a:p>
        </p:txBody>
      </p:sp>
      <p:grpSp>
        <p:nvGrpSpPr>
          <p:cNvPr id="33795" name="Group 3"/>
          <p:cNvGrpSpPr>
            <a:grpSpLocks/>
          </p:cNvGrpSpPr>
          <p:nvPr/>
        </p:nvGrpSpPr>
        <p:grpSpPr bwMode="auto">
          <a:xfrm>
            <a:off x="1012825" y="1314450"/>
            <a:ext cx="7461250" cy="4491038"/>
            <a:chOff x="638" y="828"/>
            <a:chExt cx="4700" cy="2829"/>
          </a:xfrm>
        </p:grpSpPr>
        <p:sp>
          <p:nvSpPr>
            <p:cNvPr id="1958916" name="Rectangle 4"/>
            <p:cNvSpPr>
              <a:spLocks noChangeArrowheads="1"/>
            </p:cNvSpPr>
            <p:nvPr/>
          </p:nvSpPr>
          <p:spPr bwMode="auto">
            <a:xfrm>
              <a:off x="4239" y="2184"/>
              <a:ext cx="482" cy="370"/>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CNI</a:t>
              </a:r>
            </a:p>
          </p:txBody>
        </p:sp>
        <p:sp>
          <p:nvSpPr>
            <p:cNvPr id="1958917" name="Rectangle 5"/>
            <p:cNvSpPr>
              <a:spLocks noChangeArrowheads="1"/>
            </p:cNvSpPr>
            <p:nvPr/>
          </p:nvSpPr>
          <p:spPr bwMode="auto">
            <a:xfrm>
              <a:off x="3437" y="2180"/>
              <a:ext cx="482" cy="370"/>
            </a:xfrm>
            <a:prstGeom prst="rect">
              <a:avLst/>
            </a:prstGeom>
            <a:gradFill rotWithShape="1">
              <a:gsLst>
                <a:gs pos="0">
                  <a:srgbClr val="FFCCCC"/>
                </a:gs>
                <a:gs pos="100000">
                  <a:srgbClr val="CCFFCC"/>
                </a:gs>
              </a:gsLst>
              <a:lin ang="5400000" scaled="1"/>
            </a:gra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Display</a:t>
              </a:r>
            </a:p>
            <a:p>
              <a:pPr algn="ctr" eaLnBrk="0" hangingPunct="0">
                <a:defRPr/>
              </a:pPr>
              <a:r>
                <a:rPr lang="en-US" b="1">
                  <a:latin typeface="Arial" charset="0"/>
                </a:rPr>
                <a:t>Subsystem</a:t>
              </a:r>
            </a:p>
          </p:txBody>
        </p:sp>
        <p:sp>
          <p:nvSpPr>
            <p:cNvPr id="1958918" name="Rectangle 6"/>
            <p:cNvSpPr>
              <a:spLocks noChangeArrowheads="1"/>
            </p:cNvSpPr>
            <p:nvPr/>
          </p:nvSpPr>
          <p:spPr bwMode="auto">
            <a:xfrm>
              <a:off x="2714" y="3108"/>
              <a:ext cx="482" cy="371"/>
            </a:xfrm>
            <a:prstGeom prst="rect">
              <a:avLst/>
            </a:prstGeom>
            <a:gradFill rotWithShape="1">
              <a:gsLst>
                <a:gs pos="0">
                  <a:srgbClr val="CCFFCC"/>
                </a:gs>
                <a:gs pos="100000">
                  <a:schemeClr val="accent2"/>
                </a:gs>
              </a:gsLst>
              <a:lin ang="2700000" scaled="1"/>
            </a:gra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Network </a:t>
              </a:r>
            </a:p>
            <a:p>
              <a:pPr algn="ctr" eaLnBrk="0" hangingPunct="0">
                <a:defRPr/>
              </a:pPr>
              <a:r>
                <a:rPr lang="en-US" b="1">
                  <a:latin typeface="Arial" charset="0"/>
                </a:rPr>
                <a:t>Adapter/ </a:t>
              </a:r>
            </a:p>
            <a:p>
              <a:pPr algn="ctr" eaLnBrk="0" hangingPunct="0">
                <a:defRPr/>
              </a:pPr>
              <a:r>
                <a:rPr lang="en-US" b="1">
                  <a:latin typeface="Arial" charset="0"/>
                </a:rPr>
                <a:t>DataLink</a:t>
              </a:r>
            </a:p>
          </p:txBody>
        </p:sp>
        <p:sp>
          <p:nvSpPr>
            <p:cNvPr id="1958919" name="Rectangle 7"/>
            <p:cNvSpPr>
              <a:spLocks noChangeArrowheads="1"/>
            </p:cNvSpPr>
            <p:nvPr/>
          </p:nvSpPr>
          <p:spPr bwMode="auto">
            <a:xfrm>
              <a:off x="1396" y="2177"/>
              <a:ext cx="482" cy="370"/>
            </a:xfrm>
            <a:prstGeom prst="rect">
              <a:avLst/>
            </a:prstGeom>
            <a:gradFill rotWithShape="1">
              <a:gsLst>
                <a:gs pos="0">
                  <a:srgbClr val="FFCCCC"/>
                </a:gs>
                <a:gs pos="100000">
                  <a:srgbClr val="CCFFCC"/>
                </a:gs>
              </a:gsLst>
              <a:lin ang="5400000" scaled="1"/>
            </a:gra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Mission </a:t>
              </a:r>
            </a:p>
            <a:p>
              <a:pPr algn="ctr" eaLnBrk="0" hangingPunct="0">
                <a:defRPr/>
              </a:pPr>
              <a:r>
                <a:rPr lang="en-US" b="1">
                  <a:latin typeface="Arial" charset="0"/>
                </a:rPr>
                <a:t>Computer</a:t>
              </a:r>
            </a:p>
          </p:txBody>
        </p:sp>
        <p:sp>
          <p:nvSpPr>
            <p:cNvPr id="1958920" name="Rectangle 8"/>
            <p:cNvSpPr>
              <a:spLocks noChangeArrowheads="1"/>
            </p:cNvSpPr>
            <p:nvPr/>
          </p:nvSpPr>
          <p:spPr bwMode="auto">
            <a:xfrm>
              <a:off x="1361" y="1138"/>
              <a:ext cx="482" cy="371"/>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sz="1200" b="1">
                  <a:latin typeface="Arial" charset="0"/>
                </a:rPr>
                <a:t>Radar</a:t>
              </a:r>
            </a:p>
          </p:txBody>
        </p:sp>
        <p:sp>
          <p:nvSpPr>
            <p:cNvPr id="1958921" name="Rectangle 9"/>
            <p:cNvSpPr>
              <a:spLocks noChangeArrowheads="1"/>
            </p:cNvSpPr>
            <p:nvPr/>
          </p:nvSpPr>
          <p:spPr bwMode="auto">
            <a:xfrm>
              <a:off x="2068" y="1138"/>
              <a:ext cx="482" cy="371"/>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AMRAAM</a:t>
              </a:r>
            </a:p>
            <a:p>
              <a:pPr algn="ctr" eaLnBrk="0" hangingPunct="0">
                <a:defRPr/>
              </a:pPr>
              <a:r>
                <a:rPr lang="en-US" b="1">
                  <a:latin typeface="Arial" charset="0"/>
                </a:rPr>
                <a:t>System</a:t>
              </a:r>
            </a:p>
          </p:txBody>
        </p:sp>
        <p:pic>
          <p:nvPicPr>
            <p:cNvPr id="33822" name="Picture 11" descr="raptorradar"/>
            <p:cNvPicPr>
              <a:picLocks noChangeAspect="1" noChangeArrowheads="1"/>
            </p:cNvPicPr>
            <p:nvPr/>
          </p:nvPicPr>
          <p:blipFill>
            <a:blip r:embed="rId3" cstate="print"/>
            <a:srcRect/>
            <a:stretch>
              <a:fillRect/>
            </a:stretch>
          </p:blipFill>
          <p:spPr bwMode="auto">
            <a:xfrm>
              <a:off x="1413" y="828"/>
              <a:ext cx="386" cy="269"/>
            </a:xfrm>
            <a:prstGeom prst="rect">
              <a:avLst/>
            </a:prstGeom>
            <a:noFill/>
            <a:ln w="9525">
              <a:noFill/>
              <a:miter lim="800000"/>
              <a:headEnd/>
              <a:tailEnd/>
            </a:ln>
          </p:spPr>
        </p:pic>
        <p:sp>
          <p:nvSpPr>
            <p:cNvPr id="33823" name="Line 12"/>
            <p:cNvSpPr>
              <a:spLocks noChangeShapeType="1"/>
            </p:cNvSpPr>
            <p:nvPr/>
          </p:nvSpPr>
          <p:spPr bwMode="auto">
            <a:xfrm>
              <a:off x="1840" y="1322"/>
              <a:ext cx="228" cy="0"/>
            </a:xfrm>
            <a:prstGeom prst="line">
              <a:avLst/>
            </a:prstGeom>
            <a:noFill/>
            <a:ln w="12700">
              <a:solidFill>
                <a:schemeClr val="tx1"/>
              </a:solidFill>
              <a:round/>
              <a:headEnd type="none" w="sm" len="sm"/>
              <a:tailEnd type="triangle" w="med" len="med"/>
            </a:ln>
          </p:spPr>
          <p:txBody>
            <a:bodyPr/>
            <a:lstStyle/>
            <a:p>
              <a:endParaRPr lang="en-US"/>
            </a:p>
          </p:txBody>
        </p:sp>
        <p:grpSp>
          <p:nvGrpSpPr>
            <p:cNvPr id="33824" name="Group 13"/>
            <p:cNvGrpSpPr>
              <a:grpSpLocks/>
            </p:cNvGrpSpPr>
            <p:nvPr/>
          </p:nvGrpSpPr>
          <p:grpSpPr bwMode="auto">
            <a:xfrm>
              <a:off x="3192" y="3310"/>
              <a:ext cx="628" cy="347"/>
              <a:chOff x="3144" y="3730"/>
              <a:chExt cx="700" cy="436"/>
            </a:xfrm>
          </p:grpSpPr>
          <p:sp>
            <p:nvSpPr>
              <p:cNvPr id="33887" name="Line 14"/>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3888" name="Line 15"/>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3889" name="Line 16"/>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3825" name="Text Box 17"/>
            <p:cNvSpPr txBox="1">
              <a:spLocks noChangeArrowheads="1"/>
            </p:cNvSpPr>
            <p:nvPr/>
          </p:nvSpPr>
          <p:spPr bwMode="auto">
            <a:xfrm>
              <a:off x="3494" y="3256"/>
              <a:ext cx="1013" cy="250"/>
            </a:xfrm>
            <a:prstGeom prst="rect">
              <a:avLst/>
            </a:prstGeom>
            <a:noFill/>
            <a:ln w="12700">
              <a:noFill/>
              <a:miter lim="800000"/>
              <a:headEnd type="none" w="sm" len="sm"/>
              <a:tailEnd type="none" w="sm" len="sm"/>
            </a:ln>
          </p:spPr>
          <p:txBody>
            <a:bodyPr wrap="none">
              <a:spAutoFit/>
            </a:bodyPr>
            <a:lstStyle/>
            <a:p>
              <a:pPr eaLnBrk="0" hangingPunct="0"/>
              <a:r>
                <a:rPr lang="en-US" b="1"/>
                <a:t>To/from GIG </a:t>
              </a:r>
            </a:p>
            <a:p>
              <a:pPr eaLnBrk="0" hangingPunct="0"/>
              <a:r>
                <a:rPr lang="en-US" b="1"/>
                <a:t>(virtual Ground Station)</a:t>
              </a:r>
            </a:p>
          </p:txBody>
        </p:sp>
        <p:sp>
          <p:nvSpPr>
            <p:cNvPr id="1958930" name="Rectangle 18"/>
            <p:cNvSpPr>
              <a:spLocks noChangeArrowheads="1"/>
            </p:cNvSpPr>
            <p:nvPr/>
          </p:nvSpPr>
          <p:spPr bwMode="auto">
            <a:xfrm>
              <a:off x="2955" y="1131"/>
              <a:ext cx="482" cy="371"/>
            </a:xfrm>
            <a:prstGeom prst="rect">
              <a:avLst/>
            </a:prstGeom>
            <a:solidFill>
              <a:srgbClr val="FFCC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r>
                <a:rPr lang="en-US" b="1">
                  <a:latin typeface="Arial" charset="0"/>
                </a:rPr>
                <a:t>EWS</a:t>
              </a:r>
            </a:p>
          </p:txBody>
        </p:sp>
        <p:sp>
          <p:nvSpPr>
            <p:cNvPr id="33827" name="Text Box 19"/>
            <p:cNvSpPr txBox="1">
              <a:spLocks noChangeArrowheads="1"/>
            </p:cNvSpPr>
            <p:nvPr/>
          </p:nvSpPr>
          <p:spPr bwMode="auto">
            <a:xfrm>
              <a:off x="3472" y="1306"/>
              <a:ext cx="276" cy="250"/>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3828" name="Text Box 20"/>
            <p:cNvSpPr txBox="1">
              <a:spLocks noChangeArrowheads="1"/>
            </p:cNvSpPr>
            <p:nvPr/>
          </p:nvSpPr>
          <p:spPr bwMode="auto">
            <a:xfrm>
              <a:off x="4765" y="2383"/>
              <a:ext cx="276" cy="250"/>
            </a:xfrm>
            <a:prstGeom prst="rect">
              <a:avLst/>
            </a:prstGeom>
            <a:noFill/>
            <a:ln w="12700">
              <a:noFill/>
              <a:miter lim="800000"/>
              <a:headEnd type="none" w="sm" len="sm"/>
              <a:tailEnd type="none" w="sm" len="sm"/>
            </a:ln>
          </p:spPr>
          <p:txBody>
            <a:bodyPr wrap="none">
              <a:spAutoFit/>
            </a:bodyPr>
            <a:lstStyle/>
            <a:p>
              <a:pPr eaLnBrk="0" hangingPunct="0"/>
              <a:r>
                <a:rPr lang="en-US" sz="2000"/>
                <a:t>…</a:t>
              </a:r>
            </a:p>
          </p:txBody>
        </p:sp>
        <p:sp>
          <p:nvSpPr>
            <p:cNvPr id="33829" name="Line 21"/>
            <p:cNvSpPr>
              <a:spLocks noChangeShapeType="1"/>
            </p:cNvSpPr>
            <p:nvPr/>
          </p:nvSpPr>
          <p:spPr bwMode="auto">
            <a:xfrm>
              <a:off x="948" y="2818"/>
              <a:ext cx="3817" cy="0"/>
            </a:xfrm>
            <a:prstGeom prst="line">
              <a:avLst/>
            </a:prstGeom>
            <a:noFill/>
            <a:ln w="76200">
              <a:solidFill>
                <a:schemeClr val="tx1"/>
              </a:solidFill>
              <a:round/>
              <a:headEnd type="none" w="sm" len="sm"/>
              <a:tailEnd type="none" w="sm" len="sm"/>
            </a:ln>
          </p:spPr>
          <p:txBody>
            <a:bodyPr/>
            <a:lstStyle/>
            <a:p>
              <a:endParaRPr lang="en-US"/>
            </a:p>
          </p:txBody>
        </p:sp>
        <p:sp>
          <p:nvSpPr>
            <p:cNvPr id="33830" name="Line 22"/>
            <p:cNvSpPr>
              <a:spLocks noChangeShapeType="1"/>
            </p:cNvSpPr>
            <p:nvPr/>
          </p:nvSpPr>
          <p:spPr bwMode="auto">
            <a:xfrm>
              <a:off x="1586" y="1509"/>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3831" name="Line 23"/>
            <p:cNvSpPr>
              <a:spLocks noChangeShapeType="1"/>
            </p:cNvSpPr>
            <p:nvPr/>
          </p:nvSpPr>
          <p:spPr bwMode="auto">
            <a:xfrm>
              <a:off x="2305" y="1505"/>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3832" name="Line 24"/>
            <p:cNvSpPr>
              <a:spLocks noChangeShapeType="1"/>
            </p:cNvSpPr>
            <p:nvPr/>
          </p:nvSpPr>
          <p:spPr bwMode="auto">
            <a:xfrm>
              <a:off x="3189" y="1509"/>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3833" name="Line 25"/>
            <p:cNvSpPr>
              <a:spLocks noChangeShapeType="1"/>
            </p:cNvSpPr>
            <p:nvPr/>
          </p:nvSpPr>
          <p:spPr bwMode="auto">
            <a:xfrm>
              <a:off x="2498" y="2550"/>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3834" name="Line 26"/>
            <p:cNvSpPr>
              <a:spLocks noChangeShapeType="1"/>
            </p:cNvSpPr>
            <p:nvPr/>
          </p:nvSpPr>
          <p:spPr bwMode="auto">
            <a:xfrm>
              <a:off x="1634" y="2550"/>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3835" name="Line 27"/>
            <p:cNvSpPr>
              <a:spLocks noChangeShapeType="1"/>
            </p:cNvSpPr>
            <p:nvPr/>
          </p:nvSpPr>
          <p:spPr bwMode="auto">
            <a:xfrm>
              <a:off x="3654" y="2554"/>
              <a:ext cx="0" cy="236"/>
            </a:xfrm>
            <a:prstGeom prst="line">
              <a:avLst/>
            </a:prstGeom>
            <a:noFill/>
            <a:ln w="12700">
              <a:solidFill>
                <a:schemeClr val="tx1"/>
              </a:solidFill>
              <a:round/>
              <a:headEnd type="triangle" w="med" len="med"/>
              <a:tailEnd type="triangle" w="med" len="med"/>
            </a:ln>
          </p:spPr>
          <p:txBody>
            <a:bodyPr/>
            <a:lstStyle/>
            <a:p>
              <a:endParaRPr lang="en-US"/>
            </a:p>
          </p:txBody>
        </p:sp>
        <p:sp>
          <p:nvSpPr>
            <p:cNvPr id="33836" name="Line 28"/>
            <p:cNvSpPr>
              <a:spLocks noChangeShapeType="1"/>
            </p:cNvSpPr>
            <p:nvPr/>
          </p:nvSpPr>
          <p:spPr bwMode="auto">
            <a:xfrm>
              <a:off x="4357" y="2565"/>
              <a:ext cx="0" cy="237"/>
            </a:xfrm>
            <a:prstGeom prst="line">
              <a:avLst/>
            </a:prstGeom>
            <a:noFill/>
            <a:ln w="12700">
              <a:solidFill>
                <a:schemeClr val="tx1"/>
              </a:solidFill>
              <a:round/>
              <a:headEnd type="triangle" w="med" len="med"/>
              <a:tailEnd type="triangle" w="med" len="med"/>
            </a:ln>
          </p:spPr>
          <p:txBody>
            <a:bodyPr/>
            <a:lstStyle/>
            <a:p>
              <a:endParaRPr lang="en-US"/>
            </a:p>
          </p:txBody>
        </p:sp>
        <p:sp>
          <p:nvSpPr>
            <p:cNvPr id="33837" name="AutoShape 29"/>
            <p:cNvSpPr>
              <a:spLocks noChangeArrowheads="1"/>
            </p:cNvSpPr>
            <p:nvPr/>
          </p:nvSpPr>
          <p:spPr bwMode="auto">
            <a:xfrm>
              <a:off x="1892" y="1258"/>
              <a:ext cx="113"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B</a:t>
              </a:r>
            </a:p>
          </p:txBody>
        </p:sp>
        <p:sp>
          <p:nvSpPr>
            <p:cNvPr id="33838" name="AutoShape 30"/>
            <p:cNvSpPr>
              <a:spLocks noChangeArrowheads="1"/>
            </p:cNvSpPr>
            <p:nvPr/>
          </p:nvSpPr>
          <p:spPr bwMode="auto">
            <a:xfrm>
              <a:off x="3359" y="3353"/>
              <a:ext cx="113"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J</a:t>
              </a:r>
            </a:p>
          </p:txBody>
        </p:sp>
        <p:grpSp>
          <p:nvGrpSpPr>
            <p:cNvPr id="33839" name="Group 31"/>
            <p:cNvGrpSpPr>
              <a:grpSpLocks/>
            </p:cNvGrpSpPr>
            <p:nvPr/>
          </p:nvGrpSpPr>
          <p:grpSpPr bwMode="auto">
            <a:xfrm>
              <a:off x="2098" y="2174"/>
              <a:ext cx="857" cy="370"/>
              <a:chOff x="1925" y="2300"/>
              <a:chExt cx="955" cy="466"/>
            </a:xfrm>
          </p:grpSpPr>
          <p:sp>
            <p:nvSpPr>
              <p:cNvPr id="1958944" name="Rectangle 32"/>
              <p:cNvSpPr>
                <a:spLocks noChangeArrowheads="1"/>
              </p:cNvSpPr>
              <p:nvPr/>
            </p:nvSpPr>
            <p:spPr bwMode="auto">
              <a:xfrm>
                <a:off x="1925" y="2300"/>
                <a:ext cx="955" cy="466"/>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none" anchor="b"/>
              <a:lstStyle/>
              <a:p>
                <a:pPr algn="ctr" eaLnBrk="0" hangingPunct="0">
                  <a:defRPr/>
                </a:pPr>
                <a:r>
                  <a:rPr lang="en-US" b="1">
                    <a:latin typeface="Arial" charset="0"/>
                  </a:rPr>
                  <a:t>Mass Storage</a:t>
                </a:r>
              </a:p>
            </p:txBody>
          </p:sp>
          <p:sp>
            <p:nvSpPr>
              <p:cNvPr id="1958945" name="AutoShape 33"/>
              <p:cNvSpPr>
                <a:spLocks noChangeArrowheads="1"/>
              </p:cNvSpPr>
              <p:nvPr/>
            </p:nvSpPr>
            <p:spPr bwMode="auto">
              <a:xfrm>
                <a:off x="1967" y="2328"/>
                <a:ext cx="398" cy="2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58946" name="AutoShape 34"/>
              <p:cNvSpPr>
                <a:spLocks noChangeArrowheads="1"/>
              </p:cNvSpPr>
              <p:nvPr/>
            </p:nvSpPr>
            <p:spPr bwMode="auto">
              <a:xfrm>
                <a:off x="2423" y="2324"/>
                <a:ext cx="398" cy="2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grpSp>
        <p:grpSp>
          <p:nvGrpSpPr>
            <p:cNvPr id="33840" name="Group 35"/>
            <p:cNvGrpSpPr>
              <a:grpSpLocks/>
            </p:cNvGrpSpPr>
            <p:nvPr/>
          </p:nvGrpSpPr>
          <p:grpSpPr bwMode="auto">
            <a:xfrm>
              <a:off x="4710" y="2254"/>
              <a:ext cx="628" cy="346"/>
              <a:chOff x="3144" y="3730"/>
              <a:chExt cx="700" cy="436"/>
            </a:xfrm>
          </p:grpSpPr>
          <p:sp>
            <p:nvSpPr>
              <p:cNvPr id="33881" name="Line 36"/>
              <p:cNvSpPr>
                <a:spLocks noChangeShapeType="1"/>
              </p:cNvSpPr>
              <p:nvPr/>
            </p:nvSpPr>
            <p:spPr bwMode="auto">
              <a:xfrm>
                <a:off x="3144" y="3730"/>
                <a:ext cx="270" cy="177"/>
              </a:xfrm>
              <a:prstGeom prst="line">
                <a:avLst/>
              </a:prstGeom>
              <a:noFill/>
              <a:ln w="28575">
                <a:solidFill>
                  <a:schemeClr val="hlink"/>
                </a:solidFill>
                <a:round/>
                <a:headEnd type="triangle" w="med" len="med"/>
                <a:tailEnd type="none" w="sm" len="sm"/>
              </a:ln>
            </p:spPr>
            <p:txBody>
              <a:bodyPr/>
              <a:lstStyle/>
              <a:p>
                <a:endParaRPr lang="en-US"/>
              </a:p>
            </p:txBody>
          </p:sp>
          <p:sp>
            <p:nvSpPr>
              <p:cNvPr id="33882" name="Line 37"/>
              <p:cNvSpPr>
                <a:spLocks noChangeShapeType="1"/>
              </p:cNvSpPr>
              <p:nvPr/>
            </p:nvSpPr>
            <p:spPr bwMode="auto">
              <a:xfrm flipH="1" flipV="1">
                <a:off x="3341" y="3792"/>
                <a:ext cx="67" cy="115"/>
              </a:xfrm>
              <a:prstGeom prst="line">
                <a:avLst/>
              </a:prstGeom>
              <a:noFill/>
              <a:ln w="28575">
                <a:solidFill>
                  <a:schemeClr val="hlink"/>
                </a:solidFill>
                <a:round/>
                <a:headEnd type="none" w="sm" len="sm"/>
                <a:tailEnd type="none" w="sm" len="sm"/>
              </a:ln>
            </p:spPr>
            <p:txBody>
              <a:bodyPr/>
              <a:lstStyle/>
              <a:p>
                <a:endParaRPr lang="en-US"/>
              </a:p>
            </p:txBody>
          </p:sp>
          <p:sp>
            <p:nvSpPr>
              <p:cNvPr id="33883" name="Line 38"/>
              <p:cNvSpPr>
                <a:spLocks noChangeShapeType="1"/>
              </p:cNvSpPr>
              <p:nvPr/>
            </p:nvSpPr>
            <p:spPr bwMode="auto">
              <a:xfrm>
                <a:off x="3345" y="3797"/>
                <a:ext cx="499" cy="369"/>
              </a:xfrm>
              <a:prstGeom prst="line">
                <a:avLst/>
              </a:prstGeom>
              <a:noFill/>
              <a:ln w="28575">
                <a:solidFill>
                  <a:schemeClr val="hlink"/>
                </a:solidFill>
                <a:round/>
                <a:headEnd type="none" w="sm" len="sm"/>
                <a:tailEnd type="triangle" w="med" len="med"/>
              </a:ln>
            </p:spPr>
            <p:txBody>
              <a:bodyPr/>
              <a:lstStyle/>
              <a:p>
                <a:endParaRPr lang="en-US"/>
              </a:p>
            </p:txBody>
          </p:sp>
        </p:grpSp>
        <p:sp>
          <p:nvSpPr>
            <p:cNvPr id="33841" name="AutoShape 39"/>
            <p:cNvSpPr>
              <a:spLocks noChangeArrowheads="1"/>
            </p:cNvSpPr>
            <p:nvPr/>
          </p:nvSpPr>
          <p:spPr bwMode="auto">
            <a:xfrm>
              <a:off x="4876" y="2296"/>
              <a:ext cx="113"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K</a:t>
              </a:r>
            </a:p>
          </p:txBody>
        </p:sp>
        <p:sp>
          <p:nvSpPr>
            <p:cNvPr id="33842" name="Line 40"/>
            <p:cNvSpPr>
              <a:spLocks noChangeShapeType="1"/>
            </p:cNvSpPr>
            <p:nvPr/>
          </p:nvSpPr>
          <p:spPr bwMode="auto">
            <a:xfrm>
              <a:off x="926" y="1770"/>
              <a:ext cx="3769" cy="4"/>
            </a:xfrm>
            <a:prstGeom prst="line">
              <a:avLst/>
            </a:prstGeom>
            <a:noFill/>
            <a:ln w="76200">
              <a:solidFill>
                <a:schemeClr val="tx1"/>
              </a:solidFill>
              <a:round/>
              <a:headEnd type="none" w="sm" len="sm"/>
              <a:tailEnd type="none" w="sm" len="sm"/>
            </a:ln>
          </p:spPr>
          <p:txBody>
            <a:bodyPr/>
            <a:lstStyle/>
            <a:p>
              <a:endParaRPr lang="en-US"/>
            </a:p>
          </p:txBody>
        </p:sp>
        <p:sp>
          <p:nvSpPr>
            <p:cNvPr id="33843" name="Rectangle 41"/>
            <p:cNvSpPr>
              <a:spLocks noChangeArrowheads="1"/>
            </p:cNvSpPr>
            <p:nvPr/>
          </p:nvSpPr>
          <p:spPr bwMode="auto">
            <a:xfrm>
              <a:off x="638" y="1741"/>
              <a:ext cx="4407" cy="309"/>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3844" name="Line 42"/>
            <p:cNvSpPr>
              <a:spLocks noChangeShapeType="1"/>
            </p:cNvSpPr>
            <p:nvPr/>
          </p:nvSpPr>
          <p:spPr bwMode="auto">
            <a:xfrm flipV="1">
              <a:off x="801" y="1821"/>
              <a:ext cx="4261" cy="0"/>
            </a:xfrm>
            <a:prstGeom prst="line">
              <a:avLst/>
            </a:prstGeom>
            <a:noFill/>
            <a:ln w="38100">
              <a:solidFill>
                <a:srgbClr val="0000FF"/>
              </a:solidFill>
              <a:round/>
              <a:headEnd type="triangle" w="med" len="med"/>
              <a:tailEnd type="triangle" w="med" len="med"/>
            </a:ln>
          </p:spPr>
          <p:txBody>
            <a:bodyPr/>
            <a:lstStyle/>
            <a:p>
              <a:endParaRPr lang="en-US"/>
            </a:p>
          </p:txBody>
        </p:sp>
        <p:sp>
          <p:nvSpPr>
            <p:cNvPr id="33845" name="Line 43"/>
            <p:cNvSpPr>
              <a:spLocks noChangeShapeType="1"/>
            </p:cNvSpPr>
            <p:nvPr/>
          </p:nvSpPr>
          <p:spPr bwMode="auto">
            <a:xfrm flipV="1">
              <a:off x="715" y="1753"/>
              <a:ext cx="4260" cy="0"/>
            </a:xfrm>
            <a:prstGeom prst="line">
              <a:avLst/>
            </a:prstGeom>
            <a:noFill/>
            <a:ln w="38100">
              <a:solidFill>
                <a:schemeClr val="tx1"/>
              </a:solidFill>
              <a:round/>
              <a:headEnd type="triangle" w="med" len="med"/>
              <a:tailEnd type="triangle" w="med" len="med"/>
            </a:ln>
          </p:spPr>
          <p:txBody>
            <a:bodyPr/>
            <a:lstStyle/>
            <a:p>
              <a:endParaRPr lang="en-US"/>
            </a:p>
          </p:txBody>
        </p:sp>
        <p:sp>
          <p:nvSpPr>
            <p:cNvPr id="33846" name="Line 44"/>
            <p:cNvSpPr>
              <a:spLocks noChangeShapeType="1"/>
            </p:cNvSpPr>
            <p:nvPr/>
          </p:nvSpPr>
          <p:spPr bwMode="auto">
            <a:xfrm>
              <a:off x="982" y="2786"/>
              <a:ext cx="3769" cy="0"/>
            </a:xfrm>
            <a:prstGeom prst="line">
              <a:avLst/>
            </a:prstGeom>
            <a:noFill/>
            <a:ln w="76200">
              <a:solidFill>
                <a:schemeClr val="tx1"/>
              </a:solidFill>
              <a:round/>
              <a:headEnd type="none" w="sm" len="sm"/>
              <a:tailEnd type="none" w="sm" len="sm"/>
            </a:ln>
          </p:spPr>
          <p:txBody>
            <a:bodyPr/>
            <a:lstStyle/>
            <a:p>
              <a:endParaRPr lang="en-US"/>
            </a:p>
          </p:txBody>
        </p:sp>
        <p:sp>
          <p:nvSpPr>
            <p:cNvPr id="33847" name="Rectangle 45"/>
            <p:cNvSpPr>
              <a:spLocks noChangeArrowheads="1"/>
            </p:cNvSpPr>
            <p:nvPr/>
          </p:nvSpPr>
          <p:spPr bwMode="auto">
            <a:xfrm>
              <a:off x="694" y="2775"/>
              <a:ext cx="4406" cy="114"/>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3848" name="Line 46"/>
            <p:cNvSpPr>
              <a:spLocks noChangeShapeType="1"/>
            </p:cNvSpPr>
            <p:nvPr/>
          </p:nvSpPr>
          <p:spPr bwMode="auto">
            <a:xfrm flipV="1">
              <a:off x="857" y="2886"/>
              <a:ext cx="426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3849" name="Line 47"/>
            <p:cNvSpPr>
              <a:spLocks noChangeShapeType="1"/>
            </p:cNvSpPr>
            <p:nvPr/>
          </p:nvSpPr>
          <p:spPr bwMode="auto">
            <a:xfrm flipV="1">
              <a:off x="771" y="2775"/>
              <a:ext cx="4260" cy="0"/>
            </a:xfrm>
            <a:prstGeom prst="line">
              <a:avLst/>
            </a:prstGeom>
            <a:noFill/>
            <a:ln w="38100">
              <a:solidFill>
                <a:schemeClr val="tx1"/>
              </a:solidFill>
              <a:round/>
              <a:headEnd type="triangle" w="med" len="med"/>
              <a:tailEnd type="triangle" w="med" len="med"/>
            </a:ln>
          </p:spPr>
          <p:txBody>
            <a:bodyPr/>
            <a:lstStyle/>
            <a:p>
              <a:endParaRPr lang="en-US"/>
            </a:p>
          </p:txBody>
        </p:sp>
        <p:sp>
          <p:nvSpPr>
            <p:cNvPr id="33850" name="Line 48"/>
            <p:cNvSpPr>
              <a:spLocks noChangeShapeType="1"/>
            </p:cNvSpPr>
            <p:nvPr/>
          </p:nvSpPr>
          <p:spPr bwMode="auto">
            <a:xfrm flipH="1">
              <a:off x="1697" y="2549"/>
              <a:ext cx="5" cy="342"/>
            </a:xfrm>
            <a:prstGeom prst="line">
              <a:avLst/>
            </a:prstGeom>
            <a:noFill/>
            <a:ln w="12700">
              <a:solidFill>
                <a:srgbClr val="0000FF"/>
              </a:solidFill>
              <a:round/>
              <a:headEnd type="triangle" w="med" len="med"/>
              <a:tailEnd type="triangle" w="med" len="med"/>
            </a:ln>
          </p:spPr>
          <p:txBody>
            <a:bodyPr/>
            <a:lstStyle/>
            <a:p>
              <a:endParaRPr lang="en-US"/>
            </a:p>
          </p:txBody>
        </p:sp>
        <p:sp>
          <p:nvSpPr>
            <p:cNvPr id="33851" name="Line 49"/>
            <p:cNvSpPr>
              <a:spLocks noChangeShapeType="1"/>
            </p:cNvSpPr>
            <p:nvPr/>
          </p:nvSpPr>
          <p:spPr bwMode="auto">
            <a:xfrm flipH="1">
              <a:off x="2550" y="2538"/>
              <a:ext cx="5" cy="360"/>
            </a:xfrm>
            <a:prstGeom prst="line">
              <a:avLst/>
            </a:prstGeom>
            <a:noFill/>
            <a:ln w="12700">
              <a:solidFill>
                <a:srgbClr val="0000FF"/>
              </a:solidFill>
              <a:round/>
              <a:headEnd type="triangle" w="med" len="med"/>
              <a:tailEnd type="triangle" w="med" len="med"/>
            </a:ln>
          </p:spPr>
          <p:txBody>
            <a:bodyPr/>
            <a:lstStyle/>
            <a:p>
              <a:endParaRPr lang="en-US"/>
            </a:p>
          </p:txBody>
        </p:sp>
        <p:sp>
          <p:nvSpPr>
            <p:cNvPr id="33852" name="Line 50"/>
            <p:cNvSpPr>
              <a:spLocks noChangeShapeType="1"/>
            </p:cNvSpPr>
            <p:nvPr/>
          </p:nvSpPr>
          <p:spPr bwMode="auto">
            <a:xfrm>
              <a:off x="3722" y="2558"/>
              <a:ext cx="0" cy="337"/>
            </a:xfrm>
            <a:prstGeom prst="line">
              <a:avLst/>
            </a:prstGeom>
            <a:noFill/>
            <a:ln w="12700">
              <a:solidFill>
                <a:srgbClr val="0000FF"/>
              </a:solidFill>
              <a:round/>
              <a:headEnd type="triangle" w="med" len="med"/>
              <a:tailEnd type="triangle" w="med" len="med"/>
            </a:ln>
          </p:spPr>
          <p:txBody>
            <a:bodyPr/>
            <a:lstStyle/>
            <a:p>
              <a:endParaRPr lang="en-US"/>
            </a:p>
          </p:txBody>
        </p:sp>
        <p:sp>
          <p:nvSpPr>
            <p:cNvPr id="33853" name="Line 51"/>
            <p:cNvSpPr>
              <a:spLocks noChangeShapeType="1"/>
            </p:cNvSpPr>
            <p:nvPr/>
          </p:nvSpPr>
          <p:spPr bwMode="auto">
            <a:xfrm>
              <a:off x="4415" y="2557"/>
              <a:ext cx="0" cy="341"/>
            </a:xfrm>
            <a:prstGeom prst="line">
              <a:avLst/>
            </a:prstGeom>
            <a:noFill/>
            <a:ln w="12700">
              <a:solidFill>
                <a:srgbClr val="0000FF"/>
              </a:solidFill>
              <a:round/>
              <a:headEnd type="triangle" w="med" len="med"/>
              <a:tailEnd type="triangle" w="med" len="med"/>
            </a:ln>
          </p:spPr>
          <p:txBody>
            <a:bodyPr/>
            <a:lstStyle/>
            <a:p>
              <a:endParaRPr lang="en-US"/>
            </a:p>
          </p:txBody>
        </p:sp>
        <p:sp>
          <p:nvSpPr>
            <p:cNvPr id="33854" name="Line 52"/>
            <p:cNvSpPr>
              <a:spLocks noChangeShapeType="1"/>
            </p:cNvSpPr>
            <p:nvPr/>
          </p:nvSpPr>
          <p:spPr bwMode="auto">
            <a:xfrm flipH="1">
              <a:off x="1649" y="1512"/>
              <a:ext cx="5" cy="299"/>
            </a:xfrm>
            <a:prstGeom prst="line">
              <a:avLst/>
            </a:prstGeom>
            <a:noFill/>
            <a:ln w="12700">
              <a:solidFill>
                <a:srgbClr val="0000FF"/>
              </a:solidFill>
              <a:round/>
              <a:headEnd type="triangle" w="med" len="med"/>
              <a:tailEnd type="triangle" w="med" len="med"/>
            </a:ln>
          </p:spPr>
          <p:txBody>
            <a:bodyPr/>
            <a:lstStyle/>
            <a:p>
              <a:endParaRPr lang="en-US"/>
            </a:p>
          </p:txBody>
        </p:sp>
        <p:sp>
          <p:nvSpPr>
            <p:cNvPr id="33855" name="Line 53"/>
            <p:cNvSpPr>
              <a:spLocks noChangeShapeType="1"/>
            </p:cNvSpPr>
            <p:nvPr/>
          </p:nvSpPr>
          <p:spPr bwMode="auto">
            <a:xfrm>
              <a:off x="2382" y="1502"/>
              <a:ext cx="0" cy="308"/>
            </a:xfrm>
            <a:prstGeom prst="line">
              <a:avLst/>
            </a:prstGeom>
            <a:noFill/>
            <a:ln w="12700">
              <a:solidFill>
                <a:srgbClr val="0000FF"/>
              </a:solidFill>
              <a:round/>
              <a:headEnd type="triangle" w="med" len="med"/>
              <a:tailEnd type="triangle" w="med" len="med"/>
            </a:ln>
          </p:spPr>
          <p:txBody>
            <a:bodyPr/>
            <a:lstStyle/>
            <a:p>
              <a:endParaRPr lang="en-US"/>
            </a:p>
          </p:txBody>
        </p:sp>
        <p:sp>
          <p:nvSpPr>
            <p:cNvPr id="33856" name="Line 54"/>
            <p:cNvSpPr>
              <a:spLocks noChangeShapeType="1"/>
            </p:cNvSpPr>
            <p:nvPr/>
          </p:nvSpPr>
          <p:spPr bwMode="auto">
            <a:xfrm>
              <a:off x="3256" y="1497"/>
              <a:ext cx="0" cy="313"/>
            </a:xfrm>
            <a:prstGeom prst="line">
              <a:avLst/>
            </a:prstGeom>
            <a:noFill/>
            <a:ln w="12700">
              <a:solidFill>
                <a:srgbClr val="0000FF"/>
              </a:solidFill>
              <a:round/>
              <a:headEnd type="triangle" w="med" len="med"/>
              <a:tailEnd type="triangle" w="med" len="med"/>
            </a:ln>
          </p:spPr>
          <p:txBody>
            <a:bodyPr/>
            <a:lstStyle/>
            <a:p>
              <a:endParaRPr lang="en-US"/>
            </a:p>
          </p:txBody>
        </p:sp>
        <p:sp>
          <p:nvSpPr>
            <p:cNvPr id="33857" name="Line 55"/>
            <p:cNvSpPr>
              <a:spLocks noChangeShapeType="1"/>
            </p:cNvSpPr>
            <p:nvPr/>
          </p:nvSpPr>
          <p:spPr bwMode="auto">
            <a:xfrm>
              <a:off x="1034" y="1761"/>
              <a:ext cx="0" cy="1006"/>
            </a:xfrm>
            <a:prstGeom prst="line">
              <a:avLst/>
            </a:prstGeom>
            <a:noFill/>
            <a:ln w="38100">
              <a:solidFill>
                <a:schemeClr val="tx1"/>
              </a:solidFill>
              <a:round/>
              <a:headEnd type="triangle" w="med" len="med"/>
              <a:tailEnd type="triangle" w="med" len="med"/>
            </a:ln>
          </p:spPr>
          <p:txBody>
            <a:bodyPr/>
            <a:lstStyle/>
            <a:p>
              <a:endParaRPr lang="en-US"/>
            </a:p>
          </p:txBody>
        </p:sp>
        <p:sp>
          <p:nvSpPr>
            <p:cNvPr id="33858" name="Line 56"/>
            <p:cNvSpPr>
              <a:spLocks noChangeShapeType="1"/>
            </p:cNvSpPr>
            <p:nvPr/>
          </p:nvSpPr>
          <p:spPr bwMode="auto">
            <a:xfrm>
              <a:off x="1120" y="1829"/>
              <a:ext cx="0" cy="1046"/>
            </a:xfrm>
            <a:prstGeom prst="line">
              <a:avLst/>
            </a:prstGeom>
            <a:noFill/>
            <a:ln w="38100">
              <a:solidFill>
                <a:srgbClr val="0000FF"/>
              </a:solidFill>
              <a:round/>
              <a:headEnd type="triangle" w="med" len="med"/>
              <a:tailEnd type="triangle" w="med" len="med"/>
            </a:ln>
          </p:spPr>
          <p:txBody>
            <a:bodyPr/>
            <a:lstStyle/>
            <a:p>
              <a:endParaRPr lang="en-US"/>
            </a:p>
          </p:txBody>
        </p:sp>
        <p:sp>
          <p:nvSpPr>
            <p:cNvPr id="33859" name="Line 57"/>
            <p:cNvSpPr>
              <a:spLocks noChangeShapeType="1"/>
            </p:cNvSpPr>
            <p:nvPr/>
          </p:nvSpPr>
          <p:spPr bwMode="auto">
            <a:xfrm>
              <a:off x="2955" y="2768"/>
              <a:ext cx="0" cy="343"/>
            </a:xfrm>
            <a:prstGeom prst="line">
              <a:avLst/>
            </a:prstGeom>
            <a:noFill/>
            <a:ln w="12700">
              <a:solidFill>
                <a:schemeClr val="tx1"/>
              </a:solidFill>
              <a:round/>
              <a:headEnd type="triangle" w="med" len="med"/>
              <a:tailEnd type="triangle" w="med" len="med"/>
            </a:ln>
          </p:spPr>
          <p:txBody>
            <a:bodyPr/>
            <a:lstStyle/>
            <a:p>
              <a:endParaRPr lang="en-US"/>
            </a:p>
          </p:txBody>
        </p:sp>
        <p:sp>
          <p:nvSpPr>
            <p:cNvPr id="33860" name="AutoShape 58"/>
            <p:cNvSpPr>
              <a:spLocks noChangeArrowheads="1"/>
            </p:cNvSpPr>
            <p:nvPr/>
          </p:nvSpPr>
          <p:spPr bwMode="auto">
            <a:xfrm>
              <a:off x="2899" y="2903"/>
              <a:ext cx="113"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I</a:t>
              </a:r>
            </a:p>
          </p:txBody>
        </p:sp>
        <p:grpSp>
          <p:nvGrpSpPr>
            <p:cNvPr id="33861" name="Group 59"/>
            <p:cNvGrpSpPr>
              <a:grpSpLocks/>
            </p:cNvGrpSpPr>
            <p:nvPr/>
          </p:nvGrpSpPr>
          <p:grpSpPr bwMode="auto">
            <a:xfrm>
              <a:off x="1524" y="1551"/>
              <a:ext cx="2983" cy="1174"/>
              <a:chOff x="1524" y="1551"/>
              <a:chExt cx="2983" cy="1174"/>
            </a:xfrm>
          </p:grpSpPr>
          <p:sp>
            <p:nvSpPr>
              <p:cNvPr id="33874" name="AutoShape 60"/>
              <p:cNvSpPr>
                <a:spLocks noChangeArrowheads="1"/>
              </p:cNvSpPr>
              <p:nvPr/>
            </p:nvSpPr>
            <p:spPr bwMode="auto">
              <a:xfrm>
                <a:off x="1524" y="1562"/>
                <a:ext cx="17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A</a:t>
                </a:r>
              </a:p>
            </p:txBody>
          </p:sp>
          <p:sp>
            <p:nvSpPr>
              <p:cNvPr id="33875" name="AutoShape 61"/>
              <p:cNvSpPr>
                <a:spLocks noChangeArrowheads="1"/>
              </p:cNvSpPr>
              <p:nvPr/>
            </p:nvSpPr>
            <p:spPr bwMode="auto">
              <a:xfrm>
                <a:off x="2258" y="1551"/>
                <a:ext cx="157"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C</a:t>
                </a:r>
              </a:p>
            </p:txBody>
          </p:sp>
          <p:sp>
            <p:nvSpPr>
              <p:cNvPr id="33876" name="AutoShape 62"/>
              <p:cNvSpPr>
                <a:spLocks noChangeArrowheads="1"/>
              </p:cNvSpPr>
              <p:nvPr/>
            </p:nvSpPr>
            <p:spPr bwMode="auto">
              <a:xfrm>
                <a:off x="3129" y="1557"/>
                <a:ext cx="161" cy="116"/>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D</a:t>
                </a:r>
              </a:p>
            </p:txBody>
          </p:sp>
          <p:sp>
            <p:nvSpPr>
              <p:cNvPr id="33877" name="AutoShape 63"/>
              <p:cNvSpPr>
                <a:spLocks noChangeArrowheads="1"/>
              </p:cNvSpPr>
              <p:nvPr/>
            </p:nvSpPr>
            <p:spPr bwMode="auto">
              <a:xfrm>
                <a:off x="1572" y="2600"/>
                <a:ext cx="209"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E</a:t>
                </a:r>
              </a:p>
            </p:txBody>
          </p:sp>
          <p:sp>
            <p:nvSpPr>
              <p:cNvPr id="33878" name="AutoShape 64"/>
              <p:cNvSpPr>
                <a:spLocks noChangeArrowheads="1"/>
              </p:cNvSpPr>
              <p:nvPr/>
            </p:nvSpPr>
            <p:spPr bwMode="auto">
              <a:xfrm>
                <a:off x="2448" y="2604"/>
                <a:ext cx="185"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F</a:t>
                </a:r>
              </a:p>
            </p:txBody>
          </p:sp>
          <p:sp>
            <p:nvSpPr>
              <p:cNvPr id="33879" name="AutoShape 65"/>
              <p:cNvSpPr>
                <a:spLocks noChangeArrowheads="1"/>
              </p:cNvSpPr>
              <p:nvPr/>
            </p:nvSpPr>
            <p:spPr bwMode="auto">
              <a:xfrm>
                <a:off x="3602" y="2607"/>
                <a:ext cx="180"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G</a:t>
                </a:r>
              </a:p>
            </p:txBody>
          </p:sp>
          <p:sp>
            <p:nvSpPr>
              <p:cNvPr id="33880" name="AutoShape 66"/>
              <p:cNvSpPr>
                <a:spLocks noChangeArrowheads="1"/>
              </p:cNvSpPr>
              <p:nvPr/>
            </p:nvSpPr>
            <p:spPr bwMode="auto">
              <a:xfrm>
                <a:off x="4301" y="2608"/>
                <a:ext cx="206" cy="117"/>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b="1"/>
                  <a:t>H</a:t>
                </a:r>
              </a:p>
            </p:txBody>
          </p:sp>
        </p:grpSp>
        <p:sp>
          <p:nvSpPr>
            <p:cNvPr id="33862" name="AutoShape 67"/>
            <p:cNvSpPr>
              <a:spLocks noChangeArrowheads="1"/>
            </p:cNvSpPr>
            <p:nvPr/>
          </p:nvSpPr>
          <p:spPr bwMode="auto">
            <a:xfrm>
              <a:off x="1488" y="1509"/>
              <a:ext cx="262" cy="17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A</a:t>
              </a:r>
            </a:p>
          </p:txBody>
        </p:sp>
        <p:sp>
          <p:nvSpPr>
            <p:cNvPr id="33863" name="AutoShape 68"/>
            <p:cNvSpPr>
              <a:spLocks noChangeArrowheads="1"/>
            </p:cNvSpPr>
            <p:nvPr/>
          </p:nvSpPr>
          <p:spPr bwMode="auto">
            <a:xfrm>
              <a:off x="2206" y="1509"/>
              <a:ext cx="262" cy="166"/>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C</a:t>
              </a:r>
            </a:p>
          </p:txBody>
        </p:sp>
        <p:sp>
          <p:nvSpPr>
            <p:cNvPr id="33864" name="AutoShape 69"/>
            <p:cNvSpPr>
              <a:spLocks noChangeArrowheads="1"/>
            </p:cNvSpPr>
            <p:nvPr/>
          </p:nvSpPr>
          <p:spPr bwMode="auto">
            <a:xfrm>
              <a:off x="3057" y="1501"/>
              <a:ext cx="262" cy="174"/>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D</a:t>
              </a:r>
            </a:p>
          </p:txBody>
        </p:sp>
        <p:sp>
          <p:nvSpPr>
            <p:cNvPr id="33865" name="AutoShape 70"/>
            <p:cNvSpPr>
              <a:spLocks noChangeArrowheads="1"/>
            </p:cNvSpPr>
            <p:nvPr/>
          </p:nvSpPr>
          <p:spPr bwMode="auto">
            <a:xfrm>
              <a:off x="1533" y="2548"/>
              <a:ext cx="261" cy="17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E</a:t>
              </a:r>
            </a:p>
          </p:txBody>
        </p:sp>
        <p:sp>
          <p:nvSpPr>
            <p:cNvPr id="33866" name="AutoShape 71"/>
            <p:cNvSpPr>
              <a:spLocks noChangeArrowheads="1"/>
            </p:cNvSpPr>
            <p:nvPr/>
          </p:nvSpPr>
          <p:spPr bwMode="auto">
            <a:xfrm>
              <a:off x="2416" y="2543"/>
              <a:ext cx="262" cy="17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F</a:t>
              </a:r>
            </a:p>
          </p:txBody>
        </p:sp>
        <p:sp>
          <p:nvSpPr>
            <p:cNvPr id="33867" name="AutoShape 72"/>
            <p:cNvSpPr>
              <a:spLocks noChangeArrowheads="1"/>
            </p:cNvSpPr>
            <p:nvPr/>
          </p:nvSpPr>
          <p:spPr bwMode="auto">
            <a:xfrm>
              <a:off x="3552" y="2554"/>
              <a:ext cx="261" cy="169"/>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G</a:t>
              </a:r>
            </a:p>
          </p:txBody>
        </p:sp>
        <p:sp>
          <p:nvSpPr>
            <p:cNvPr id="33868" name="AutoShape 73"/>
            <p:cNvSpPr>
              <a:spLocks noChangeArrowheads="1"/>
            </p:cNvSpPr>
            <p:nvPr/>
          </p:nvSpPr>
          <p:spPr bwMode="auto">
            <a:xfrm>
              <a:off x="4279" y="2554"/>
              <a:ext cx="262" cy="16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H</a:t>
              </a:r>
            </a:p>
          </p:txBody>
        </p:sp>
        <p:sp>
          <p:nvSpPr>
            <p:cNvPr id="33869" name="AutoShape 74"/>
            <p:cNvSpPr>
              <a:spLocks noChangeArrowheads="1"/>
            </p:cNvSpPr>
            <p:nvPr/>
          </p:nvSpPr>
          <p:spPr bwMode="auto">
            <a:xfrm>
              <a:off x="2823" y="2956"/>
              <a:ext cx="262" cy="15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sz="1400" b="1"/>
                <a:t>I</a:t>
              </a:r>
            </a:p>
          </p:txBody>
        </p:sp>
        <p:sp>
          <p:nvSpPr>
            <p:cNvPr id="33870" name="AutoShape 75"/>
            <p:cNvSpPr>
              <a:spLocks noChangeArrowheads="1"/>
            </p:cNvSpPr>
            <p:nvPr/>
          </p:nvSpPr>
          <p:spPr bwMode="auto">
            <a:xfrm>
              <a:off x="3280" y="3324"/>
              <a:ext cx="262" cy="170"/>
            </a:xfrm>
            <a:prstGeom prst="flowChartPredefinedProcess">
              <a:avLst/>
            </a:prstGeom>
            <a:solidFill>
              <a:schemeClr val="accent2"/>
            </a:solidFill>
            <a:ln w="12700">
              <a:solidFill>
                <a:schemeClr val="tx1"/>
              </a:solidFill>
              <a:miter lim="800000"/>
              <a:headEnd type="none" w="sm" len="sm"/>
              <a:tailEnd type="none" w="sm" len="sm"/>
            </a:ln>
          </p:spPr>
          <p:txBody>
            <a:bodyPr wrap="none" anchor="ctr"/>
            <a:lstStyle/>
            <a:p>
              <a:pPr algn="ctr" eaLnBrk="0" hangingPunct="0"/>
              <a:r>
                <a:rPr lang="en-US" sz="1400" b="1"/>
                <a:t>J</a:t>
              </a:r>
            </a:p>
          </p:txBody>
        </p:sp>
        <p:grpSp>
          <p:nvGrpSpPr>
            <p:cNvPr id="33871" name="Group 76"/>
            <p:cNvGrpSpPr>
              <a:grpSpLocks/>
            </p:cNvGrpSpPr>
            <p:nvPr/>
          </p:nvGrpSpPr>
          <p:grpSpPr bwMode="auto">
            <a:xfrm>
              <a:off x="658" y="1670"/>
              <a:ext cx="4656" cy="1296"/>
              <a:chOff x="658" y="1670"/>
              <a:chExt cx="4656" cy="1296"/>
            </a:xfrm>
          </p:grpSpPr>
          <p:sp>
            <p:nvSpPr>
              <p:cNvPr id="33872" name="Freeform 77"/>
              <p:cNvSpPr>
                <a:spLocks/>
              </p:cNvSpPr>
              <p:nvPr/>
            </p:nvSpPr>
            <p:spPr bwMode="auto">
              <a:xfrm>
                <a:off x="658" y="1670"/>
                <a:ext cx="4656" cy="1296"/>
              </a:xfrm>
              <a:custGeom>
                <a:avLst/>
                <a:gdLst>
                  <a:gd name="T0" fmla="*/ 0 w 4656"/>
                  <a:gd name="T1" fmla="*/ 0 h 1296"/>
                  <a:gd name="T2" fmla="*/ 4627 w 4656"/>
                  <a:gd name="T3" fmla="*/ 0 h 1296"/>
                  <a:gd name="T4" fmla="*/ 4636 w 4656"/>
                  <a:gd name="T5" fmla="*/ 245 h 1296"/>
                  <a:gd name="T6" fmla="*/ 547 w 4656"/>
                  <a:gd name="T7" fmla="*/ 240 h 1296"/>
                  <a:gd name="T8" fmla="*/ 552 w 4656"/>
                  <a:gd name="T9" fmla="*/ 1042 h 1296"/>
                  <a:gd name="T10" fmla="*/ 4656 w 4656"/>
                  <a:gd name="T11" fmla="*/ 1037 h 1296"/>
                  <a:gd name="T12" fmla="*/ 4656 w 4656"/>
                  <a:gd name="T13" fmla="*/ 1287 h 1296"/>
                  <a:gd name="T14" fmla="*/ 24 w 4656"/>
                  <a:gd name="T15" fmla="*/ 1296 h 1296"/>
                  <a:gd name="T16" fmla="*/ 24 w 4656"/>
                  <a:gd name="T17" fmla="*/ 1037 h 1296"/>
                  <a:gd name="T18" fmla="*/ 264 w 4656"/>
                  <a:gd name="T19" fmla="*/ 1037 h 1296"/>
                  <a:gd name="T20" fmla="*/ 264 w 4656"/>
                  <a:gd name="T21" fmla="*/ 236 h 1296"/>
                  <a:gd name="T22" fmla="*/ 4 w 4656"/>
                  <a:gd name="T23" fmla="*/ 236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3873" name="Text Box 78"/>
              <p:cNvSpPr txBox="1">
                <a:spLocks noChangeArrowheads="1"/>
              </p:cNvSpPr>
              <p:nvPr/>
            </p:nvSpPr>
            <p:spPr bwMode="auto">
              <a:xfrm>
                <a:off x="1876" y="1681"/>
                <a:ext cx="1892" cy="231"/>
              </a:xfrm>
              <a:prstGeom prst="rect">
                <a:avLst/>
              </a:prstGeom>
              <a:noFill/>
              <a:ln w="12700">
                <a:noFill/>
                <a:miter lim="800000"/>
                <a:headEnd type="none" w="sm" len="sm"/>
                <a:tailEnd type="none" w="sm" len="sm"/>
              </a:ln>
            </p:spPr>
            <p:txBody>
              <a:bodyPr wrap="none">
                <a:spAutoFit/>
              </a:bodyPr>
              <a:lstStyle/>
              <a:p>
                <a:pPr eaLnBrk="0" hangingPunct="0"/>
                <a:r>
                  <a:rPr lang="en-US" sz="1800" b="1"/>
                  <a:t>Avionics SOA Middleware</a:t>
                </a:r>
              </a:p>
            </p:txBody>
          </p:sp>
        </p:grpSp>
      </p:grpSp>
      <p:sp>
        <p:nvSpPr>
          <p:cNvPr id="1958991" name="Text Box 79"/>
          <p:cNvSpPr txBox="1">
            <a:spLocks noChangeArrowheads="1"/>
          </p:cNvSpPr>
          <p:nvPr/>
        </p:nvSpPr>
        <p:spPr bwMode="auto">
          <a:xfrm>
            <a:off x="5600700" y="911225"/>
            <a:ext cx="3354388" cy="942975"/>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marL="174625" indent="-174625" eaLnBrk="0" hangingPunct="0">
              <a:buFontTx/>
              <a:buAutoNum type="arabicPeriod"/>
              <a:defRPr/>
            </a:pPr>
            <a:r>
              <a:rPr lang="en-US" sz="1400" b="1">
                <a:latin typeface="Arial" charset="0"/>
              </a:rPr>
              <a:t>Metadata specifications describe</a:t>
            </a:r>
          </a:p>
          <a:p>
            <a:pPr lvl="1" indent="-114300" eaLnBrk="0" hangingPunct="0">
              <a:buFontTx/>
              <a:buAutoNum type="arabicPeriod"/>
              <a:defRPr/>
            </a:pPr>
            <a:r>
              <a:rPr lang="en-US" sz="1400" b="1">
                <a:latin typeface="Arial" charset="0"/>
              </a:rPr>
              <a:t> Message contents</a:t>
            </a:r>
          </a:p>
          <a:p>
            <a:pPr lvl="1" indent="-114300" eaLnBrk="0" hangingPunct="0">
              <a:buFontTx/>
              <a:buAutoNum type="arabicPeriod"/>
              <a:defRPr/>
            </a:pPr>
            <a:r>
              <a:rPr lang="en-US" sz="1400" b="1">
                <a:latin typeface="Arial" charset="0"/>
              </a:rPr>
              <a:t> Data products</a:t>
            </a:r>
          </a:p>
          <a:p>
            <a:pPr lvl="1" indent="-114300" eaLnBrk="0" hangingPunct="0">
              <a:buFontTx/>
              <a:buAutoNum type="arabicPeriod"/>
              <a:defRPr/>
            </a:pPr>
            <a:r>
              <a:rPr lang="en-US" sz="1400" b="1">
                <a:latin typeface="Arial" charset="0"/>
              </a:rPr>
              <a:t> Avionics system configuration</a:t>
            </a:r>
          </a:p>
        </p:txBody>
      </p:sp>
      <p:sp>
        <p:nvSpPr>
          <p:cNvPr id="1958992" name="Text Box 80"/>
          <p:cNvSpPr txBox="1">
            <a:spLocks noChangeArrowheads="1"/>
          </p:cNvSpPr>
          <p:nvPr/>
        </p:nvSpPr>
        <p:spPr bwMode="auto">
          <a:xfrm>
            <a:off x="620713" y="4567238"/>
            <a:ext cx="3560762" cy="1169551"/>
          </a:xfrm>
          <a:prstGeom prst="rect">
            <a:avLst/>
          </a:prstGeom>
          <a:solidFill>
            <a:srgbClr val="FFFF99"/>
          </a:solidFill>
          <a:ln w="12700">
            <a:noFill/>
            <a:miter lim="800000"/>
            <a:headEnd type="none" w="sm" len="sm"/>
            <a:tailEnd type="none" w="sm" len="sm"/>
          </a:ln>
          <a:effectLst>
            <a:outerShdw dist="35921" dir="2700000" algn="ctr" rotWithShape="0">
              <a:schemeClr val="bg2"/>
            </a:outerShdw>
          </a:effectLst>
        </p:spPr>
        <p:txBody>
          <a:bodyPr>
            <a:spAutoFit/>
          </a:bodyPr>
          <a:lstStyle/>
          <a:p>
            <a:pPr marL="171450" indent="-171450" eaLnBrk="0" hangingPunct="0">
              <a:defRPr/>
            </a:pPr>
            <a:r>
              <a:rPr lang="en-US" sz="1400" b="1" dirty="0">
                <a:latin typeface="Arial" charset="0"/>
              </a:rPr>
              <a:t>Avionics Metadata Stores</a:t>
            </a:r>
          </a:p>
          <a:p>
            <a:pPr marL="171450" indent="-171450" eaLnBrk="0" hangingPunct="0">
              <a:buFontTx/>
              <a:buChar char="•"/>
              <a:defRPr/>
            </a:pPr>
            <a:r>
              <a:rPr lang="en-US" sz="1400" b="1" dirty="0">
                <a:latin typeface="Arial" charset="0"/>
              </a:rPr>
              <a:t>Physical configuration/status  </a:t>
            </a:r>
            <a:r>
              <a:rPr lang="en-US" sz="1400" b="1" dirty="0" smtClean="0">
                <a:latin typeface="Arial" charset="0"/>
              </a:rPr>
              <a:t>descriptions</a:t>
            </a:r>
            <a:endParaRPr lang="en-US" sz="1400" b="1" dirty="0">
              <a:latin typeface="Arial" charset="0"/>
            </a:endParaRPr>
          </a:p>
          <a:p>
            <a:pPr marL="171450" indent="-171450" eaLnBrk="0" hangingPunct="0">
              <a:buFontTx/>
              <a:buChar char="•"/>
              <a:defRPr/>
            </a:pPr>
            <a:r>
              <a:rPr lang="en-US" sz="1400" b="1" dirty="0">
                <a:latin typeface="Arial" charset="0"/>
              </a:rPr>
              <a:t>Metadata catalogs for all data product stores</a:t>
            </a:r>
          </a:p>
        </p:txBody>
      </p:sp>
      <p:sp>
        <p:nvSpPr>
          <p:cNvPr id="33798" name="Freeform 81"/>
          <p:cNvSpPr>
            <a:spLocks/>
          </p:cNvSpPr>
          <p:nvPr/>
        </p:nvSpPr>
        <p:spPr bwMode="auto">
          <a:xfrm>
            <a:off x="625475" y="3460750"/>
            <a:ext cx="4067175" cy="1112838"/>
          </a:xfrm>
          <a:custGeom>
            <a:avLst/>
            <a:gdLst>
              <a:gd name="T0" fmla="*/ 2147483647 w 2562"/>
              <a:gd name="T1" fmla="*/ 2147483647 h 701"/>
              <a:gd name="T2" fmla="*/ 2147483647 w 2562"/>
              <a:gd name="T3" fmla="*/ 0 h 701"/>
              <a:gd name="T4" fmla="*/ 2147483647 w 2562"/>
              <a:gd name="T5" fmla="*/ 2147483647 h 701"/>
              <a:gd name="T6" fmla="*/ 2147483647 w 2562"/>
              <a:gd name="T7" fmla="*/ 2147483647 h 701"/>
              <a:gd name="T8" fmla="*/ 2147483647 w 2562"/>
              <a:gd name="T9" fmla="*/ 2147483647 h 701"/>
              <a:gd name="T10" fmla="*/ 0 w 2562"/>
              <a:gd name="T11" fmla="*/ 2147483647 h 701"/>
              <a:gd name="T12" fmla="*/ 0 60000 65536"/>
              <a:gd name="T13" fmla="*/ 0 60000 65536"/>
              <a:gd name="T14" fmla="*/ 0 60000 65536"/>
              <a:gd name="T15" fmla="*/ 0 60000 65536"/>
              <a:gd name="T16" fmla="*/ 0 60000 65536"/>
              <a:gd name="T17" fmla="*/ 0 60000 65536"/>
              <a:gd name="T18" fmla="*/ 0 w 2562"/>
              <a:gd name="T19" fmla="*/ 0 h 701"/>
              <a:gd name="T20" fmla="*/ 2562 w 2562"/>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2562" h="701">
                <a:moveTo>
                  <a:pt x="5" y="696"/>
                </a:moveTo>
                <a:lnTo>
                  <a:pt x="1706" y="0"/>
                </a:lnTo>
                <a:lnTo>
                  <a:pt x="1702" y="360"/>
                </a:lnTo>
                <a:lnTo>
                  <a:pt x="2562" y="364"/>
                </a:lnTo>
                <a:lnTo>
                  <a:pt x="2256" y="701"/>
                </a:lnTo>
                <a:lnTo>
                  <a:pt x="0" y="701"/>
                </a:lnTo>
              </a:path>
            </a:pathLst>
          </a:custGeom>
          <a:solidFill>
            <a:srgbClr val="FFFF99">
              <a:alpha val="39999"/>
            </a:srgbClr>
          </a:solidFill>
          <a:ln w="12700">
            <a:solidFill>
              <a:schemeClr val="tx1"/>
            </a:solidFill>
            <a:round/>
            <a:headEnd type="none" w="sm" len="sm"/>
            <a:tailEnd type="none" w="sm" len="sm"/>
          </a:ln>
        </p:spPr>
        <p:txBody>
          <a:bodyPr/>
          <a:lstStyle/>
          <a:p>
            <a:endParaRPr lang="en-US"/>
          </a:p>
        </p:txBody>
      </p:sp>
      <p:graphicFrame>
        <p:nvGraphicFramePr>
          <p:cNvPr id="1958994" name="Group 82"/>
          <p:cNvGraphicFramePr>
            <a:graphicFrameLocks noGrp="1"/>
          </p:cNvGraphicFramePr>
          <p:nvPr/>
        </p:nvGraphicFramePr>
        <p:xfrm>
          <a:off x="50800" y="674688"/>
          <a:ext cx="1692275" cy="1207008"/>
        </p:xfrm>
        <a:graphic>
          <a:graphicData uri="http://schemas.openxmlformats.org/drawingml/2006/table">
            <a:tbl>
              <a:tblPr/>
              <a:tblGrid>
                <a:gridCol w="1692275"/>
              </a:tblGrid>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Open Reference Architectures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Plug-and-Play Hardware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Subsystems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Service-oriented Middleware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Service &amp; Client Factorization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r>
              <a:tr h="185738">
                <a:tc>
                  <a:txBody>
                    <a:bodyPr/>
                    <a:lstStyle/>
                    <a:p>
                      <a:pPr marL="0" marR="0" lvl="0" indent="0" algn="l" defTabSz="914400" rtl="0" eaLnBrk="1" fontAlgn="base" latinLnBrk="0" hangingPunct="1">
                        <a:lnSpc>
                          <a:spcPct val="90000"/>
                        </a:lnSpc>
                        <a:spcBef>
                          <a:spcPct val="25000"/>
                        </a:spcBef>
                        <a:spcAft>
                          <a:spcPct val="0"/>
                        </a:spcAft>
                        <a:buClrTx/>
                        <a:buSzPct val="125000"/>
                        <a:buFontTx/>
                        <a:buNone/>
                        <a:tabLst/>
                      </a:pPr>
                      <a:r>
                        <a:rPr kumimoji="0" lang="en-US" sz="800" b="1" i="0" u="none" strike="noStrike" cap="none" normalizeH="0" baseline="0" smtClean="0">
                          <a:ln>
                            <a:noFill/>
                          </a:ln>
                          <a:solidFill>
                            <a:schemeClr val="tx1"/>
                          </a:solidFill>
                          <a:effectLst/>
                          <a:latin typeface="Arial" charset="0"/>
                        </a:rPr>
                        <a:t>Avionics Metadata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00AE00"/>
                    </a:solidFill>
                  </a:tcPr>
                </a:tc>
              </a:tr>
            </a:tbl>
          </a:graphicData>
        </a:graphic>
      </p:graphicFrame>
      <p:pic>
        <p:nvPicPr>
          <p:cNvPr id="83" name="Picture 2"/>
          <p:cNvPicPr>
            <a:picLocks noChangeAspect="1" noChangeArrowheads="1"/>
          </p:cNvPicPr>
          <p:nvPr/>
        </p:nvPicPr>
        <p:blipFill>
          <a:blip r:embed="rId4" cstate="print"/>
          <a:srcRect/>
          <a:stretch>
            <a:fillRect/>
          </a:stretch>
        </p:blipFill>
        <p:spPr bwMode="auto">
          <a:xfrm>
            <a:off x="3165661" y="1441400"/>
            <a:ext cx="1047751" cy="266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flipH="1" flipV="1">
            <a:off x="1508125" y="3151100"/>
            <a:ext cx="561975"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4819" name="Line 3"/>
          <p:cNvSpPr>
            <a:spLocks noChangeShapeType="1"/>
          </p:cNvSpPr>
          <p:nvPr/>
        </p:nvSpPr>
        <p:spPr bwMode="auto">
          <a:xfrm flipV="1">
            <a:off x="1498600" y="2312900"/>
            <a:ext cx="9525" cy="190500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4820" name="Line 4"/>
          <p:cNvSpPr>
            <a:spLocks noChangeShapeType="1"/>
          </p:cNvSpPr>
          <p:nvPr/>
        </p:nvSpPr>
        <p:spPr bwMode="auto">
          <a:xfrm flipV="1">
            <a:off x="1143000" y="2312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4821" name="Line 5"/>
          <p:cNvSpPr>
            <a:spLocks noChangeShapeType="1"/>
          </p:cNvSpPr>
          <p:nvPr/>
        </p:nvSpPr>
        <p:spPr bwMode="auto">
          <a:xfrm flipV="1">
            <a:off x="1143000" y="3151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4822" name="Line 6"/>
          <p:cNvSpPr>
            <a:spLocks noChangeShapeType="1"/>
          </p:cNvSpPr>
          <p:nvPr/>
        </p:nvSpPr>
        <p:spPr bwMode="auto">
          <a:xfrm flipV="1">
            <a:off x="1143000" y="3913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4823" name="Line 7"/>
          <p:cNvSpPr>
            <a:spLocks noChangeShapeType="1"/>
          </p:cNvSpPr>
          <p:nvPr/>
        </p:nvSpPr>
        <p:spPr bwMode="auto">
          <a:xfrm flipV="1">
            <a:off x="1143000" y="4217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4824" name="Line 8"/>
          <p:cNvSpPr>
            <a:spLocks noChangeShapeType="1"/>
          </p:cNvSpPr>
          <p:nvPr/>
        </p:nvSpPr>
        <p:spPr bwMode="auto">
          <a:xfrm flipH="1" flipV="1">
            <a:off x="1457325" y="3074900"/>
            <a:ext cx="533400"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2777" name="Rectangle 9"/>
          <p:cNvSpPr>
            <a:spLocks noGrp="1" noChangeArrowheads="1"/>
          </p:cNvSpPr>
          <p:nvPr>
            <p:ph type="title"/>
          </p:nvPr>
        </p:nvSpPr>
        <p:spPr>
          <a:xfrm>
            <a:off x="1066800" y="47625"/>
            <a:ext cx="6934200" cy="762000"/>
          </a:xfrm>
        </p:spPr>
        <p:txBody>
          <a:bodyPr/>
          <a:lstStyle/>
          <a:p>
            <a:pPr eaLnBrk="1" hangingPunct="1">
              <a:defRPr/>
            </a:pPr>
            <a:r>
              <a:rPr lang="en-US" dirty="0" smtClean="0"/>
              <a:t>Open Architecture Testbed</a:t>
            </a:r>
            <a:br>
              <a:rPr lang="en-US" dirty="0" smtClean="0"/>
            </a:br>
            <a:r>
              <a:rPr lang="en-US" dirty="0" smtClean="0">
                <a:solidFill>
                  <a:schemeClr val="accent1">
                    <a:lumMod val="75000"/>
                  </a:schemeClr>
                </a:solidFill>
              </a:rPr>
              <a:t> </a:t>
            </a:r>
            <a:r>
              <a:rPr lang="en-US" sz="2400" dirty="0" smtClean="0">
                <a:solidFill>
                  <a:schemeClr val="accent1">
                    <a:lumMod val="75000"/>
                  </a:schemeClr>
                </a:solidFill>
              </a:rPr>
              <a:t>- OA Testing -</a:t>
            </a:r>
            <a:r>
              <a:rPr lang="en-US" dirty="0" smtClean="0">
                <a:solidFill>
                  <a:schemeClr val="accent1">
                    <a:lumMod val="75000"/>
                  </a:schemeClr>
                </a:solidFill>
              </a:rPr>
              <a:t> </a:t>
            </a:r>
            <a:endParaRPr lang="en-US" sz="1800" dirty="0" smtClean="0">
              <a:solidFill>
                <a:schemeClr val="accent1">
                  <a:lumMod val="75000"/>
                </a:schemeClr>
              </a:solidFill>
            </a:endParaRPr>
          </a:p>
        </p:txBody>
      </p:sp>
      <p:pic>
        <p:nvPicPr>
          <p:cNvPr id="34826" name="Picture 10"/>
          <p:cNvPicPr>
            <a:picLocks noChangeAspect="1" noChangeArrowheads="1"/>
          </p:cNvPicPr>
          <p:nvPr/>
        </p:nvPicPr>
        <p:blipFill>
          <a:blip r:embed="rId3" cstate="print"/>
          <a:srcRect/>
          <a:stretch>
            <a:fillRect/>
          </a:stretch>
        </p:blipFill>
        <p:spPr bwMode="auto">
          <a:xfrm>
            <a:off x="112713" y="2155738"/>
            <a:ext cx="866775" cy="773112"/>
          </a:xfrm>
          <a:prstGeom prst="rect">
            <a:avLst/>
          </a:prstGeom>
          <a:noFill/>
          <a:ln w="9525">
            <a:noFill/>
            <a:miter lim="800000"/>
            <a:headEnd/>
            <a:tailEnd/>
          </a:ln>
        </p:spPr>
      </p:pic>
      <p:sp>
        <p:nvSpPr>
          <p:cNvPr id="34827" name="Line 11"/>
          <p:cNvSpPr>
            <a:spLocks noChangeShapeType="1"/>
          </p:cNvSpPr>
          <p:nvPr/>
        </p:nvSpPr>
        <p:spPr bwMode="auto">
          <a:xfrm flipV="1">
            <a:off x="1439863" y="2236700"/>
            <a:ext cx="7937" cy="160020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4828" name="Line 12"/>
          <p:cNvSpPr>
            <a:spLocks noChangeShapeType="1"/>
          </p:cNvSpPr>
          <p:nvPr/>
        </p:nvSpPr>
        <p:spPr bwMode="auto">
          <a:xfrm flipV="1">
            <a:off x="1082675" y="22367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4829" name="Line 13"/>
          <p:cNvSpPr>
            <a:spLocks noChangeShapeType="1"/>
          </p:cNvSpPr>
          <p:nvPr/>
        </p:nvSpPr>
        <p:spPr bwMode="auto">
          <a:xfrm flipV="1">
            <a:off x="1082675" y="3074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4830" name="Line 14"/>
          <p:cNvSpPr>
            <a:spLocks noChangeShapeType="1"/>
          </p:cNvSpPr>
          <p:nvPr/>
        </p:nvSpPr>
        <p:spPr bwMode="auto">
          <a:xfrm flipV="1">
            <a:off x="1082675" y="3836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pic>
        <p:nvPicPr>
          <p:cNvPr id="34831" name="Picture 15"/>
          <p:cNvPicPr>
            <a:picLocks noChangeAspect="1" noChangeArrowheads="1"/>
          </p:cNvPicPr>
          <p:nvPr/>
        </p:nvPicPr>
        <p:blipFill>
          <a:blip r:embed="rId4" cstate="print"/>
          <a:srcRect/>
          <a:stretch>
            <a:fillRect/>
          </a:stretch>
        </p:blipFill>
        <p:spPr bwMode="auto">
          <a:xfrm>
            <a:off x="85725" y="2152563"/>
            <a:ext cx="892175" cy="288925"/>
          </a:xfrm>
          <a:prstGeom prst="rect">
            <a:avLst/>
          </a:prstGeom>
          <a:noFill/>
          <a:ln w="9525">
            <a:noFill/>
            <a:miter lim="800000"/>
            <a:headEnd/>
            <a:tailEnd/>
          </a:ln>
        </p:spPr>
      </p:pic>
      <p:sp>
        <p:nvSpPr>
          <p:cNvPr id="34832" name="Rectangle 16"/>
          <p:cNvSpPr>
            <a:spLocks noChangeArrowheads="1"/>
          </p:cNvSpPr>
          <p:nvPr/>
        </p:nvSpPr>
        <p:spPr bwMode="auto">
          <a:xfrm>
            <a:off x="79375" y="2143038"/>
            <a:ext cx="898525" cy="533400"/>
          </a:xfrm>
          <a:prstGeom prst="rect">
            <a:avLst/>
          </a:prstGeom>
          <a:solidFill>
            <a:schemeClr val="bg1"/>
          </a:solidFill>
          <a:ln w="12700">
            <a:solidFill>
              <a:schemeClr val="bg1"/>
            </a:solidFill>
            <a:miter lim="800000"/>
            <a:headEnd type="none" w="sm" len="sm"/>
            <a:tailEnd type="none" w="sm" len="sm"/>
          </a:ln>
        </p:spPr>
        <p:txBody>
          <a:bodyPr wrap="none" anchor="ctr"/>
          <a:lstStyle/>
          <a:p>
            <a:pPr eaLnBrk="0" hangingPunct="0"/>
            <a:endParaRPr lang="en-US"/>
          </a:p>
        </p:txBody>
      </p:sp>
      <p:sp>
        <p:nvSpPr>
          <p:cNvPr id="34833" name="Text Box 17"/>
          <p:cNvSpPr txBox="1">
            <a:spLocks noChangeArrowheads="1"/>
          </p:cNvSpPr>
          <p:nvPr/>
        </p:nvSpPr>
        <p:spPr bwMode="auto">
          <a:xfrm>
            <a:off x="303213" y="1560425"/>
            <a:ext cx="706437" cy="458788"/>
          </a:xfrm>
          <a:prstGeom prst="rect">
            <a:avLst/>
          </a:prstGeom>
          <a:noFill/>
          <a:ln w="12700">
            <a:noFill/>
            <a:miter lim="800000"/>
            <a:headEnd/>
            <a:tailEnd/>
          </a:ln>
        </p:spPr>
        <p:txBody>
          <a:bodyPr wrap="none">
            <a:spAutoFit/>
          </a:bodyPr>
          <a:lstStyle/>
          <a:p>
            <a:pPr algn="ctr" eaLnBrk="0" hangingPunct="0">
              <a:lnSpc>
                <a:spcPct val="80000"/>
              </a:lnSpc>
            </a:pPr>
            <a:r>
              <a:rPr lang="en-US" b="1"/>
              <a:t>Shared</a:t>
            </a:r>
          </a:p>
          <a:p>
            <a:pPr algn="ctr" eaLnBrk="0" hangingPunct="0">
              <a:lnSpc>
                <a:spcPct val="80000"/>
              </a:lnSpc>
            </a:pPr>
            <a:r>
              <a:rPr lang="en-US" b="1"/>
              <a:t>network </a:t>
            </a:r>
          </a:p>
          <a:p>
            <a:pPr algn="ctr" eaLnBrk="0" hangingPunct="0">
              <a:lnSpc>
                <a:spcPct val="80000"/>
              </a:lnSpc>
            </a:pPr>
            <a:r>
              <a:rPr lang="en-US" b="1"/>
              <a:t>storage</a:t>
            </a:r>
          </a:p>
        </p:txBody>
      </p:sp>
      <p:pic>
        <p:nvPicPr>
          <p:cNvPr id="34834" name="Picture 18"/>
          <p:cNvPicPr>
            <a:picLocks noChangeAspect="1" noChangeArrowheads="1"/>
          </p:cNvPicPr>
          <p:nvPr/>
        </p:nvPicPr>
        <p:blipFill>
          <a:blip r:embed="rId4" cstate="print"/>
          <a:srcRect/>
          <a:stretch>
            <a:fillRect/>
          </a:stretch>
        </p:blipFill>
        <p:spPr bwMode="auto">
          <a:xfrm>
            <a:off x="152400" y="2927263"/>
            <a:ext cx="1160463" cy="376237"/>
          </a:xfrm>
          <a:prstGeom prst="rect">
            <a:avLst/>
          </a:prstGeom>
          <a:noFill/>
          <a:ln w="9525">
            <a:noFill/>
            <a:miter lim="800000"/>
            <a:headEnd/>
            <a:tailEnd/>
          </a:ln>
        </p:spPr>
      </p:pic>
      <p:sp>
        <p:nvSpPr>
          <p:cNvPr id="34835" name="Text Box 19"/>
          <p:cNvSpPr txBox="1">
            <a:spLocks noChangeArrowheads="1"/>
          </p:cNvSpPr>
          <p:nvPr/>
        </p:nvSpPr>
        <p:spPr bwMode="auto">
          <a:xfrm>
            <a:off x="196850" y="3484475"/>
            <a:ext cx="879475" cy="214313"/>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Web Server</a:t>
            </a:r>
          </a:p>
        </p:txBody>
      </p:sp>
      <p:sp>
        <p:nvSpPr>
          <p:cNvPr id="34836" name="Text Box 20"/>
          <p:cNvSpPr txBox="1">
            <a:spLocks noChangeArrowheads="1"/>
          </p:cNvSpPr>
          <p:nvPr/>
        </p:nvSpPr>
        <p:spPr bwMode="auto">
          <a:xfrm>
            <a:off x="123825" y="1228638"/>
            <a:ext cx="1371600" cy="274637"/>
          </a:xfrm>
          <a:prstGeom prst="rect">
            <a:avLst/>
          </a:prstGeom>
          <a:noFill/>
          <a:ln w="12700">
            <a:noFill/>
            <a:miter lim="800000"/>
            <a:headEnd type="none" w="sm" len="sm"/>
            <a:tailEnd type="none" w="sm" len="sm"/>
          </a:ln>
        </p:spPr>
        <p:txBody>
          <a:bodyPr>
            <a:spAutoFit/>
          </a:bodyPr>
          <a:lstStyle/>
          <a:p>
            <a:pPr algn="ctr" eaLnBrk="0" hangingPunct="0"/>
            <a:r>
              <a:rPr lang="en-US" sz="1200" b="1"/>
              <a:t>Service Nodes</a:t>
            </a:r>
          </a:p>
        </p:txBody>
      </p:sp>
      <p:pic>
        <p:nvPicPr>
          <p:cNvPr id="34837" name="Picture 21" descr="8500CupFront"/>
          <p:cNvPicPr>
            <a:picLocks noChangeAspect="1" noChangeArrowheads="1"/>
          </p:cNvPicPr>
          <p:nvPr/>
        </p:nvPicPr>
        <p:blipFill>
          <a:blip r:embed="rId5" cstate="print"/>
          <a:srcRect/>
          <a:stretch>
            <a:fillRect/>
          </a:stretch>
        </p:blipFill>
        <p:spPr bwMode="auto">
          <a:xfrm>
            <a:off x="152400" y="1989050"/>
            <a:ext cx="1076325" cy="482600"/>
          </a:xfrm>
          <a:prstGeom prst="rect">
            <a:avLst/>
          </a:prstGeom>
          <a:noFill/>
          <a:ln w="9525">
            <a:noFill/>
            <a:miter lim="800000"/>
            <a:headEnd/>
            <a:tailEnd/>
          </a:ln>
        </p:spPr>
      </p:pic>
      <p:pic>
        <p:nvPicPr>
          <p:cNvPr id="34838" name="Picture 22"/>
          <p:cNvPicPr>
            <a:picLocks noChangeAspect="1" noChangeArrowheads="1"/>
          </p:cNvPicPr>
          <p:nvPr/>
        </p:nvPicPr>
        <p:blipFill>
          <a:blip r:embed="rId4" cstate="print"/>
          <a:srcRect/>
          <a:stretch>
            <a:fillRect/>
          </a:stretch>
        </p:blipFill>
        <p:spPr bwMode="auto">
          <a:xfrm>
            <a:off x="152400" y="3689263"/>
            <a:ext cx="1160463" cy="376237"/>
          </a:xfrm>
          <a:prstGeom prst="rect">
            <a:avLst/>
          </a:prstGeom>
          <a:noFill/>
          <a:ln w="9525">
            <a:noFill/>
            <a:miter lim="800000"/>
            <a:headEnd/>
            <a:tailEnd/>
          </a:ln>
        </p:spPr>
      </p:pic>
      <p:sp>
        <p:nvSpPr>
          <p:cNvPr id="34839" name="Text Box 23"/>
          <p:cNvSpPr txBox="1">
            <a:spLocks noChangeArrowheads="1"/>
          </p:cNvSpPr>
          <p:nvPr/>
        </p:nvSpPr>
        <p:spPr bwMode="auto">
          <a:xfrm>
            <a:off x="258763" y="2655800"/>
            <a:ext cx="865187" cy="336550"/>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resource manager</a:t>
            </a:r>
          </a:p>
        </p:txBody>
      </p:sp>
      <p:sp>
        <p:nvSpPr>
          <p:cNvPr id="34840" name="Text Box 24"/>
          <p:cNvSpPr txBox="1">
            <a:spLocks noChangeArrowheads="1"/>
          </p:cNvSpPr>
          <p:nvPr/>
        </p:nvSpPr>
        <p:spPr bwMode="auto">
          <a:xfrm>
            <a:off x="468313" y="4140113"/>
            <a:ext cx="636587" cy="214312"/>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n-US" b="1"/>
              <a:t>To LAN</a:t>
            </a:r>
          </a:p>
        </p:txBody>
      </p:sp>
      <p:pic>
        <p:nvPicPr>
          <p:cNvPr id="34841" name="Picture 25" descr="Rack_2U"/>
          <p:cNvPicPr>
            <a:picLocks noChangeAspect="1" noChangeArrowheads="1"/>
          </p:cNvPicPr>
          <p:nvPr/>
        </p:nvPicPr>
        <p:blipFill>
          <a:blip r:embed="rId6" cstate="print"/>
          <a:srcRect/>
          <a:stretch>
            <a:fillRect/>
          </a:stretch>
        </p:blipFill>
        <p:spPr bwMode="auto">
          <a:xfrm>
            <a:off x="1976438" y="1093700"/>
            <a:ext cx="1263650" cy="4646613"/>
          </a:xfrm>
          <a:prstGeom prst="rect">
            <a:avLst/>
          </a:prstGeom>
          <a:noFill/>
          <a:ln w="9525">
            <a:noFill/>
            <a:miter lim="800000"/>
            <a:headEnd/>
            <a:tailEnd/>
          </a:ln>
        </p:spPr>
      </p:pic>
      <p:sp>
        <p:nvSpPr>
          <p:cNvPr id="32794" name="Text Box 26"/>
          <p:cNvSpPr txBox="1">
            <a:spLocks noChangeArrowheads="1"/>
          </p:cNvSpPr>
          <p:nvPr/>
        </p:nvSpPr>
        <p:spPr bwMode="auto">
          <a:xfrm>
            <a:off x="4502150" y="5091025"/>
            <a:ext cx="3492500" cy="585788"/>
          </a:xfrm>
          <a:prstGeom prst="rect">
            <a:avLst/>
          </a:prstGeom>
          <a:noFill/>
          <a:ln w="12700">
            <a:noFill/>
            <a:miter lim="800000"/>
            <a:headEnd type="none" w="sm" len="sm"/>
            <a:tailEnd type="none" w="sm" len="sm"/>
          </a:ln>
        </p:spPr>
        <p:txBody>
          <a:bodyPr>
            <a:spAutoFit/>
          </a:bodyPr>
          <a:lstStyle/>
          <a:p>
            <a:pPr marL="114300" indent="-228600" eaLnBrk="0" hangingPunct="0">
              <a:buFontTx/>
              <a:buChar char="•"/>
              <a:defRPr/>
            </a:pPr>
            <a:r>
              <a:rPr lang="en-US" sz="1600" b="1" dirty="0">
                <a:latin typeface="Arial" charset="0"/>
              </a:rPr>
              <a:t>Simulate subsystem interfaces</a:t>
            </a:r>
          </a:p>
          <a:p>
            <a:pPr marL="228600" indent="-228600" eaLnBrk="0" hangingPunct="0">
              <a:buFontTx/>
              <a:buChar char="•"/>
              <a:defRPr/>
            </a:pPr>
            <a:r>
              <a:rPr lang="en-US" sz="1600" b="1" dirty="0">
                <a:latin typeface="Arial" charset="0"/>
              </a:rPr>
              <a:t>Uses open avionics standards</a:t>
            </a:r>
          </a:p>
        </p:txBody>
      </p:sp>
      <p:grpSp>
        <p:nvGrpSpPr>
          <p:cNvPr id="34843" name="Group 27"/>
          <p:cNvGrpSpPr>
            <a:grpSpLocks/>
          </p:cNvGrpSpPr>
          <p:nvPr/>
        </p:nvGrpSpPr>
        <p:grpSpPr bwMode="auto">
          <a:xfrm>
            <a:off x="3543300" y="1160375"/>
            <a:ext cx="5440363" cy="3543300"/>
            <a:chOff x="2232" y="618"/>
            <a:chExt cx="3427" cy="2232"/>
          </a:xfrm>
        </p:grpSpPr>
        <p:sp>
          <p:nvSpPr>
            <p:cNvPr id="1973276" name="Rectangle 28"/>
            <p:cNvSpPr>
              <a:spLocks noChangeArrowheads="1"/>
            </p:cNvSpPr>
            <p:nvPr/>
          </p:nvSpPr>
          <p:spPr bwMode="auto">
            <a:xfrm>
              <a:off x="2232" y="618"/>
              <a:ext cx="3390" cy="2232"/>
            </a:xfrm>
            <a:prstGeom prst="rect">
              <a:avLst/>
            </a:prstGeom>
            <a:solidFill>
              <a:schemeClr val="accent1"/>
            </a:solidFill>
            <a:ln w="19050">
              <a:solidFill>
                <a:schemeClr val="hlink"/>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a:latin typeface="Arial" charset="0"/>
              </a:endParaRPr>
            </a:p>
          </p:txBody>
        </p:sp>
        <p:sp>
          <p:nvSpPr>
            <p:cNvPr id="34849" name="Rectangle 29"/>
            <p:cNvSpPr>
              <a:spLocks noChangeArrowheads="1"/>
            </p:cNvSpPr>
            <p:nvPr/>
          </p:nvSpPr>
          <p:spPr bwMode="auto">
            <a:xfrm>
              <a:off x="4789" y="1705"/>
              <a:ext cx="318" cy="261"/>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4850" name="Rectangle 30"/>
            <p:cNvSpPr>
              <a:spLocks noChangeArrowheads="1"/>
            </p:cNvSpPr>
            <p:nvPr/>
          </p:nvSpPr>
          <p:spPr bwMode="auto">
            <a:xfrm>
              <a:off x="4260" y="1702"/>
              <a:ext cx="318" cy="261"/>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700" b="1"/>
                <a:t>Display</a:t>
              </a:r>
            </a:p>
            <a:p>
              <a:pPr algn="ctr" eaLnBrk="0" hangingPunct="0"/>
              <a:r>
                <a:rPr lang="en-US" sz="700" b="1"/>
                <a:t>Subsystem</a:t>
              </a:r>
            </a:p>
          </p:txBody>
        </p:sp>
        <p:sp>
          <p:nvSpPr>
            <p:cNvPr id="34851" name="Rectangle 31"/>
            <p:cNvSpPr>
              <a:spLocks noChangeArrowheads="1"/>
            </p:cNvSpPr>
            <p:nvPr/>
          </p:nvSpPr>
          <p:spPr bwMode="auto">
            <a:xfrm>
              <a:off x="3783" y="2357"/>
              <a:ext cx="318" cy="262"/>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 </a:t>
              </a:r>
            </a:p>
            <a:p>
              <a:pPr algn="ctr" eaLnBrk="0" hangingPunct="0"/>
              <a:r>
                <a:rPr lang="en-US" sz="800" b="1"/>
                <a:t>DataLink</a:t>
              </a:r>
            </a:p>
          </p:txBody>
        </p:sp>
        <p:sp>
          <p:nvSpPr>
            <p:cNvPr id="34852" name="Rectangle 32"/>
            <p:cNvSpPr>
              <a:spLocks noChangeArrowheads="1"/>
            </p:cNvSpPr>
            <p:nvPr/>
          </p:nvSpPr>
          <p:spPr bwMode="auto">
            <a:xfrm>
              <a:off x="2914" y="1700"/>
              <a:ext cx="318" cy="261"/>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800" b="1"/>
                <a:t>Mission </a:t>
              </a:r>
            </a:p>
            <a:p>
              <a:pPr algn="ctr" eaLnBrk="0" hangingPunct="0"/>
              <a:r>
                <a:rPr lang="en-US" sz="800" b="1"/>
                <a:t>Computer</a:t>
              </a:r>
            </a:p>
          </p:txBody>
        </p:sp>
        <p:sp>
          <p:nvSpPr>
            <p:cNvPr id="34853" name="Rectangle 33"/>
            <p:cNvSpPr>
              <a:spLocks noChangeArrowheads="1"/>
            </p:cNvSpPr>
            <p:nvPr/>
          </p:nvSpPr>
          <p:spPr bwMode="auto">
            <a:xfrm>
              <a:off x="2891" y="966"/>
              <a:ext cx="318" cy="26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900" b="1"/>
                <a:t>Radar</a:t>
              </a:r>
            </a:p>
          </p:txBody>
        </p:sp>
        <p:sp>
          <p:nvSpPr>
            <p:cNvPr id="34854" name="Rectangle 34"/>
            <p:cNvSpPr>
              <a:spLocks noChangeArrowheads="1"/>
            </p:cNvSpPr>
            <p:nvPr/>
          </p:nvSpPr>
          <p:spPr bwMode="auto">
            <a:xfrm>
              <a:off x="3357" y="966"/>
              <a:ext cx="318" cy="26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a:p>
              <a:pPr algn="ctr" eaLnBrk="0" hangingPunct="0"/>
              <a:r>
                <a:rPr lang="en-US" sz="800" b="1"/>
                <a:t>System</a:t>
              </a:r>
            </a:p>
          </p:txBody>
        </p:sp>
        <p:sp>
          <p:nvSpPr>
            <p:cNvPr id="34855" name="Line 35"/>
            <p:cNvSpPr>
              <a:spLocks noChangeShapeType="1"/>
            </p:cNvSpPr>
            <p:nvPr/>
          </p:nvSpPr>
          <p:spPr bwMode="auto">
            <a:xfrm>
              <a:off x="3207" y="1096"/>
              <a:ext cx="150" cy="0"/>
            </a:xfrm>
            <a:prstGeom prst="line">
              <a:avLst/>
            </a:prstGeom>
            <a:noFill/>
            <a:ln w="12700">
              <a:solidFill>
                <a:schemeClr val="tx1"/>
              </a:solidFill>
              <a:round/>
              <a:headEnd type="none" w="sm" len="sm"/>
              <a:tailEnd type="triangle" w="med" len="med"/>
            </a:ln>
          </p:spPr>
          <p:txBody>
            <a:bodyPr/>
            <a:lstStyle/>
            <a:p>
              <a:endParaRPr lang="en-US"/>
            </a:p>
          </p:txBody>
        </p:sp>
        <p:sp>
          <p:nvSpPr>
            <p:cNvPr id="34856" name="Rectangle 36"/>
            <p:cNvSpPr>
              <a:spLocks noChangeArrowheads="1"/>
            </p:cNvSpPr>
            <p:nvPr/>
          </p:nvSpPr>
          <p:spPr bwMode="auto">
            <a:xfrm>
              <a:off x="3942" y="961"/>
              <a:ext cx="318" cy="26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4857" name="Text Box 37"/>
            <p:cNvSpPr txBox="1">
              <a:spLocks noChangeArrowheads="1"/>
            </p:cNvSpPr>
            <p:nvPr/>
          </p:nvSpPr>
          <p:spPr bwMode="auto">
            <a:xfrm>
              <a:off x="4283" y="1116"/>
              <a:ext cx="244" cy="212"/>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4858" name="Text Box 38"/>
            <p:cNvSpPr txBox="1">
              <a:spLocks noChangeArrowheads="1"/>
            </p:cNvSpPr>
            <p:nvPr/>
          </p:nvSpPr>
          <p:spPr bwMode="auto">
            <a:xfrm>
              <a:off x="5136" y="1876"/>
              <a:ext cx="244" cy="212"/>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4859" name="Line 39"/>
            <p:cNvSpPr>
              <a:spLocks noChangeShapeType="1"/>
            </p:cNvSpPr>
            <p:nvPr/>
          </p:nvSpPr>
          <p:spPr bwMode="auto">
            <a:xfrm>
              <a:off x="2618" y="2153"/>
              <a:ext cx="2518" cy="0"/>
            </a:xfrm>
            <a:prstGeom prst="line">
              <a:avLst/>
            </a:prstGeom>
            <a:noFill/>
            <a:ln w="76200">
              <a:solidFill>
                <a:schemeClr val="tx1"/>
              </a:solidFill>
              <a:round/>
              <a:headEnd type="none" w="sm" len="sm"/>
              <a:tailEnd type="none" w="sm" len="sm"/>
            </a:ln>
          </p:spPr>
          <p:txBody>
            <a:bodyPr/>
            <a:lstStyle/>
            <a:p>
              <a:endParaRPr lang="en-US"/>
            </a:p>
          </p:txBody>
        </p:sp>
        <p:sp>
          <p:nvSpPr>
            <p:cNvPr id="34860" name="Line 40"/>
            <p:cNvSpPr>
              <a:spLocks noChangeShapeType="1"/>
            </p:cNvSpPr>
            <p:nvPr/>
          </p:nvSpPr>
          <p:spPr bwMode="auto">
            <a:xfrm>
              <a:off x="3039" y="1228"/>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4861" name="Line 41"/>
            <p:cNvSpPr>
              <a:spLocks noChangeShapeType="1"/>
            </p:cNvSpPr>
            <p:nvPr/>
          </p:nvSpPr>
          <p:spPr bwMode="auto">
            <a:xfrm>
              <a:off x="3514" y="1225"/>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4862" name="Line 42"/>
            <p:cNvSpPr>
              <a:spLocks noChangeShapeType="1"/>
            </p:cNvSpPr>
            <p:nvPr/>
          </p:nvSpPr>
          <p:spPr bwMode="auto">
            <a:xfrm>
              <a:off x="4097" y="1228"/>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4863" name="Line 43"/>
            <p:cNvSpPr>
              <a:spLocks noChangeShapeType="1"/>
            </p:cNvSpPr>
            <p:nvPr/>
          </p:nvSpPr>
          <p:spPr bwMode="auto">
            <a:xfrm>
              <a:off x="3641" y="1963"/>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4864" name="Line 44"/>
            <p:cNvSpPr>
              <a:spLocks noChangeShapeType="1"/>
            </p:cNvSpPr>
            <p:nvPr/>
          </p:nvSpPr>
          <p:spPr bwMode="auto">
            <a:xfrm>
              <a:off x="3071" y="1963"/>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4865" name="Line 45"/>
            <p:cNvSpPr>
              <a:spLocks noChangeShapeType="1"/>
            </p:cNvSpPr>
            <p:nvPr/>
          </p:nvSpPr>
          <p:spPr bwMode="auto">
            <a:xfrm>
              <a:off x="4403" y="1966"/>
              <a:ext cx="0" cy="167"/>
            </a:xfrm>
            <a:prstGeom prst="line">
              <a:avLst/>
            </a:prstGeom>
            <a:noFill/>
            <a:ln w="12700">
              <a:solidFill>
                <a:schemeClr val="tx1"/>
              </a:solidFill>
              <a:round/>
              <a:headEnd type="triangle" w="med" len="med"/>
              <a:tailEnd type="triangle" w="med" len="med"/>
            </a:ln>
          </p:spPr>
          <p:txBody>
            <a:bodyPr/>
            <a:lstStyle/>
            <a:p>
              <a:endParaRPr lang="en-US"/>
            </a:p>
          </p:txBody>
        </p:sp>
        <p:sp>
          <p:nvSpPr>
            <p:cNvPr id="34866" name="Line 46"/>
            <p:cNvSpPr>
              <a:spLocks noChangeShapeType="1"/>
            </p:cNvSpPr>
            <p:nvPr/>
          </p:nvSpPr>
          <p:spPr bwMode="auto">
            <a:xfrm>
              <a:off x="4867" y="1974"/>
              <a:ext cx="0" cy="167"/>
            </a:xfrm>
            <a:prstGeom prst="line">
              <a:avLst/>
            </a:prstGeom>
            <a:noFill/>
            <a:ln w="12700">
              <a:solidFill>
                <a:schemeClr val="tx1"/>
              </a:solidFill>
              <a:round/>
              <a:headEnd type="triangle" w="med" len="med"/>
              <a:tailEnd type="triangle" w="med" len="med"/>
            </a:ln>
          </p:spPr>
          <p:txBody>
            <a:bodyPr/>
            <a:lstStyle/>
            <a:p>
              <a:endParaRPr lang="en-US"/>
            </a:p>
          </p:txBody>
        </p:sp>
        <p:sp>
          <p:nvSpPr>
            <p:cNvPr id="34867" name="AutoShape 47"/>
            <p:cNvSpPr>
              <a:spLocks noChangeArrowheads="1"/>
            </p:cNvSpPr>
            <p:nvPr/>
          </p:nvSpPr>
          <p:spPr bwMode="auto">
            <a:xfrm>
              <a:off x="3241" y="1051"/>
              <a:ext cx="75" cy="8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B</a:t>
              </a:r>
            </a:p>
          </p:txBody>
        </p:sp>
        <p:sp>
          <p:nvSpPr>
            <p:cNvPr id="34868" name="Rectangle 48"/>
            <p:cNvSpPr>
              <a:spLocks noChangeArrowheads="1"/>
            </p:cNvSpPr>
            <p:nvPr/>
          </p:nvSpPr>
          <p:spPr bwMode="auto">
            <a:xfrm>
              <a:off x="3377" y="1698"/>
              <a:ext cx="565" cy="261"/>
            </a:xfrm>
            <a:prstGeom prst="rect">
              <a:avLst/>
            </a:prstGeom>
            <a:solidFill>
              <a:srgbClr val="CCFFCC"/>
            </a:solidFill>
            <a:ln w="28575">
              <a:solidFill>
                <a:schemeClr val="hlink"/>
              </a:solidFill>
              <a:miter lim="800000"/>
              <a:headEnd type="none" w="sm" len="sm"/>
              <a:tailEnd type="none" w="sm" len="sm"/>
            </a:ln>
          </p:spPr>
          <p:txBody>
            <a:bodyPr wrap="none" anchor="b"/>
            <a:lstStyle/>
            <a:p>
              <a:pPr algn="ctr" eaLnBrk="0" hangingPunct="0"/>
              <a:r>
                <a:rPr lang="en-US" sz="800" b="1"/>
                <a:t>Mass Storage</a:t>
              </a:r>
            </a:p>
          </p:txBody>
        </p:sp>
        <p:sp>
          <p:nvSpPr>
            <p:cNvPr id="1973297" name="AutoShape 49"/>
            <p:cNvSpPr>
              <a:spLocks noChangeArrowheads="1"/>
            </p:cNvSpPr>
            <p:nvPr/>
          </p:nvSpPr>
          <p:spPr bwMode="auto">
            <a:xfrm>
              <a:off x="3402" y="1714"/>
              <a:ext cx="235" cy="161"/>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73298" name="AutoShape 50"/>
            <p:cNvSpPr>
              <a:spLocks noChangeArrowheads="1"/>
            </p:cNvSpPr>
            <p:nvPr/>
          </p:nvSpPr>
          <p:spPr bwMode="auto">
            <a:xfrm>
              <a:off x="3672" y="1711"/>
              <a:ext cx="235" cy="162"/>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4871" name="Line 51"/>
            <p:cNvSpPr>
              <a:spLocks noChangeShapeType="1"/>
            </p:cNvSpPr>
            <p:nvPr/>
          </p:nvSpPr>
          <p:spPr bwMode="auto">
            <a:xfrm>
              <a:off x="2604" y="1413"/>
              <a:ext cx="2486" cy="2"/>
            </a:xfrm>
            <a:prstGeom prst="line">
              <a:avLst/>
            </a:prstGeom>
            <a:noFill/>
            <a:ln w="76200">
              <a:solidFill>
                <a:schemeClr val="tx1"/>
              </a:solidFill>
              <a:round/>
              <a:headEnd type="none" w="sm" len="sm"/>
              <a:tailEnd type="none" w="sm" len="sm"/>
            </a:ln>
          </p:spPr>
          <p:txBody>
            <a:bodyPr/>
            <a:lstStyle/>
            <a:p>
              <a:endParaRPr lang="en-US"/>
            </a:p>
          </p:txBody>
        </p:sp>
        <p:sp>
          <p:nvSpPr>
            <p:cNvPr id="34872" name="Line 52"/>
            <p:cNvSpPr>
              <a:spLocks noChangeShapeType="1"/>
            </p:cNvSpPr>
            <p:nvPr/>
          </p:nvSpPr>
          <p:spPr bwMode="auto">
            <a:xfrm flipV="1">
              <a:off x="2522" y="1449"/>
              <a:ext cx="281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4873" name="Line 53"/>
            <p:cNvSpPr>
              <a:spLocks noChangeShapeType="1"/>
            </p:cNvSpPr>
            <p:nvPr/>
          </p:nvSpPr>
          <p:spPr bwMode="auto">
            <a:xfrm flipV="1">
              <a:off x="2465" y="1401"/>
              <a:ext cx="2810" cy="0"/>
            </a:xfrm>
            <a:prstGeom prst="line">
              <a:avLst/>
            </a:prstGeom>
            <a:noFill/>
            <a:ln w="38100">
              <a:solidFill>
                <a:schemeClr val="tx1"/>
              </a:solidFill>
              <a:round/>
              <a:headEnd type="triangle" w="med" len="med"/>
              <a:tailEnd type="triangle" w="med" len="med"/>
            </a:ln>
          </p:spPr>
          <p:txBody>
            <a:bodyPr/>
            <a:lstStyle/>
            <a:p>
              <a:endParaRPr lang="en-US"/>
            </a:p>
          </p:txBody>
        </p:sp>
        <p:sp>
          <p:nvSpPr>
            <p:cNvPr id="34874" name="Line 54"/>
            <p:cNvSpPr>
              <a:spLocks noChangeShapeType="1"/>
            </p:cNvSpPr>
            <p:nvPr/>
          </p:nvSpPr>
          <p:spPr bwMode="auto">
            <a:xfrm>
              <a:off x="2641" y="2130"/>
              <a:ext cx="2486" cy="0"/>
            </a:xfrm>
            <a:prstGeom prst="line">
              <a:avLst/>
            </a:prstGeom>
            <a:noFill/>
            <a:ln w="76200">
              <a:solidFill>
                <a:schemeClr val="tx1"/>
              </a:solidFill>
              <a:round/>
              <a:headEnd type="none" w="sm" len="sm"/>
              <a:tailEnd type="none" w="sm" len="sm"/>
            </a:ln>
          </p:spPr>
          <p:txBody>
            <a:bodyPr/>
            <a:lstStyle/>
            <a:p>
              <a:endParaRPr lang="en-US"/>
            </a:p>
          </p:txBody>
        </p:sp>
        <p:sp>
          <p:nvSpPr>
            <p:cNvPr id="34875" name="Rectangle 55"/>
            <p:cNvSpPr>
              <a:spLocks noChangeArrowheads="1"/>
            </p:cNvSpPr>
            <p:nvPr/>
          </p:nvSpPr>
          <p:spPr bwMode="auto">
            <a:xfrm>
              <a:off x="2451" y="2122"/>
              <a:ext cx="2906" cy="81"/>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4876" name="Line 56"/>
            <p:cNvSpPr>
              <a:spLocks noChangeShapeType="1"/>
            </p:cNvSpPr>
            <p:nvPr/>
          </p:nvSpPr>
          <p:spPr bwMode="auto">
            <a:xfrm flipV="1">
              <a:off x="2558" y="2201"/>
              <a:ext cx="281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4877" name="Line 57"/>
            <p:cNvSpPr>
              <a:spLocks noChangeShapeType="1"/>
            </p:cNvSpPr>
            <p:nvPr/>
          </p:nvSpPr>
          <p:spPr bwMode="auto">
            <a:xfrm flipV="1">
              <a:off x="2502" y="2122"/>
              <a:ext cx="2810" cy="0"/>
            </a:xfrm>
            <a:prstGeom prst="line">
              <a:avLst/>
            </a:prstGeom>
            <a:noFill/>
            <a:ln w="38100">
              <a:solidFill>
                <a:schemeClr val="tx1"/>
              </a:solidFill>
              <a:round/>
              <a:headEnd type="triangle" w="med" len="med"/>
              <a:tailEnd type="triangle" w="med" len="med"/>
            </a:ln>
          </p:spPr>
          <p:txBody>
            <a:bodyPr/>
            <a:lstStyle/>
            <a:p>
              <a:endParaRPr lang="en-US"/>
            </a:p>
          </p:txBody>
        </p:sp>
        <p:sp>
          <p:nvSpPr>
            <p:cNvPr id="34878" name="Line 58"/>
            <p:cNvSpPr>
              <a:spLocks noChangeShapeType="1"/>
            </p:cNvSpPr>
            <p:nvPr/>
          </p:nvSpPr>
          <p:spPr bwMode="auto">
            <a:xfrm flipH="1">
              <a:off x="3112" y="1963"/>
              <a:ext cx="4" cy="241"/>
            </a:xfrm>
            <a:prstGeom prst="line">
              <a:avLst/>
            </a:prstGeom>
            <a:noFill/>
            <a:ln w="12700">
              <a:solidFill>
                <a:srgbClr val="0000FF"/>
              </a:solidFill>
              <a:round/>
              <a:headEnd type="triangle" w="med" len="med"/>
              <a:tailEnd type="triangle" w="med" len="med"/>
            </a:ln>
          </p:spPr>
          <p:txBody>
            <a:bodyPr/>
            <a:lstStyle/>
            <a:p>
              <a:endParaRPr lang="en-US"/>
            </a:p>
          </p:txBody>
        </p:sp>
        <p:sp>
          <p:nvSpPr>
            <p:cNvPr id="34879" name="Line 59"/>
            <p:cNvSpPr>
              <a:spLocks noChangeShapeType="1"/>
            </p:cNvSpPr>
            <p:nvPr/>
          </p:nvSpPr>
          <p:spPr bwMode="auto">
            <a:xfrm flipH="1">
              <a:off x="3675" y="1955"/>
              <a:ext cx="3" cy="254"/>
            </a:xfrm>
            <a:prstGeom prst="line">
              <a:avLst/>
            </a:prstGeom>
            <a:noFill/>
            <a:ln w="12700">
              <a:solidFill>
                <a:srgbClr val="0000FF"/>
              </a:solidFill>
              <a:round/>
              <a:headEnd type="triangle" w="med" len="med"/>
              <a:tailEnd type="triangle" w="med" len="med"/>
            </a:ln>
          </p:spPr>
          <p:txBody>
            <a:bodyPr/>
            <a:lstStyle/>
            <a:p>
              <a:endParaRPr lang="en-US"/>
            </a:p>
          </p:txBody>
        </p:sp>
        <p:sp>
          <p:nvSpPr>
            <p:cNvPr id="34880" name="Line 60"/>
            <p:cNvSpPr>
              <a:spLocks noChangeShapeType="1"/>
            </p:cNvSpPr>
            <p:nvPr/>
          </p:nvSpPr>
          <p:spPr bwMode="auto">
            <a:xfrm>
              <a:off x="4448" y="1969"/>
              <a:ext cx="0" cy="238"/>
            </a:xfrm>
            <a:prstGeom prst="line">
              <a:avLst/>
            </a:prstGeom>
            <a:noFill/>
            <a:ln w="12700">
              <a:solidFill>
                <a:srgbClr val="0000FF"/>
              </a:solidFill>
              <a:round/>
              <a:headEnd type="triangle" w="med" len="med"/>
              <a:tailEnd type="triangle" w="med" len="med"/>
            </a:ln>
          </p:spPr>
          <p:txBody>
            <a:bodyPr/>
            <a:lstStyle/>
            <a:p>
              <a:endParaRPr lang="en-US"/>
            </a:p>
          </p:txBody>
        </p:sp>
        <p:sp>
          <p:nvSpPr>
            <p:cNvPr id="34881" name="Line 61"/>
            <p:cNvSpPr>
              <a:spLocks noChangeShapeType="1"/>
            </p:cNvSpPr>
            <p:nvPr/>
          </p:nvSpPr>
          <p:spPr bwMode="auto">
            <a:xfrm>
              <a:off x="4905" y="1968"/>
              <a:ext cx="0" cy="241"/>
            </a:xfrm>
            <a:prstGeom prst="line">
              <a:avLst/>
            </a:prstGeom>
            <a:noFill/>
            <a:ln w="12700">
              <a:solidFill>
                <a:srgbClr val="0000FF"/>
              </a:solidFill>
              <a:round/>
              <a:headEnd type="triangle" w="med" len="med"/>
              <a:tailEnd type="triangle" w="med" len="med"/>
            </a:ln>
          </p:spPr>
          <p:txBody>
            <a:bodyPr/>
            <a:lstStyle/>
            <a:p>
              <a:endParaRPr lang="en-US"/>
            </a:p>
          </p:txBody>
        </p:sp>
        <p:sp>
          <p:nvSpPr>
            <p:cNvPr id="34882" name="Line 62"/>
            <p:cNvSpPr>
              <a:spLocks noChangeShapeType="1"/>
            </p:cNvSpPr>
            <p:nvPr/>
          </p:nvSpPr>
          <p:spPr bwMode="auto">
            <a:xfrm flipH="1">
              <a:off x="3081" y="1230"/>
              <a:ext cx="3" cy="212"/>
            </a:xfrm>
            <a:prstGeom prst="line">
              <a:avLst/>
            </a:prstGeom>
            <a:noFill/>
            <a:ln w="12700">
              <a:solidFill>
                <a:srgbClr val="0000FF"/>
              </a:solidFill>
              <a:round/>
              <a:headEnd type="triangle" w="med" len="med"/>
              <a:tailEnd type="triangle" w="med" len="med"/>
            </a:ln>
          </p:spPr>
          <p:txBody>
            <a:bodyPr/>
            <a:lstStyle/>
            <a:p>
              <a:endParaRPr lang="en-US"/>
            </a:p>
          </p:txBody>
        </p:sp>
        <p:sp>
          <p:nvSpPr>
            <p:cNvPr id="34883" name="Line 63"/>
            <p:cNvSpPr>
              <a:spLocks noChangeShapeType="1"/>
            </p:cNvSpPr>
            <p:nvPr/>
          </p:nvSpPr>
          <p:spPr bwMode="auto">
            <a:xfrm>
              <a:off x="3564" y="1223"/>
              <a:ext cx="0" cy="218"/>
            </a:xfrm>
            <a:prstGeom prst="line">
              <a:avLst/>
            </a:prstGeom>
            <a:noFill/>
            <a:ln w="12700">
              <a:solidFill>
                <a:srgbClr val="0000FF"/>
              </a:solidFill>
              <a:round/>
              <a:headEnd type="triangle" w="med" len="med"/>
              <a:tailEnd type="triangle" w="med" len="med"/>
            </a:ln>
          </p:spPr>
          <p:txBody>
            <a:bodyPr/>
            <a:lstStyle/>
            <a:p>
              <a:endParaRPr lang="en-US"/>
            </a:p>
          </p:txBody>
        </p:sp>
        <p:sp>
          <p:nvSpPr>
            <p:cNvPr id="34884" name="Line 64"/>
            <p:cNvSpPr>
              <a:spLocks noChangeShapeType="1"/>
            </p:cNvSpPr>
            <p:nvPr/>
          </p:nvSpPr>
          <p:spPr bwMode="auto">
            <a:xfrm>
              <a:off x="4141" y="1220"/>
              <a:ext cx="0" cy="221"/>
            </a:xfrm>
            <a:prstGeom prst="line">
              <a:avLst/>
            </a:prstGeom>
            <a:noFill/>
            <a:ln w="12700">
              <a:solidFill>
                <a:srgbClr val="0000FF"/>
              </a:solidFill>
              <a:round/>
              <a:headEnd type="triangle" w="med" len="med"/>
              <a:tailEnd type="triangle" w="med" len="med"/>
            </a:ln>
          </p:spPr>
          <p:txBody>
            <a:bodyPr/>
            <a:lstStyle/>
            <a:p>
              <a:endParaRPr lang="en-US"/>
            </a:p>
          </p:txBody>
        </p:sp>
        <p:sp>
          <p:nvSpPr>
            <p:cNvPr id="34885" name="Line 65"/>
            <p:cNvSpPr>
              <a:spLocks noChangeShapeType="1"/>
            </p:cNvSpPr>
            <p:nvPr/>
          </p:nvSpPr>
          <p:spPr bwMode="auto">
            <a:xfrm>
              <a:off x="2675" y="1406"/>
              <a:ext cx="0" cy="711"/>
            </a:xfrm>
            <a:prstGeom prst="line">
              <a:avLst/>
            </a:prstGeom>
            <a:noFill/>
            <a:ln w="38100">
              <a:solidFill>
                <a:schemeClr val="tx1"/>
              </a:solidFill>
              <a:round/>
              <a:headEnd type="triangle" w="med" len="med"/>
              <a:tailEnd type="triangle" w="med" len="med"/>
            </a:ln>
          </p:spPr>
          <p:txBody>
            <a:bodyPr/>
            <a:lstStyle/>
            <a:p>
              <a:endParaRPr lang="en-US"/>
            </a:p>
          </p:txBody>
        </p:sp>
        <p:sp>
          <p:nvSpPr>
            <p:cNvPr id="34886" name="Line 66"/>
            <p:cNvSpPr>
              <a:spLocks noChangeShapeType="1"/>
            </p:cNvSpPr>
            <p:nvPr/>
          </p:nvSpPr>
          <p:spPr bwMode="auto">
            <a:xfrm>
              <a:off x="2732" y="1454"/>
              <a:ext cx="0" cy="739"/>
            </a:xfrm>
            <a:prstGeom prst="line">
              <a:avLst/>
            </a:prstGeom>
            <a:noFill/>
            <a:ln w="38100">
              <a:solidFill>
                <a:srgbClr val="0000FF"/>
              </a:solidFill>
              <a:round/>
              <a:headEnd type="triangle" w="med" len="med"/>
              <a:tailEnd type="triangle" w="med" len="med"/>
            </a:ln>
          </p:spPr>
          <p:txBody>
            <a:bodyPr/>
            <a:lstStyle/>
            <a:p>
              <a:endParaRPr lang="en-US"/>
            </a:p>
          </p:txBody>
        </p:sp>
        <p:sp>
          <p:nvSpPr>
            <p:cNvPr id="34887" name="Line 67"/>
            <p:cNvSpPr>
              <a:spLocks noChangeShapeType="1"/>
            </p:cNvSpPr>
            <p:nvPr/>
          </p:nvSpPr>
          <p:spPr bwMode="auto">
            <a:xfrm>
              <a:off x="3942" y="2117"/>
              <a:ext cx="0" cy="242"/>
            </a:xfrm>
            <a:prstGeom prst="line">
              <a:avLst/>
            </a:prstGeom>
            <a:noFill/>
            <a:ln w="12700">
              <a:solidFill>
                <a:schemeClr val="tx1"/>
              </a:solidFill>
              <a:round/>
              <a:headEnd type="triangle" w="med" len="med"/>
              <a:tailEnd type="triangle" w="med" len="med"/>
            </a:ln>
          </p:spPr>
          <p:txBody>
            <a:bodyPr/>
            <a:lstStyle/>
            <a:p>
              <a:endParaRPr lang="en-US"/>
            </a:p>
          </p:txBody>
        </p:sp>
        <p:sp>
          <p:nvSpPr>
            <p:cNvPr id="34888" name="AutoShape 68"/>
            <p:cNvSpPr>
              <a:spLocks noChangeArrowheads="1"/>
            </p:cNvSpPr>
            <p:nvPr/>
          </p:nvSpPr>
          <p:spPr bwMode="auto">
            <a:xfrm>
              <a:off x="3905" y="2213"/>
              <a:ext cx="75"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I</a:t>
              </a:r>
            </a:p>
          </p:txBody>
        </p:sp>
        <p:sp>
          <p:nvSpPr>
            <p:cNvPr id="34889" name="AutoShape 69"/>
            <p:cNvSpPr>
              <a:spLocks noChangeArrowheads="1"/>
            </p:cNvSpPr>
            <p:nvPr/>
          </p:nvSpPr>
          <p:spPr bwMode="auto">
            <a:xfrm>
              <a:off x="2998" y="1266"/>
              <a:ext cx="118"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A</a:t>
              </a:r>
            </a:p>
          </p:txBody>
        </p:sp>
        <p:sp>
          <p:nvSpPr>
            <p:cNvPr id="34890" name="AutoShape 70"/>
            <p:cNvSpPr>
              <a:spLocks noChangeArrowheads="1"/>
            </p:cNvSpPr>
            <p:nvPr/>
          </p:nvSpPr>
          <p:spPr bwMode="auto">
            <a:xfrm>
              <a:off x="3482" y="1258"/>
              <a:ext cx="104" cy="8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C</a:t>
              </a:r>
            </a:p>
          </p:txBody>
        </p:sp>
        <p:sp>
          <p:nvSpPr>
            <p:cNvPr id="34891" name="AutoShape 71"/>
            <p:cNvSpPr>
              <a:spLocks noChangeArrowheads="1"/>
            </p:cNvSpPr>
            <p:nvPr/>
          </p:nvSpPr>
          <p:spPr bwMode="auto">
            <a:xfrm>
              <a:off x="4057" y="1262"/>
              <a:ext cx="106"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D</a:t>
              </a:r>
            </a:p>
          </p:txBody>
        </p:sp>
        <p:sp>
          <p:nvSpPr>
            <p:cNvPr id="34892" name="AutoShape 72"/>
            <p:cNvSpPr>
              <a:spLocks noChangeArrowheads="1"/>
            </p:cNvSpPr>
            <p:nvPr/>
          </p:nvSpPr>
          <p:spPr bwMode="auto">
            <a:xfrm>
              <a:off x="3030" y="1999"/>
              <a:ext cx="138"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E</a:t>
              </a:r>
            </a:p>
          </p:txBody>
        </p:sp>
        <p:sp>
          <p:nvSpPr>
            <p:cNvPr id="34893" name="AutoShape 73"/>
            <p:cNvSpPr>
              <a:spLocks noChangeArrowheads="1"/>
            </p:cNvSpPr>
            <p:nvPr/>
          </p:nvSpPr>
          <p:spPr bwMode="auto">
            <a:xfrm>
              <a:off x="3608" y="2002"/>
              <a:ext cx="122"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F</a:t>
              </a:r>
            </a:p>
          </p:txBody>
        </p:sp>
        <p:sp>
          <p:nvSpPr>
            <p:cNvPr id="34894" name="AutoShape 74"/>
            <p:cNvSpPr>
              <a:spLocks noChangeArrowheads="1"/>
            </p:cNvSpPr>
            <p:nvPr/>
          </p:nvSpPr>
          <p:spPr bwMode="auto">
            <a:xfrm>
              <a:off x="4369" y="2004"/>
              <a:ext cx="119"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G</a:t>
              </a:r>
            </a:p>
          </p:txBody>
        </p:sp>
        <p:sp>
          <p:nvSpPr>
            <p:cNvPr id="34895" name="AutoShape 75"/>
            <p:cNvSpPr>
              <a:spLocks noChangeArrowheads="1"/>
            </p:cNvSpPr>
            <p:nvPr/>
          </p:nvSpPr>
          <p:spPr bwMode="auto">
            <a:xfrm>
              <a:off x="4830" y="2004"/>
              <a:ext cx="136" cy="8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H</a:t>
              </a:r>
            </a:p>
          </p:txBody>
        </p:sp>
        <p:sp>
          <p:nvSpPr>
            <p:cNvPr id="34896" name="AutoShape 76"/>
            <p:cNvSpPr>
              <a:spLocks noChangeArrowheads="1"/>
            </p:cNvSpPr>
            <p:nvPr/>
          </p:nvSpPr>
          <p:spPr bwMode="auto">
            <a:xfrm>
              <a:off x="2975" y="1228"/>
              <a:ext cx="172" cy="12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A</a:t>
              </a:r>
            </a:p>
          </p:txBody>
        </p:sp>
        <p:sp>
          <p:nvSpPr>
            <p:cNvPr id="34897" name="AutoShape 77"/>
            <p:cNvSpPr>
              <a:spLocks noChangeArrowheads="1"/>
            </p:cNvSpPr>
            <p:nvPr/>
          </p:nvSpPr>
          <p:spPr bwMode="auto">
            <a:xfrm>
              <a:off x="3448" y="1228"/>
              <a:ext cx="173" cy="11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C</a:t>
              </a:r>
            </a:p>
          </p:txBody>
        </p:sp>
        <p:sp>
          <p:nvSpPr>
            <p:cNvPr id="34898" name="AutoShape 78"/>
            <p:cNvSpPr>
              <a:spLocks noChangeArrowheads="1"/>
            </p:cNvSpPr>
            <p:nvPr/>
          </p:nvSpPr>
          <p:spPr bwMode="auto">
            <a:xfrm>
              <a:off x="4010" y="1223"/>
              <a:ext cx="172" cy="122"/>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D</a:t>
              </a:r>
            </a:p>
          </p:txBody>
        </p:sp>
        <p:sp>
          <p:nvSpPr>
            <p:cNvPr id="34899" name="AutoShape 79"/>
            <p:cNvSpPr>
              <a:spLocks noChangeArrowheads="1"/>
            </p:cNvSpPr>
            <p:nvPr/>
          </p:nvSpPr>
          <p:spPr bwMode="auto">
            <a:xfrm>
              <a:off x="3004" y="1962"/>
              <a:ext cx="172" cy="12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E</a:t>
              </a:r>
            </a:p>
          </p:txBody>
        </p:sp>
        <p:sp>
          <p:nvSpPr>
            <p:cNvPr id="34900" name="AutoShape 80"/>
            <p:cNvSpPr>
              <a:spLocks noChangeArrowheads="1"/>
            </p:cNvSpPr>
            <p:nvPr/>
          </p:nvSpPr>
          <p:spPr bwMode="auto">
            <a:xfrm>
              <a:off x="3587" y="1958"/>
              <a:ext cx="173" cy="126"/>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F</a:t>
              </a:r>
            </a:p>
          </p:txBody>
        </p:sp>
        <p:sp>
          <p:nvSpPr>
            <p:cNvPr id="34901" name="AutoShape 81"/>
            <p:cNvSpPr>
              <a:spLocks noChangeArrowheads="1"/>
            </p:cNvSpPr>
            <p:nvPr/>
          </p:nvSpPr>
          <p:spPr bwMode="auto">
            <a:xfrm>
              <a:off x="4336" y="1966"/>
              <a:ext cx="172" cy="119"/>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G</a:t>
              </a:r>
            </a:p>
          </p:txBody>
        </p:sp>
        <p:sp>
          <p:nvSpPr>
            <p:cNvPr id="34902" name="AutoShape 82"/>
            <p:cNvSpPr>
              <a:spLocks noChangeArrowheads="1"/>
            </p:cNvSpPr>
            <p:nvPr/>
          </p:nvSpPr>
          <p:spPr bwMode="auto">
            <a:xfrm>
              <a:off x="4816" y="1966"/>
              <a:ext cx="172" cy="11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H</a:t>
              </a:r>
            </a:p>
          </p:txBody>
        </p:sp>
        <p:sp>
          <p:nvSpPr>
            <p:cNvPr id="34903" name="AutoShape 83"/>
            <p:cNvSpPr>
              <a:spLocks noChangeArrowheads="1"/>
            </p:cNvSpPr>
            <p:nvPr/>
          </p:nvSpPr>
          <p:spPr bwMode="auto">
            <a:xfrm>
              <a:off x="3855" y="2250"/>
              <a:ext cx="173" cy="10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I</a:t>
              </a:r>
            </a:p>
          </p:txBody>
        </p:sp>
        <p:sp>
          <p:nvSpPr>
            <p:cNvPr id="34904" name="Freeform 84"/>
            <p:cNvSpPr>
              <a:spLocks/>
            </p:cNvSpPr>
            <p:nvPr/>
          </p:nvSpPr>
          <p:spPr bwMode="auto">
            <a:xfrm>
              <a:off x="2427" y="1342"/>
              <a:ext cx="3071" cy="915"/>
            </a:xfrm>
            <a:custGeom>
              <a:avLst/>
              <a:gdLst>
                <a:gd name="T0" fmla="*/ 0 w 4656"/>
                <a:gd name="T1" fmla="*/ 0 h 1296"/>
                <a:gd name="T2" fmla="*/ 3 w 4656"/>
                <a:gd name="T3" fmla="*/ 0 h 1296"/>
                <a:gd name="T4" fmla="*/ 3 w 4656"/>
                <a:gd name="T5" fmla="*/ 1 h 1296"/>
                <a:gd name="T6" fmla="*/ 1 w 4656"/>
                <a:gd name="T7" fmla="*/ 1 h 1296"/>
                <a:gd name="T8" fmla="*/ 1 w 4656"/>
                <a:gd name="T9" fmla="*/ 2 h 1296"/>
                <a:gd name="T10" fmla="*/ 3 w 4656"/>
                <a:gd name="T11" fmla="*/ 2 h 1296"/>
                <a:gd name="T12" fmla="*/ 3 w 4656"/>
                <a:gd name="T13" fmla="*/ 3 h 1296"/>
                <a:gd name="T14" fmla="*/ 1 w 4656"/>
                <a:gd name="T15" fmla="*/ 3 h 1296"/>
                <a:gd name="T16" fmla="*/ 1 w 4656"/>
                <a:gd name="T17" fmla="*/ 2 h 1296"/>
                <a:gd name="T18" fmla="*/ 1 w 4656"/>
                <a:gd name="T19" fmla="*/ 2 h 1296"/>
                <a:gd name="T20" fmla="*/ 1 w 4656"/>
                <a:gd name="T21" fmla="*/ 1 h 1296"/>
                <a:gd name="T22" fmla="*/ 1 w 4656"/>
                <a:gd name="T23" fmla="*/ 1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4905" name="Text Box 85"/>
            <p:cNvSpPr txBox="1">
              <a:spLocks noChangeArrowheads="1"/>
            </p:cNvSpPr>
            <p:nvPr/>
          </p:nvSpPr>
          <p:spPr bwMode="auto">
            <a:xfrm>
              <a:off x="3118" y="1334"/>
              <a:ext cx="1494" cy="192"/>
            </a:xfrm>
            <a:prstGeom prst="rect">
              <a:avLst/>
            </a:prstGeom>
            <a:noFill/>
            <a:ln w="12700">
              <a:noFill/>
              <a:miter lim="800000"/>
              <a:headEnd type="none" w="sm" len="sm"/>
              <a:tailEnd type="none" w="sm" len="sm"/>
            </a:ln>
          </p:spPr>
          <p:txBody>
            <a:bodyPr wrap="none">
              <a:spAutoFit/>
            </a:bodyPr>
            <a:lstStyle/>
            <a:p>
              <a:pPr eaLnBrk="0" hangingPunct="0"/>
              <a:r>
                <a:rPr lang="en-US" sz="1400" b="1"/>
                <a:t>Avionics SOA Middleware</a:t>
              </a:r>
            </a:p>
          </p:txBody>
        </p:sp>
        <p:sp>
          <p:nvSpPr>
            <p:cNvPr id="34906" name="Rectangle 86"/>
            <p:cNvSpPr>
              <a:spLocks noChangeArrowheads="1"/>
            </p:cNvSpPr>
            <p:nvPr/>
          </p:nvSpPr>
          <p:spPr bwMode="auto">
            <a:xfrm>
              <a:off x="2286" y="2646"/>
              <a:ext cx="3252" cy="186"/>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bg1"/>
                  </a:solidFill>
                </a:rPr>
                <a:t>Control and Display</a:t>
              </a:r>
            </a:p>
          </p:txBody>
        </p:sp>
        <p:sp>
          <p:nvSpPr>
            <p:cNvPr id="34907" name="Text Box 87"/>
            <p:cNvSpPr txBox="1">
              <a:spLocks noChangeArrowheads="1"/>
            </p:cNvSpPr>
            <p:nvPr/>
          </p:nvSpPr>
          <p:spPr bwMode="auto">
            <a:xfrm>
              <a:off x="4654" y="665"/>
              <a:ext cx="1005" cy="407"/>
            </a:xfrm>
            <a:prstGeom prst="rect">
              <a:avLst/>
            </a:prstGeom>
            <a:noFill/>
            <a:ln w="12700">
              <a:noFill/>
              <a:miter lim="800000"/>
              <a:headEnd type="none" w="sm" len="sm"/>
              <a:tailEnd type="none" w="sm" len="sm"/>
            </a:ln>
          </p:spPr>
          <p:txBody>
            <a:bodyPr wrap="none">
              <a:spAutoFit/>
            </a:bodyPr>
            <a:lstStyle/>
            <a:p>
              <a:pPr eaLnBrk="0" hangingPunct="0"/>
              <a:r>
                <a:rPr lang="en-US" sz="1800" b="1"/>
                <a:t>Environment</a:t>
              </a:r>
            </a:p>
            <a:p>
              <a:pPr eaLnBrk="0" hangingPunct="0"/>
              <a:r>
                <a:rPr lang="en-US" sz="1800" b="1"/>
                <a:t>Simulation</a:t>
              </a:r>
            </a:p>
          </p:txBody>
        </p:sp>
      </p:grpSp>
      <p:grpSp>
        <p:nvGrpSpPr>
          <p:cNvPr id="93" name="Group 92"/>
          <p:cNvGrpSpPr/>
          <p:nvPr/>
        </p:nvGrpSpPr>
        <p:grpSpPr>
          <a:xfrm>
            <a:off x="143248" y="5714259"/>
            <a:ext cx="1587500" cy="420688"/>
            <a:chOff x="143248" y="5534959"/>
            <a:chExt cx="1587500" cy="420688"/>
          </a:xfrm>
        </p:grpSpPr>
        <p:sp>
          <p:nvSpPr>
            <p:cNvPr id="34844" name="Rectangle 89"/>
            <p:cNvSpPr>
              <a:spLocks noChangeArrowheads="1"/>
            </p:cNvSpPr>
            <p:nvPr/>
          </p:nvSpPr>
          <p:spPr bwMode="auto">
            <a:xfrm>
              <a:off x="748086" y="5534959"/>
              <a:ext cx="982662" cy="176213"/>
            </a:xfrm>
            <a:prstGeom prst="rect">
              <a:avLst/>
            </a:prstGeom>
            <a:solidFill>
              <a:schemeClr val="bg1"/>
            </a:solidFill>
            <a:ln w="28575">
              <a:solidFill>
                <a:schemeClr val="hlink"/>
              </a:solidFill>
              <a:miter lim="800000"/>
              <a:headEnd type="none" w="sm" len="sm"/>
              <a:tailEnd type="none" w="sm" len="sm"/>
            </a:ln>
          </p:spPr>
          <p:txBody>
            <a:bodyPr wrap="none" anchor="ctr"/>
            <a:lstStyle/>
            <a:p>
              <a:pPr algn="ctr" eaLnBrk="0" hangingPunct="0"/>
              <a:r>
                <a:rPr lang="en-US" sz="1200" b="1"/>
                <a:t>Simulation</a:t>
              </a:r>
            </a:p>
          </p:txBody>
        </p:sp>
        <p:sp>
          <p:nvSpPr>
            <p:cNvPr id="34845" name="Text Box 90"/>
            <p:cNvSpPr txBox="1">
              <a:spLocks noChangeArrowheads="1"/>
            </p:cNvSpPr>
            <p:nvPr/>
          </p:nvSpPr>
          <p:spPr bwMode="auto">
            <a:xfrm>
              <a:off x="143248" y="5604809"/>
              <a:ext cx="512763" cy="274638"/>
            </a:xfrm>
            <a:prstGeom prst="rect">
              <a:avLst/>
            </a:prstGeom>
            <a:noFill/>
            <a:ln w="12700">
              <a:noFill/>
              <a:miter lim="800000"/>
              <a:headEnd type="none" w="sm" len="sm"/>
              <a:tailEnd type="none" w="sm" len="sm"/>
            </a:ln>
          </p:spPr>
          <p:txBody>
            <a:bodyPr wrap="none">
              <a:spAutoFit/>
            </a:bodyPr>
            <a:lstStyle/>
            <a:p>
              <a:pPr eaLnBrk="0" hangingPunct="0"/>
              <a:r>
                <a:rPr lang="en-US" sz="1200" b="1"/>
                <a:t>Key:</a:t>
              </a:r>
            </a:p>
          </p:txBody>
        </p:sp>
        <p:sp>
          <p:nvSpPr>
            <p:cNvPr id="34846" name="Rectangle 91"/>
            <p:cNvSpPr>
              <a:spLocks noChangeArrowheads="1"/>
            </p:cNvSpPr>
            <p:nvPr/>
          </p:nvSpPr>
          <p:spPr bwMode="auto">
            <a:xfrm>
              <a:off x="748086" y="5763559"/>
              <a:ext cx="982662" cy="192088"/>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1200" b="1"/>
                <a:t>Actual</a:t>
              </a:r>
            </a:p>
          </p:txBody>
        </p:sp>
      </p:grpSp>
      <p:sp>
        <p:nvSpPr>
          <p:cNvPr id="92" name="TextBox 91"/>
          <p:cNvSpPr txBox="1"/>
          <p:nvPr/>
        </p:nvSpPr>
        <p:spPr>
          <a:xfrm>
            <a:off x="2151063" y="5791113"/>
            <a:ext cx="892175" cy="338137"/>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eaLnBrk="0" hangingPunct="0">
              <a:defRPr/>
            </a:pPr>
            <a:r>
              <a:rPr lang="en-US" sz="1600" b="1" dirty="0">
                <a:latin typeface="Arial" charset="0"/>
              </a:rPr>
              <a:t>Cluster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flipH="1" flipV="1">
            <a:off x="1508125" y="3151100"/>
            <a:ext cx="561975"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5843" name="Line 3"/>
          <p:cNvSpPr>
            <a:spLocks noChangeShapeType="1"/>
          </p:cNvSpPr>
          <p:nvPr/>
        </p:nvSpPr>
        <p:spPr bwMode="auto">
          <a:xfrm flipV="1">
            <a:off x="1498600" y="2312900"/>
            <a:ext cx="9525" cy="190500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5844" name="Line 4"/>
          <p:cNvSpPr>
            <a:spLocks noChangeShapeType="1"/>
          </p:cNvSpPr>
          <p:nvPr/>
        </p:nvSpPr>
        <p:spPr bwMode="auto">
          <a:xfrm flipV="1">
            <a:off x="1143000" y="2312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5845" name="Line 5"/>
          <p:cNvSpPr>
            <a:spLocks noChangeShapeType="1"/>
          </p:cNvSpPr>
          <p:nvPr/>
        </p:nvSpPr>
        <p:spPr bwMode="auto">
          <a:xfrm flipV="1">
            <a:off x="1143000" y="3151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5846" name="Line 6"/>
          <p:cNvSpPr>
            <a:spLocks noChangeShapeType="1"/>
          </p:cNvSpPr>
          <p:nvPr/>
        </p:nvSpPr>
        <p:spPr bwMode="auto">
          <a:xfrm flipV="1">
            <a:off x="1143000" y="3913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5847" name="Line 7"/>
          <p:cNvSpPr>
            <a:spLocks noChangeShapeType="1"/>
          </p:cNvSpPr>
          <p:nvPr/>
        </p:nvSpPr>
        <p:spPr bwMode="auto">
          <a:xfrm flipV="1">
            <a:off x="1143000" y="4217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5848" name="Line 8"/>
          <p:cNvSpPr>
            <a:spLocks noChangeShapeType="1"/>
          </p:cNvSpPr>
          <p:nvPr/>
        </p:nvSpPr>
        <p:spPr bwMode="auto">
          <a:xfrm flipH="1" flipV="1">
            <a:off x="1457325" y="3074900"/>
            <a:ext cx="533400"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3801" name="Rectangle 9"/>
          <p:cNvSpPr>
            <a:spLocks noGrp="1" noChangeArrowheads="1"/>
          </p:cNvSpPr>
          <p:nvPr>
            <p:ph type="title"/>
          </p:nvPr>
        </p:nvSpPr>
        <p:spPr>
          <a:xfrm>
            <a:off x="1066800" y="47625"/>
            <a:ext cx="6934200" cy="762000"/>
          </a:xfrm>
        </p:spPr>
        <p:txBody>
          <a:bodyPr/>
          <a:lstStyle/>
          <a:p>
            <a:pPr eaLnBrk="1" hangingPunct="1">
              <a:defRPr/>
            </a:pPr>
            <a:r>
              <a:rPr lang="en-US" dirty="0" smtClean="0"/>
              <a:t>Open Architecture </a:t>
            </a:r>
            <a:r>
              <a:rPr lang="en-US" dirty="0" err="1" smtClean="0"/>
              <a:t>Testbed</a:t>
            </a:r>
            <a:r>
              <a:rPr lang="en-US" dirty="0" smtClean="0"/>
              <a:t/>
            </a:r>
            <a:br>
              <a:rPr lang="en-US" dirty="0" smtClean="0"/>
            </a:br>
            <a:r>
              <a:rPr lang="en-US" dirty="0" smtClean="0">
                <a:solidFill>
                  <a:schemeClr val="accent1">
                    <a:lumMod val="75000"/>
                  </a:schemeClr>
                </a:solidFill>
              </a:rPr>
              <a:t> </a:t>
            </a:r>
            <a:r>
              <a:rPr lang="en-US" sz="2400" dirty="0" smtClean="0">
                <a:solidFill>
                  <a:schemeClr val="accent1">
                    <a:lumMod val="75000"/>
                  </a:schemeClr>
                </a:solidFill>
              </a:rPr>
              <a:t>- OA Testing -</a:t>
            </a:r>
            <a:r>
              <a:rPr lang="en-US" dirty="0" smtClean="0">
                <a:solidFill>
                  <a:schemeClr val="accent1">
                    <a:lumMod val="75000"/>
                  </a:schemeClr>
                </a:solidFill>
              </a:rPr>
              <a:t> </a:t>
            </a:r>
            <a:endParaRPr lang="en-US" sz="1800" dirty="0" smtClean="0">
              <a:solidFill>
                <a:schemeClr val="accent1">
                  <a:lumMod val="75000"/>
                </a:schemeClr>
              </a:solidFill>
            </a:endParaRPr>
          </a:p>
        </p:txBody>
      </p:sp>
      <p:pic>
        <p:nvPicPr>
          <p:cNvPr id="35850" name="Picture 10"/>
          <p:cNvPicPr>
            <a:picLocks noChangeAspect="1" noChangeArrowheads="1"/>
          </p:cNvPicPr>
          <p:nvPr/>
        </p:nvPicPr>
        <p:blipFill>
          <a:blip r:embed="rId3" cstate="print"/>
          <a:srcRect/>
          <a:stretch>
            <a:fillRect/>
          </a:stretch>
        </p:blipFill>
        <p:spPr bwMode="auto">
          <a:xfrm>
            <a:off x="112713" y="2155738"/>
            <a:ext cx="866775" cy="773112"/>
          </a:xfrm>
          <a:prstGeom prst="rect">
            <a:avLst/>
          </a:prstGeom>
          <a:noFill/>
          <a:ln w="9525">
            <a:noFill/>
            <a:miter lim="800000"/>
            <a:headEnd/>
            <a:tailEnd/>
          </a:ln>
        </p:spPr>
      </p:pic>
      <p:sp>
        <p:nvSpPr>
          <p:cNvPr id="35851" name="Line 11"/>
          <p:cNvSpPr>
            <a:spLocks noChangeShapeType="1"/>
          </p:cNvSpPr>
          <p:nvPr/>
        </p:nvSpPr>
        <p:spPr bwMode="auto">
          <a:xfrm flipV="1">
            <a:off x="1439863" y="2236700"/>
            <a:ext cx="7937" cy="160020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5852" name="Line 12"/>
          <p:cNvSpPr>
            <a:spLocks noChangeShapeType="1"/>
          </p:cNvSpPr>
          <p:nvPr/>
        </p:nvSpPr>
        <p:spPr bwMode="auto">
          <a:xfrm flipV="1">
            <a:off x="1082675" y="22367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5853" name="Line 13"/>
          <p:cNvSpPr>
            <a:spLocks noChangeShapeType="1"/>
          </p:cNvSpPr>
          <p:nvPr/>
        </p:nvSpPr>
        <p:spPr bwMode="auto">
          <a:xfrm flipV="1">
            <a:off x="1082675" y="3074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5854" name="Line 14"/>
          <p:cNvSpPr>
            <a:spLocks noChangeShapeType="1"/>
          </p:cNvSpPr>
          <p:nvPr/>
        </p:nvSpPr>
        <p:spPr bwMode="auto">
          <a:xfrm flipV="1">
            <a:off x="1082675" y="3836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pic>
        <p:nvPicPr>
          <p:cNvPr id="35855" name="Picture 15"/>
          <p:cNvPicPr>
            <a:picLocks noChangeAspect="1" noChangeArrowheads="1"/>
          </p:cNvPicPr>
          <p:nvPr/>
        </p:nvPicPr>
        <p:blipFill>
          <a:blip r:embed="rId4" cstate="print"/>
          <a:srcRect/>
          <a:stretch>
            <a:fillRect/>
          </a:stretch>
        </p:blipFill>
        <p:spPr bwMode="auto">
          <a:xfrm>
            <a:off x="85725" y="2152563"/>
            <a:ext cx="892175" cy="288925"/>
          </a:xfrm>
          <a:prstGeom prst="rect">
            <a:avLst/>
          </a:prstGeom>
          <a:noFill/>
          <a:ln w="9525">
            <a:noFill/>
            <a:miter lim="800000"/>
            <a:headEnd/>
            <a:tailEnd/>
          </a:ln>
        </p:spPr>
      </p:pic>
      <p:sp>
        <p:nvSpPr>
          <p:cNvPr id="35856" name="Rectangle 16"/>
          <p:cNvSpPr>
            <a:spLocks noChangeArrowheads="1"/>
          </p:cNvSpPr>
          <p:nvPr/>
        </p:nvSpPr>
        <p:spPr bwMode="auto">
          <a:xfrm>
            <a:off x="79375" y="2143038"/>
            <a:ext cx="898525" cy="533400"/>
          </a:xfrm>
          <a:prstGeom prst="rect">
            <a:avLst/>
          </a:prstGeom>
          <a:solidFill>
            <a:schemeClr val="bg1"/>
          </a:solidFill>
          <a:ln w="12700">
            <a:solidFill>
              <a:schemeClr val="bg1"/>
            </a:solidFill>
            <a:miter lim="800000"/>
            <a:headEnd type="none" w="sm" len="sm"/>
            <a:tailEnd type="none" w="sm" len="sm"/>
          </a:ln>
        </p:spPr>
        <p:txBody>
          <a:bodyPr wrap="none" anchor="ctr"/>
          <a:lstStyle/>
          <a:p>
            <a:pPr eaLnBrk="0" hangingPunct="0"/>
            <a:endParaRPr lang="en-US"/>
          </a:p>
        </p:txBody>
      </p:sp>
      <p:sp>
        <p:nvSpPr>
          <p:cNvPr id="35857" name="Text Box 17"/>
          <p:cNvSpPr txBox="1">
            <a:spLocks noChangeArrowheads="1"/>
          </p:cNvSpPr>
          <p:nvPr/>
        </p:nvSpPr>
        <p:spPr bwMode="auto">
          <a:xfrm>
            <a:off x="303213" y="1560425"/>
            <a:ext cx="706437" cy="458788"/>
          </a:xfrm>
          <a:prstGeom prst="rect">
            <a:avLst/>
          </a:prstGeom>
          <a:noFill/>
          <a:ln w="12700">
            <a:noFill/>
            <a:miter lim="800000"/>
            <a:headEnd/>
            <a:tailEnd/>
          </a:ln>
        </p:spPr>
        <p:txBody>
          <a:bodyPr wrap="none">
            <a:spAutoFit/>
          </a:bodyPr>
          <a:lstStyle/>
          <a:p>
            <a:pPr algn="ctr" eaLnBrk="0" hangingPunct="0">
              <a:lnSpc>
                <a:spcPct val="80000"/>
              </a:lnSpc>
            </a:pPr>
            <a:r>
              <a:rPr lang="en-US" b="1"/>
              <a:t>Shared</a:t>
            </a:r>
          </a:p>
          <a:p>
            <a:pPr algn="ctr" eaLnBrk="0" hangingPunct="0">
              <a:lnSpc>
                <a:spcPct val="80000"/>
              </a:lnSpc>
            </a:pPr>
            <a:r>
              <a:rPr lang="en-US" b="1"/>
              <a:t>network </a:t>
            </a:r>
          </a:p>
          <a:p>
            <a:pPr algn="ctr" eaLnBrk="0" hangingPunct="0">
              <a:lnSpc>
                <a:spcPct val="80000"/>
              </a:lnSpc>
            </a:pPr>
            <a:r>
              <a:rPr lang="en-US" b="1"/>
              <a:t>storage</a:t>
            </a:r>
          </a:p>
        </p:txBody>
      </p:sp>
      <p:pic>
        <p:nvPicPr>
          <p:cNvPr id="35858" name="Picture 18"/>
          <p:cNvPicPr>
            <a:picLocks noChangeAspect="1" noChangeArrowheads="1"/>
          </p:cNvPicPr>
          <p:nvPr/>
        </p:nvPicPr>
        <p:blipFill>
          <a:blip r:embed="rId4" cstate="print"/>
          <a:srcRect/>
          <a:stretch>
            <a:fillRect/>
          </a:stretch>
        </p:blipFill>
        <p:spPr bwMode="auto">
          <a:xfrm>
            <a:off x="152400" y="2927263"/>
            <a:ext cx="1160463" cy="376237"/>
          </a:xfrm>
          <a:prstGeom prst="rect">
            <a:avLst/>
          </a:prstGeom>
          <a:noFill/>
          <a:ln w="9525">
            <a:noFill/>
            <a:miter lim="800000"/>
            <a:headEnd/>
            <a:tailEnd/>
          </a:ln>
        </p:spPr>
      </p:pic>
      <p:sp>
        <p:nvSpPr>
          <p:cNvPr id="35859" name="Text Box 19"/>
          <p:cNvSpPr txBox="1">
            <a:spLocks noChangeArrowheads="1"/>
          </p:cNvSpPr>
          <p:nvPr/>
        </p:nvSpPr>
        <p:spPr bwMode="auto">
          <a:xfrm>
            <a:off x="196850" y="3484475"/>
            <a:ext cx="879475" cy="214313"/>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Web Server</a:t>
            </a:r>
          </a:p>
        </p:txBody>
      </p:sp>
      <p:sp>
        <p:nvSpPr>
          <p:cNvPr id="35860" name="Text Box 20"/>
          <p:cNvSpPr txBox="1">
            <a:spLocks noChangeArrowheads="1"/>
          </p:cNvSpPr>
          <p:nvPr/>
        </p:nvSpPr>
        <p:spPr bwMode="auto">
          <a:xfrm>
            <a:off x="123825" y="1228638"/>
            <a:ext cx="1371600" cy="274637"/>
          </a:xfrm>
          <a:prstGeom prst="rect">
            <a:avLst/>
          </a:prstGeom>
          <a:noFill/>
          <a:ln w="12700">
            <a:noFill/>
            <a:miter lim="800000"/>
            <a:headEnd type="none" w="sm" len="sm"/>
            <a:tailEnd type="none" w="sm" len="sm"/>
          </a:ln>
        </p:spPr>
        <p:txBody>
          <a:bodyPr>
            <a:spAutoFit/>
          </a:bodyPr>
          <a:lstStyle/>
          <a:p>
            <a:pPr algn="ctr" eaLnBrk="0" hangingPunct="0"/>
            <a:r>
              <a:rPr lang="en-US" sz="1200" b="1"/>
              <a:t>Service Nodes</a:t>
            </a:r>
          </a:p>
        </p:txBody>
      </p:sp>
      <p:pic>
        <p:nvPicPr>
          <p:cNvPr id="35861" name="Picture 21" descr="8500CupFront"/>
          <p:cNvPicPr>
            <a:picLocks noChangeAspect="1" noChangeArrowheads="1"/>
          </p:cNvPicPr>
          <p:nvPr/>
        </p:nvPicPr>
        <p:blipFill>
          <a:blip r:embed="rId5" cstate="print"/>
          <a:srcRect/>
          <a:stretch>
            <a:fillRect/>
          </a:stretch>
        </p:blipFill>
        <p:spPr bwMode="auto">
          <a:xfrm>
            <a:off x="152400" y="1989050"/>
            <a:ext cx="1076325" cy="482600"/>
          </a:xfrm>
          <a:prstGeom prst="rect">
            <a:avLst/>
          </a:prstGeom>
          <a:noFill/>
          <a:ln w="9525">
            <a:noFill/>
            <a:miter lim="800000"/>
            <a:headEnd/>
            <a:tailEnd/>
          </a:ln>
        </p:spPr>
      </p:pic>
      <p:pic>
        <p:nvPicPr>
          <p:cNvPr id="35862" name="Picture 22"/>
          <p:cNvPicPr>
            <a:picLocks noChangeAspect="1" noChangeArrowheads="1"/>
          </p:cNvPicPr>
          <p:nvPr/>
        </p:nvPicPr>
        <p:blipFill>
          <a:blip r:embed="rId4" cstate="print"/>
          <a:srcRect/>
          <a:stretch>
            <a:fillRect/>
          </a:stretch>
        </p:blipFill>
        <p:spPr bwMode="auto">
          <a:xfrm>
            <a:off x="152400" y="3689263"/>
            <a:ext cx="1160463" cy="376237"/>
          </a:xfrm>
          <a:prstGeom prst="rect">
            <a:avLst/>
          </a:prstGeom>
          <a:noFill/>
          <a:ln w="9525">
            <a:noFill/>
            <a:miter lim="800000"/>
            <a:headEnd/>
            <a:tailEnd/>
          </a:ln>
        </p:spPr>
      </p:pic>
      <p:sp>
        <p:nvSpPr>
          <p:cNvPr id="35863" name="Text Box 23"/>
          <p:cNvSpPr txBox="1">
            <a:spLocks noChangeArrowheads="1"/>
          </p:cNvSpPr>
          <p:nvPr/>
        </p:nvSpPr>
        <p:spPr bwMode="auto">
          <a:xfrm>
            <a:off x="258763" y="2655800"/>
            <a:ext cx="865187" cy="336550"/>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resource manager</a:t>
            </a:r>
          </a:p>
        </p:txBody>
      </p:sp>
      <p:sp>
        <p:nvSpPr>
          <p:cNvPr id="35864" name="Text Box 24"/>
          <p:cNvSpPr txBox="1">
            <a:spLocks noChangeArrowheads="1"/>
          </p:cNvSpPr>
          <p:nvPr/>
        </p:nvSpPr>
        <p:spPr bwMode="auto">
          <a:xfrm>
            <a:off x="468313" y="4140113"/>
            <a:ext cx="636587" cy="214312"/>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n-US" b="1"/>
              <a:t>To LAN</a:t>
            </a:r>
          </a:p>
        </p:txBody>
      </p:sp>
      <p:pic>
        <p:nvPicPr>
          <p:cNvPr id="35865" name="Picture 25" descr="Rack_2U"/>
          <p:cNvPicPr>
            <a:picLocks noChangeAspect="1" noChangeArrowheads="1"/>
          </p:cNvPicPr>
          <p:nvPr/>
        </p:nvPicPr>
        <p:blipFill>
          <a:blip r:embed="rId6" cstate="print"/>
          <a:srcRect/>
          <a:stretch>
            <a:fillRect/>
          </a:stretch>
        </p:blipFill>
        <p:spPr bwMode="auto">
          <a:xfrm>
            <a:off x="1976438" y="1093700"/>
            <a:ext cx="1263650" cy="4646613"/>
          </a:xfrm>
          <a:prstGeom prst="rect">
            <a:avLst/>
          </a:prstGeom>
          <a:noFill/>
          <a:ln w="9525">
            <a:noFill/>
            <a:miter lim="800000"/>
            <a:headEnd/>
            <a:tailEnd/>
          </a:ln>
        </p:spPr>
      </p:pic>
      <p:grpSp>
        <p:nvGrpSpPr>
          <p:cNvPr id="35866" name="Group 27"/>
          <p:cNvGrpSpPr>
            <a:grpSpLocks/>
          </p:cNvGrpSpPr>
          <p:nvPr/>
        </p:nvGrpSpPr>
        <p:grpSpPr bwMode="auto">
          <a:xfrm>
            <a:off x="3543300" y="1160375"/>
            <a:ext cx="5381625" cy="3543300"/>
            <a:chOff x="2232" y="618"/>
            <a:chExt cx="3390" cy="2232"/>
          </a:xfrm>
        </p:grpSpPr>
        <p:sp>
          <p:nvSpPr>
            <p:cNvPr id="1975324" name="Rectangle 28"/>
            <p:cNvSpPr>
              <a:spLocks noChangeArrowheads="1"/>
            </p:cNvSpPr>
            <p:nvPr/>
          </p:nvSpPr>
          <p:spPr bwMode="auto">
            <a:xfrm>
              <a:off x="2232" y="618"/>
              <a:ext cx="3390" cy="2232"/>
            </a:xfrm>
            <a:prstGeom prst="rect">
              <a:avLst/>
            </a:prstGeom>
            <a:solidFill>
              <a:schemeClr val="accent1"/>
            </a:solidFill>
            <a:ln w="19050">
              <a:solidFill>
                <a:schemeClr val="hlink"/>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a:latin typeface="Arial" charset="0"/>
              </a:endParaRPr>
            </a:p>
          </p:txBody>
        </p:sp>
        <p:sp>
          <p:nvSpPr>
            <p:cNvPr id="35894" name="Rectangle 29"/>
            <p:cNvSpPr>
              <a:spLocks noChangeArrowheads="1"/>
            </p:cNvSpPr>
            <p:nvPr/>
          </p:nvSpPr>
          <p:spPr bwMode="auto">
            <a:xfrm>
              <a:off x="4789" y="1705"/>
              <a:ext cx="318" cy="261"/>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5895" name="Rectangle 30"/>
            <p:cNvSpPr>
              <a:spLocks noChangeArrowheads="1"/>
            </p:cNvSpPr>
            <p:nvPr/>
          </p:nvSpPr>
          <p:spPr bwMode="auto">
            <a:xfrm>
              <a:off x="4260" y="1702"/>
              <a:ext cx="318" cy="261"/>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700" b="1"/>
                <a:t>Display</a:t>
              </a:r>
            </a:p>
            <a:p>
              <a:pPr algn="ctr" eaLnBrk="0" hangingPunct="0"/>
              <a:r>
                <a:rPr lang="en-US" sz="700" b="1"/>
                <a:t>Subsystem</a:t>
              </a:r>
            </a:p>
          </p:txBody>
        </p:sp>
        <p:sp>
          <p:nvSpPr>
            <p:cNvPr id="35896" name="Rectangle 31"/>
            <p:cNvSpPr>
              <a:spLocks noChangeArrowheads="1"/>
            </p:cNvSpPr>
            <p:nvPr/>
          </p:nvSpPr>
          <p:spPr bwMode="auto">
            <a:xfrm>
              <a:off x="3783" y="2357"/>
              <a:ext cx="318" cy="262"/>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 </a:t>
              </a:r>
            </a:p>
            <a:p>
              <a:pPr algn="ctr" eaLnBrk="0" hangingPunct="0"/>
              <a:r>
                <a:rPr lang="en-US" sz="800" b="1"/>
                <a:t>DataLink</a:t>
              </a:r>
            </a:p>
          </p:txBody>
        </p:sp>
        <p:sp>
          <p:nvSpPr>
            <p:cNvPr id="35897" name="Rectangle 32"/>
            <p:cNvSpPr>
              <a:spLocks noChangeArrowheads="1"/>
            </p:cNvSpPr>
            <p:nvPr/>
          </p:nvSpPr>
          <p:spPr bwMode="auto">
            <a:xfrm>
              <a:off x="2914" y="1700"/>
              <a:ext cx="318" cy="261"/>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800" b="1"/>
                <a:t>Mission </a:t>
              </a:r>
            </a:p>
            <a:p>
              <a:pPr algn="ctr" eaLnBrk="0" hangingPunct="0"/>
              <a:r>
                <a:rPr lang="en-US" sz="800" b="1"/>
                <a:t>Computer</a:t>
              </a:r>
            </a:p>
          </p:txBody>
        </p:sp>
        <p:sp>
          <p:nvSpPr>
            <p:cNvPr id="35898" name="Rectangle 33"/>
            <p:cNvSpPr>
              <a:spLocks noChangeArrowheads="1"/>
            </p:cNvSpPr>
            <p:nvPr/>
          </p:nvSpPr>
          <p:spPr bwMode="auto">
            <a:xfrm>
              <a:off x="2891" y="966"/>
              <a:ext cx="318" cy="26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900" b="1"/>
                <a:t>Radar</a:t>
              </a:r>
            </a:p>
          </p:txBody>
        </p:sp>
        <p:sp>
          <p:nvSpPr>
            <p:cNvPr id="35899" name="Rectangle 34"/>
            <p:cNvSpPr>
              <a:spLocks noChangeArrowheads="1"/>
            </p:cNvSpPr>
            <p:nvPr/>
          </p:nvSpPr>
          <p:spPr bwMode="auto">
            <a:xfrm>
              <a:off x="3357" y="966"/>
              <a:ext cx="318" cy="26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a:p>
              <a:pPr algn="ctr" eaLnBrk="0" hangingPunct="0"/>
              <a:r>
                <a:rPr lang="en-US" sz="800" b="1"/>
                <a:t>System</a:t>
              </a:r>
            </a:p>
          </p:txBody>
        </p:sp>
        <p:sp>
          <p:nvSpPr>
            <p:cNvPr id="35900" name="Line 35"/>
            <p:cNvSpPr>
              <a:spLocks noChangeShapeType="1"/>
            </p:cNvSpPr>
            <p:nvPr/>
          </p:nvSpPr>
          <p:spPr bwMode="auto">
            <a:xfrm>
              <a:off x="3207" y="1096"/>
              <a:ext cx="150" cy="0"/>
            </a:xfrm>
            <a:prstGeom prst="line">
              <a:avLst/>
            </a:prstGeom>
            <a:noFill/>
            <a:ln w="12700">
              <a:solidFill>
                <a:schemeClr val="tx1"/>
              </a:solidFill>
              <a:round/>
              <a:headEnd type="none" w="sm" len="sm"/>
              <a:tailEnd type="triangle" w="med" len="med"/>
            </a:ln>
          </p:spPr>
          <p:txBody>
            <a:bodyPr/>
            <a:lstStyle/>
            <a:p>
              <a:endParaRPr lang="en-US"/>
            </a:p>
          </p:txBody>
        </p:sp>
        <p:sp>
          <p:nvSpPr>
            <p:cNvPr id="35901" name="Rectangle 36"/>
            <p:cNvSpPr>
              <a:spLocks noChangeArrowheads="1"/>
            </p:cNvSpPr>
            <p:nvPr/>
          </p:nvSpPr>
          <p:spPr bwMode="auto">
            <a:xfrm>
              <a:off x="3942" y="961"/>
              <a:ext cx="318" cy="26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5902" name="Text Box 37"/>
            <p:cNvSpPr txBox="1">
              <a:spLocks noChangeArrowheads="1"/>
            </p:cNvSpPr>
            <p:nvPr/>
          </p:nvSpPr>
          <p:spPr bwMode="auto">
            <a:xfrm>
              <a:off x="4283" y="1116"/>
              <a:ext cx="244" cy="212"/>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5903" name="Text Box 38"/>
            <p:cNvSpPr txBox="1">
              <a:spLocks noChangeArrowheads="1"/>
            </p:cNvSpPr>
            <p:nvPr/>
          </p:nvSpPr>
          <p:spPr bwMode="auto">
            <a:xfrm>
              <a:off x="5136" y="1876"/>
              <a:ext cx="244" cy="212"/>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5904" name="Line 39"/>
            <p:cNvSpPr>
              <a:spLocks noChangeShapeType="1"/>
            </p:cNvSpPr>
            <p:nvPr/>
          </p:nvSpPr>
          <p:spPr bwMode="auto">
            <a:xfrm>
              <a:off x="2618" y="2153"/>
              <a:ext cx="2518" cy="0"/>
            </a:xfrm>
            <a:prstGeom prst="line">
              <a:avLst/>
            </a:prstGeom>
            <a:noFill/>
            <a:ln w="76200">
              <a:solidFill>
                <a:schemeClr val="tx1"/>
              </a:solidFill>
              <a:round/>
              <a:headEnd type="none" w="sm" len="sm"/>
              <a:tailEnd type="none" w="sm" len="sm"/>
            </a:ln>
          </p:spPr>
          <p:txBody>
            <a:bodyPr/>
            <a:lstStyle/>
            <a:p>
              <a:endParaRPr lang="en-US"/>
            </a:p>
          </p:txBody>
        </p:sp>
        <p:sp>
          <p:nvSpPr>
            <p:cNvPr id="35905" name="Line 40"/>
            <p:cNvSpPr>
              <a:spLocks noChangeShapeType="1"/>
            </p:cNvSpPr>
            <p:nvPr/>
          </p:nvSpPr>
          <p:spPr bwMode="auto">
            <a:xfrm>
              <a:off x="3039" y="1228"/>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5906" name="Line 41"/>
            <p:cNvSpPr>
              <a:spLocks noChangeShapeType="1"/>
            </p:cNvSpPr>
            <p:nvPr/>
          </p:nvSpPr>
          <p:spPr bwMode="auto">
            <a:xfrm>
              <a:off x="3514" y="1225"/>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5907" name="Line 42"/>
            <p:cNvSpPr>
              <a:spLocks noChangeShapeType="1"/>
            </p:cNvSpPr>
            <p:nvPr/>
          </p:nvSpPr>
          <p:spPr bwMode="auto">
            <a:xfrm>
              <a:off x="4097" y="1228"/>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5908" name="Line 43"/>
            <p:cNvSpPr>
              <a:spLocks noChangeShapeType="1"/>
            </p:cNvSpPr>
            <p:nvPr/>
          </p:nvSpPr>
          <p:spPr bwMode="auto">
            <a:xfrm>
              <a:off x="3641" y="1963"/>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5909" name="Line 44"/>
            <p:cNvSpPr>
              <a:spLocks noChangeShapeType="1"/>
            </p:cNvSpPr>
            <p:nvPr/>
          </p:nvSpPr>
          <p:spPr bwMode="auto">
            <a:xfrm>
              <a:off x="3071" y="1963"/>
              <a:ext cx="0" cy="168"/>
            </a:xfrm>
            <a:prstGeom prst="line">
              <a:avLst/>
            </a:prstGeom>
            <a:noFill/>
            <a:ln w="12700">
              <a:solidFill>
                <a:schemeClr val="tx1"/>
              </a:solidFill>
              <a:round/>
              <a:headEnd type="triangle" w="med" len="med"/>
              <a:tailEnd type="triangle" w="med" len="med"/>
            </a:ln>
          </p:spPr>
          <p:txBody>
            <a:bodyPr/>
            <a:lstStyle/>
            <a:p>
              <a:endParaRPr lang="en-US"/>
            </a:p>
          </p:txBody>
        </p:sp>
        <p:sp>
          <p:nvSpPr>
            <p:cNvPr id="35910" name="Line 45"/>
            <p:cNvSpPr>
              <a:spLocks noChangeShapeType="1"/>
            </p:cNvSpPr>
            <p:nvPr/>
          </p:nvSpPr>
          <p:spPr bwMode="auto">
            <a:xfrm>
              <a:off x="4403" y="1966"/>
              <a:ext cx="0" cy="167"/>
            </a:xfrm>
            <a:prstGeom prst="line">
              <a:avLst/>
            </a:prstGeom>
            <a:noFill/>
            <a:ln w="12700">
              <a:solidFill>
                <a:schemeClr val="tx1"/>
              </a:solidFill>
              <a:round/>
              <a:headEnd type="triangle" w="med" len="med"/>
              <a:tailEnd type="triangle" w="med" len="med"/>
            </a:ln>
          </p:spPr>
          <p:txBody>
            <a:bodyPr/>
            <a:lstStyle/>
            <a:p>
              <a:endParaRPr lang="en-US"/>
            </a:p>
          </p:txBody>
        </p:sp>
        <p:sp>
          <p:nvSpPr>
            <p:cNvPr id="35911" name="Line 46"/>
            <p:cNvSpPr>
              <a:spLocks noChangeShapeType="1"/>
            </p:cNvSpPr>
            <p:nvPr/>
          </p:nvSpPr>
          <p:spPr bwMode="auto">
            <a:xfrm>
              <a:off x="4867" y="1974"/>
              <a:ext cx="0" cy="167"/>
            </a:xfrm>
            <a:prstGeom prst="line">
              <a:avLst/>
            </a:prstGeom>
            <a:noFill/>
            <a:ln w="12700">
              <a:solidFill>
                <a:schemeClr val="tx1"/>
              </a:solidFill>
              <a:round/>
              <a:headEnd type="triangle" w="med" len="med"/>
              <a:tailEnd type="triangle" w="med" len="med"/>
            </a:ln>
          </p:spPr>
          <p:txBody>
            <a:bodyPr/>
            <a:lstStyle/>
            <a:p>
              <a:endParaRPr lang="en-US"/>
            </a:p>
          </p:txBody>
        </p:sp>
        <p:sp>
          <p:nvSpPr>
            <p:cNvPr id="35912" name="AutoShape 47"/>
            <p:cNvSpPr>
              <a:spLocks noChangeArrowheads="1"/>
            </p:cNvSpPr>
            <p:nvPr/>
          </p:nvSpPr>
          <p:spPr bwMode="auto">
            <a:xfrm>
              <a:off x="3241" y="1051"/>
              <a:ext cx="75" cy="8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B</a:t>
              </a:r>
            </a:p>
          </p:txBody>
        </p:sp>
        <p:sp>
          <p:nvSpPr>
            <p:cNvPr id="35913" name="Rectangle 48"/>
            <p:cNvSpPr>
              <a:spLocks noChangeArrowheads="1"/>
            </p:cNvSpPr>
            <p:nvPr/>
          </p:nvSpPr>
          <p:spPr bwMode="auto">
            <a:xfrm>
              <a:off x="3377" y="1698"/>
              <a:ext cx="565" cy="261"/>
            </a:xfrm>
            <a:prstGeom prst="rect">
              <a:avLst/>
            </a:prstGeom>
            <a:solidFill>
              <a:srgbClr val="CCFFCC"/>
            </a:solidFill>
            <a:ln w="28575">
              <a:solidFill>
                <a:schemeClr val="hlink"/>
              </a:solidFill>
              <a:miter lim="800000"/>
              <a:headEnd type="none" w="sm" len="sm"/>
              <a:tailEnd type="none" w="sm" len="sm"/>
            </a:ln>
          </p:spPr>
          <p:txBody>
            <a:bodyPr wrap="none" anchor="b"/>
            <a:lstStyle/>
            <a:p>
              <a:pPr algn="ctr" eaLnBrk="0" hangingPunct="0"/>
              <a:r>
                <a:rPr lang="en-US" sz="800" b="1"/>
                <a:t>Mass Storage</a:t>
              </a:r>
            </a:p>
          </p:txBody>
        </p:sp>
        <p:sp>
          <p:nvSpPr>
            <p:cNvPr id="1975345" name="AutoShape 49"/>
            <p:cNvSpPr>
              <a:spLocks noChangeArrowheads="1"/>
            </p:cNvSpPr>
            <p:nvPr/>
          </p:nvSpPr>
          <p:spPr bwMode="auto">
            <a:xfrm>
              <a:off x="3402" y="1714"/>
              <a:ext cx="235" cy="161"/>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75346" name="AutoShape 50"/>
            <p:cNvSpPr>
              <a:spLocks noChangeArrowheads="1"/>
            </p:cNvSpPr>
            <p:nvPr/>
          </p:nvSpPr>
          <p:spPr bwMode="auto">
            <a:xfrm>
              <a:off x="3672" y="1711"/>
              <a:ext cx="235" cy="162"/>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5916" name="Line 51"/>
            <p:cNvSpPr>
              <a:spLocks noChangeShapeType="1"/>
            </p:cNvSpPr>
            <p:nvPr/>
          </p:nvSpPr>
          <p:spPr bwMode="auto">
            <a:xfrm>
              <a:off x="2604" y="1413"/>
              <a:ext cx="2486" cy="2"/>
            </a:xfrm>
            <a:prstGeom prst="line">
              <a:avLst/>
            </a:prstGeom>
            <a:noFill/>
            <a:ln w="76200">
              <a:solidFill>
                <a:schemeClr val="tx1"/>
              </a:solidFill>
              <a:round/>
              <a:headEnd type="none" w="sm" len="sm"/>
              <a:tailEnd type="none" w="sm" len="sm"/>
            </a:ln>
          </p:spPr>
          <p:txBody>
            <a:bodyPr/>
            <a:lstStyle/>
            <a:p>
              <a:endParaRPr lang="en-US"/>
            </a:p>
          </p:txBody>
        </p:sp>
        <p:sp>
          <p:nvSpPr>
            <p:cNvPr id="35917" name="Line 52"/>
            <p:cNvSpPr>
              <a:spLocks noChangeShapeType="1"/>
            </p:cNvSpPr>
            <p:nvPr/>
          </p:nvSpPr>
          <p:spPr bwMode="auto">
            <a:xfrm flipV="1">
              <a:off x="2522" y="1449"/>
              <a:ext cx="281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5918" name="Line 53"/>
            <p:cNvSpPr>
              <a:spLocks noChangeShapeType="1"/>
            </p:cNvSpPr>
            <p:nvPr/>
          </p:nvSpPr>
          <p:spPr bwMode="auto">
            <a:xfrm flipV="1">
              <a:off x="2465" y="1401"/>
              <a:ext cx="2810" cy="0"/>
            </a:xfrm>
            <a:prstGeom prst="line">
              <a:avLst/>
            </a:prstGeom>
            <a:noFill/>
            <a:ln w="38100">
              <a:solidFill>
                <a:schemeClr val="tx1"/>
              </a:solidFill>
              <a:round/>
              <a:headEnd type="triangle" w="med" len="med"/>
              <a:tailEnd type="triangle" w="med" len="med"/>
            </a:ln>
          </p:spPr>
          <p:txBody>
            <a:bodyPr/>
            <a:lstStyle/>
            <a:p>
              <a:endParaRPr lang="en-US"/>
            </a:p>
          </p:txBody>
        </p:sp>
        <p:sp>
          <p:nvSpPr>
            <p:cNvPr id="35919" name="Line 54"/>
            <p:cNvSpPr>
              <a:spLocks noChangeShapeType="1"/>
            </p:cNvSpPr>
            <p:nvPr/>
          </p:nvSpPr>
          <p:spPr bwMode="auto">
            <a:xfrm>
              <a:off x="2641" y="2130"/>
              <a:ext cx="2486" cy="0"/>
            </a:xfrm>
            <a:prstGeom prst="line">
              <a:avLst/>
            </a:prstGeom>
            <a:noFill/>
            <a:ln w="76200">
              <a:solidFill>
                <a:schemeClr val="tx1"/>
              </a:solidFill>
              <a:round/>
              <a:headEnd type="none" w="sm" len="sm"/>
              <a:tailEnd type="none" w="sm" len="sm"/>
            </a:ln>
          </p:spPr>
          <p:txBody>
            <a:bodyPr/>
            <a:lstStyle/>
            <a:p>
              <a:endParaRPr lang="en-US"/>
            </a:p>
          </p:txBody>
        </p:sp>
        <p:sp>
          <p:nvSpPr>
            <p:cNvPr id="35920" name="Rectangle 55"/>
            <p:cNvSpPr>
              <a:spLocks noChangeArrowheads="1"/>
            </p:cNvSpPr>
            <p:nvPr/>
          </p:nvSpPr>
          <p:spPr bwMode="auto">
            <a:xfrm>
              <a:off x="2451" y="2122"/>
              <a:ext cx="2906" cy="81"/>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5921" name="Line 56"/>
            <p:cNvSpPr>
              <a:spLocks noChangeShapeType="1"/>
            </p:cNvSpPr>
            <p:nvPr/>
          </p:nvSpPr>
          <p:spPr bwMode="auto">
            <a:xfrm flipV="1">
              <a:off x="2558" y="2201"/>
              <a:ext cx="2810" cy="0"/>
            </a:xfrm>
            <a:prstGeom prst="line">
              <a:avLst/>
            </a:prstGeom>
            <a:noFill/>
            <a:ln w="38100">
              <a:solidFill>
                <a:srgbClr val="0000FF"/>
              </a:solidFill>
              <a:round/>
              <a:headEnd type="triangle" w="med" len="med"/>
              <a:tailEnd type="triangle" w="med" len="med"/>
            </a:ln>
          </p:spPr>
          <p:txBody>
            <a:bodyPr/>
            <a:lstStyle/>
            <a:p>
              <a:endParaRPr lang="en-US"/>
            </a:p>
          </p:txBody>
        </p:sp>
        <p:sp>
          <p:nvSpPr>
            <p:cNvPr id="35922" name="Line 57"/>
            <p:cNvSpPr>
              <a:spLocks noChangeShapeType="1"/>
            </p:cNvSpPr>
            <p:nvPr/>
          </p:nvSpPr>
          <p:spPr bwMode="auto">
            <a:xfrm flipV="1">
              <a:off x="2502" y="2122"/>
              <a:ext cx="2810" cy="0"/>
            </a:xfrm>
            <a:prstGeom prst="line">
              <a:avLst/>
            </a:prstGeom>
            <a:noFill/>
            <a:ln w="38100">
              <a:solidFill>
                <a:schemeClr val="tx1"/>
              </a:solidFill>
              <a:round/>
              <a:headEnd type="triangle" w="med" len="med"/>
              <a:tailEnd type="triangle" w="med" len="med"/>
            </a:ln>
          </p:spPr>
          <p:txBody>
            <a:bodyPr/>
            <a:lstStyle/>
            <a:p>
              <a:endParaRPr lang="en-US"/>
            </a:p>
          </p:txBody>
        </p:sp>
        <p:sp>
          <p:nvSpPr>
            <p:cNvPr id="35923" name="Line 58"/>
            <p:cNvSpPr>
              <a:spLocks noChangeShapeType="1"/>
            </p:cNvSpPr>
            <p:nvPr/>
          </p:nvSpPr>
          <p:spPr bwMode="auto">
            <a:xfrm flipH="1">
              <a:off x="3112" y="1963"/>
              <a:ext cx="4" cy="241"/>
            </a:xfrm>
            <a:prstGeom prst="line">
              <a:avLst/>
            </a:prstGeom>
            <a:noFill/>
            <a:ln w="12700">
              <a:solidFill>
                <a:srgbClr val="0000FF"/>
              </a:solidFill>
              <a:round/>
              <a:headEnd type="triangle" w="med" len="med"/>
              <a:tailEnd type="triangle" w="med" len="med"/>
            </a:ln>
          </p:spPr>
          <p:txBody>
            <a:bodyPr/>
            <a:lstStyle/>
            <a:p>
              <a:endParaRPr lang="en-US"/>
            </a:p>
          </p:txBody>
        </p:sp>
        <p:sp>
          <p:nvSpPr>
            <p:cNvPr id="35924" name="Line 59"/>
            <p:cNvSpPr>
              <a:spLocks noChangeShapeType="1"/>
            </p:cNvSpPr>
            <p:nvPr/>
          </p:nvSpPr>
          <p:spPr bwMode="auto">
            <a:xfrm flipH="1">
              <a:off x="3675" y="1955"/>
              <a:ext cx="3" cy="254"/>
            </a:xfrm>
            <a:prstGeom prst="line">
              <a:avLst/>
            </a:prstGeom>
            <a:noFill/>
            <a:ln w="12700">
              <a:solidFill>
                <a:srgbClr val="0000FF"/>
              </a:solidFill>
              <a:round/>
              <a:headEnd type="triangle" w="med" len="med"/>
              <a:tailEnd type="triangle" w="med" len="med"/>
            </a:ln>
          </p:spPr>
          <p:txBody>
            <a:bodyPr/>
            <a:lstStyle/>
            <a:p>
              <a:endParaRPr lang="en-US"/>
            </a:p>
          </p:txBody>
        </p:sp>
        <p:sp>
          <p:nvSpPr>
            <p:cNvPr id="35925" name="Line 60"/>
            <p:cNvSpPr>
              <a:spLocks noChangeShapeType="1"/>
            </p:cNvSpPr>
            <p:nvPr/>
          </p:nvSpPr>
          <p:spPr bwMode="auto">
            <a:xfrm>
              <a:off x="4448" y="1969"/>
              <a:ext cx="0" cy="238"/>
            </a:xfrm>
            <a:prstGeom prst="line">
              <a:avLst/>
            </a:prstGeom>
            <a:noFill/>
            <a:ln w="12700">
              <a:solidFill>
                <a:srgbClr val="0000FF"/>
              </a:solidFill>
              <a:round/>
              <a:headEnd type="triangle" w="med" len="med"/>
              <a:tailEnd type="triangle" w="med" len="med"/>
            </a:ln>
          </p:spPr>
          <p:txBody>
            <a:bodyPr/>
            <a:lstStyle/>
            <a:p>
              <a:endParaRPr lang="en-US"/>
            </a:p>
          </p:txBody>
        </p:sp>
        <p:sp>
          <p:nvSpPr>
            <p:cNvPr id="35926" name="Line 61"/>
            <p:cNvSpPr>
              <a:spLocks noChangeShapeType="1"/>
            </p:cNvSpPr>
            <p:nvPr/>
          </p:nvSpPr>
          <p:spPr bwMode="auto">
            <a:xfrm>
              <a:off x="4905" y="1968"/>
              <a:ext cx="0" cy="241"/>
            </a:xfrm>
            <a:prstGeom prst="line">
              <a:avLst/>
            </a:prstGeom>
            <a:noFill/>
            <a:ln w="12700">
              <a:solidFill>
                <a:srgbClr val="0000FF"/>
              </a:solidFill>
              <a:round/>
              <a:headEnd type="triangle" w="med" len="med"/>
              <a:tailEnd type="triangle" w="med" len="med"/>
            </a:ln>
          </p:spPr>
          <p:txBody>
            <a:bodyPr/>
            <a:lstStyle/>
            <a:p>
              <a:endParaRPr lang="en-US"/>
            </a:p>
          </p:txBody>
        </p:sp>
        <p:sp>
          <p:nvSpPr>
            <p:cNvPr id="35927" name="Line 62"/>
            <p:cNvSpPr>
              <a:spLocks noChangeShapeType="1"/>
            </p:cNvSpPr>
            <p:nvPr/>
          </p:nvSpPr>
          <p:spPr bwMode="auto">
            <a:xfrm flipH="1">
              <a:off x="3081" y="1230"/>
              <a:ext cx="3" cy="212"/>
            </a:xfrm>
            <a:prstGeom prst="line">
              <a:avLst/>
            </a:prstGeom>
            <a:noFill/>
            <a:ln w="12700">
              <a:solidFill>
                <a:srgbClr val="0000FF"/>
              </a:solidFill>
              <a:round/>
              <a:headEnd type="triangle" w="med" len="med"/>
              <a:tailEnd type="triangle" w="med" len="med"/>
            </a:ln>
          </p:spPr>
          <p:txBody>
            <a:bodyPr/>
            <a:lstStyle/>
            <a:p>
              <a:endParaRPr lang="en-US"/>
            </a:p>
          </p:txBody>
        </p:sp>
        <p:sp>
          <p:nvSpPr>
            <p:cNvPr id="35928" name="Line 63"/>
            <p:cNvSpPr>
              <a:spLocks noChangeShapeType="1"/>
            </p:cNvSpPr>
            <p:nvPr/>
          </p:nvSpPr>
          <p:spPr bwMode="auto">
            <a:xfrm>
              <a:off x="3564" y="1223"/>
              <a:ext cx="0" cy="218"/>
            </a:xfrm>
            <a:prstGeom prst="line">
              <a:avLst/>
            </a:prstGeom>
            <a:noFill/>
            <a:ln w="12700">
              <a:solidFill>
                <a:srgbClr val="0000FF"/>
              </a:solidFill>
              <a:round/>
              <a:headEnd type="triangle" w="med" len="med"/>
              <a:tailEnd type="triangle" w="med" len="med"/>
            </a:ln>
          </p:spPr>
          <p:txBody>
            <a:bodyPr/>
            <a:lstStyle/>
            <a:p>
              <a:endParaRPr lang="en-US"/>
            </a:p>
          </p:txBody>
        </p:sp>
        <p:sp>
          <p:nvSpPr>
            <p:cNvPr id="35929" name="Line 64"/>
            <p:cNvSpPr>
              <a:spLocks noChangeShapeType="1"/>
            </p:cNvSpPr>
            <p:nvPr/>
          </p:nvSpPr>
          <p:spPr bwMode="auto">
            <a:xfrm>
              <a:off x="4141" y="1220"/>
              <a:ext cx="0" cy="221"/>
            </a:xfrm>
            <a:prstGeom prst="line">
              <a:avLst/>
            </a:prstGeom>
            <a:noFill/>
            <a:ln w="12700">
              <a:solidFill>
                <a:srgbClr val="0000FF"/>
              </a:solidFill>
              <a:round/>
              <a:headEnd type="triangle" w="med" len="med"/>
              <a:tailEnd type="triangle" w="med" len="med"/>
            </a:ln>
          </p:spPr>
          <p:txBody>
            <a:bodyPr/>
            <a:lstStyle/>
            <a:p>
              <a:endParaRPr lang="en-US"/>
            </a:p>
          </p:txBody>
        </p:sp>
        <p:sp>
          <p:nvSpPr>
            <p:cNvPr id="35930" name="Line 65"/>
            <p:cNvSpPr>
              <a:spLocks noChangeShapeType="1"/>
            </p:cNvSpPr>
            <p:nvPr/>
          </p:nvSpPr>
          <p:spPr bwMode="auto">
            <a:xfrm>
              <a:off x="2675" y="1406"/>
              <a:ext cx="0" cy="711"/>
            </a:xfrm>
            <a:prstGeom prst="line">
              <a:avLst/>
            </a:prstGeom>
            <a:noFill/>
            <a:ln w="38100">
              <a:solidFill>
                <a:schemeClr val="tx1"/>
              </a:solidFill>
              <a:round/>
              <a:headEnd type="triangle" w="med" len="med"/>
              <a:tailEnd type="triangle" w="med" len="med"/>
            </a:ln>
          </p:spPr>
          <p:txBody>
            <a:bodyPr/>
            <a:lstStyle/>
            <a:p>
              <a:endParaRPr lang="en-US"/>
            </a:p>
          </p:txBody>
        </p:sp>
        <p:sp>
          <p:nvSpPr>
            <p:cNvPr id="35931" name="Line 66"/>
            <p:cNvSpPr>
              <a:spLocks noChangeShapeType="1"/>
            </p:cNvSpPr>
            <p:nvPr/>
          </p:nvSpPr>
          <p:spPr bwMode="auto">
            <a:xfrm>
              <a:off x="2732" y="1454"/>
              <a:ext cx="0" cy="739"/>
            </a:xfrm>
            <a:prstGeom prst="line">
              <a:avLst/>
            </a:prstGeom>
            <a:noFill/>
            <a:ln w="38100">
              <a:solidFill>
                <a:srgbClr val="0000FF"/>
              </a:solidFill>
              <a:round/>
              <a:headEnd type="triangle" w="med" len="med"/>
              <a:tailEnd type="triangle" w="med" len="med"/>
            </a:ln>
          </p:spPr>
          <p:txBody>
            <a:bodyPr/>
            <a:lstStyle/>
            <a:p>
              <a:endParaRPr lang="en-US"/>
            </a:p>
          </p:txBody>
        </p:sp>
        <p:sp>
          <p:nvSpPr>
            <p:cNvPr id="35932" name="Line 67"/>
            <p:cNvSpPr>
              <a:spLocks noChangeShapeType="1"/>
            </p:cNvSpPr>
            <p:nvPr/>
          </p:nvSpPr>
          <p:spPr bwMode="auto">
            <a:xfrm>
              <a:off x="3942" y="2117"/>
              <a:ext cx="0" cy="242"/>
            </a:xfrm>
            <a:prstGeom prst="line">
              <a:avLst/>
            </a:prstGeom>
            <a:noFill/>
            <a:ln w="12700">
              <a:solidFill>
                <a:schemeClr val="tx1"/>
              </a:solidFill>
              <a:round/>
              <a:headEnd type="triangle" w="med" len="med"/>
              <a:tailEnd type="triangle" w="med" len="med"/>
            </a:ln>
          </p:spPr>
          <p:txBody>
            <a:bodyPr/>
            <a:lstStyle/>
            <a:p>
              <a:endParaRPr lang="en-US"/>
            </a:p>
          </p:txBody>
        </p:sp>
        <p:sp>
          <p:nvSpPr>
            <p:cNvPr id="35933" name="AutoShape 68"/>
            <p:cNvSpPr>
              <a:spLocks noChangeArrowheads="1"/>
            </p:cNvSpPr>
            <p:nvPr/>
          </p:nvSpPr>
          <p:spPr bwMode="auto">
            <a:xfrm>
              <a:off x="3905" y="2213"/>
              <a:ext cx="75"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I</a:t>
              </a:r>
            </a:p>
          </p:txBody>
        </p:sp>
        <p:sp>
          <p:nvSpPr>
            <p:cNvPr id="35934" name="AutoShape 69"/>
            <p:cNvSpPr>
              <a:spLocks noChangeArrowheads="1"/>
            </p:cNvSpPr>
            <p:nvPr/>
          </p:nvSpPr>
          <p:spPr bwMode="auto">
            <a:xfrm>
              <a:off x="2998" y="1266"/>
              <a:ext cx="118"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A</a:t>
              </a:r>
            </a:p>
          </p:txBody>
        </p:sp>
        <p:sp>
          <p:nvSpPr>
            <p:cNvPr id="35935" name="AutoShape 70"/>
            <p:cNvSpPr>
              <a:spLocks noChangeArrowheads="1"/>
            </p:cNvSpPr>
            <p:nvPr/>
          </p:nvSpPr>
          <p:spPr bwMode="auto">
            <a:xfrm>
              <a:off x="3482" y="1258"/>
              <a:ext cx="104" cy="8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C</a:t>
              </a:r>
            </a:p>
          </p:txBody>
        </p:sp>
        <p:sp>
          <p:nvSpPr>
            <p:cNvPr id="35936" name="AutoShape 71"/>
            <p:cNvSpPr>
              <a:spLocks noChangeArrowheads="1"/>
            </p:cNvSpPr>
            <p:nvPr/>
          </p:nvSpPr>
          <p:spPr bwMode="auto">
            <a:xfrm>
              <a:off x="4057" y="1262"/>
              <a:ext cx="106"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D</a:t>
              </a:r>
            </a:p>
          </p:txBody>
        </p:sp>
        <p:sp>
          <p:nvSpPr>
            <p:cNvPr id="35937" name="AutoShape 72"/>
            <p:cNvSpPr>
              <a:spLocks noChangeArrowheads="1"/>
            </p:cNvSpPr>
            <p:nvPr/>
          </p:nvSpPr>
          <p:spPr bwMode="auto">
            <a:xfrm>
              <a:off x="3030" y="1999"/>
              <a:ext cx="138"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E</a:t>
              </a:r>
            </a:p>
          </p:txBody>
        </p:sp>
        <p:sp>
          <p:nvSpPr>
            <p:cNvPr id="35938" name="AutoShape 73"/>
            <p:cNvSpPr>
              <a:spLocks noChangeArrowheads="1"/>
            </p:cNvSpPr>
            <p:nvPr/>
          </p:nvSpPr>
          <p:spPr bwMode="auto">
            <a:xfrm>
              <a:off x="3608" y="2002"/>
              <a:ext cx="122"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F</a:t>
              </a:r>
            </a:p>
          </p:txBody>
        </p:sp>
        <p:sp>
          <p:nvSpPr>
            <p:cNvPr id="35939" name="AutoShape 74"/>
            <p:cNvSpPr>
              <a:spLocks noChangeArrowheads="1"/>
            </p:cNvSpPr>
            <p:nvPr/>
          </p:nvSpPr>
          <p:spPr bwMode="auto">
            <a:xfrm>
              <a:off x="4369" y="2004"/>
              <a:ext cx="119" cy="8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G</a:t>
              </a:r>
            </a:p>
          </p:txBody>
        </p:sp>
        <p:sp>
          <p:nvSpPr>
            <p:cNvPr id="35940" name="AutoShape 75"/>
            <p:cNvSpPr>
              <a:spLocks noChangeArrowheads="1"/>
            </p:cNvSpPr>
            <p:nvPr/>
          </p:nvSpPr>
          <p:spPr bwMode="auto">
            <a:xfrm>
              <a:off x="4830" y="2004"/>
              <a:ext cx="136" cy="8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H</a:t>
              </a:r>
            </a:p>
          </p:txBody>
        </p:sp>
        <p:sp>
          <p:nvSpPr>
            <p:cNvPr id="35941" name="AutoShape 76"/>
            <p:cNvSpPr>
              <a:spLocks noChangeArrowheads="1"/>
            </p:cNvSpPr>
            <p:nvPr/>
          </p:nvSpPr>
          <p:spPr bwMode="auto">
            <a:xfrm>
              <a:off x="2975" y="1228"/>
              <a:ext cx="172" cy="121"/>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A</a:t>
              </a:r>
            </a:p>
          </p:txBody>
        </p:sp>
        <p:sp>
          <p:nvSpPr>
            <p:cNvPr id="35942" name="AutoShape 77"/>
            <p:cNvSpPr>
              <a:spLocks noChangeArrowheads="1"/>
            </p:cNvSpPr>
            <p:nvPr/>
          </p:nvSpPr>
          <p:spPr bwMode="auto">
            <a:xfrm>
              <a:off x="3448" y="1228"/>
              <a:ext cx="173" cy="11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C</a:t>
              </a:r>
            </a:p>
          </p:txBody>
        </p:sp>
        <p:sp>
          <p:nvSpPr>
            <p:cNvPr id="35943" name="AutoShape 78"/>
            <p:cNvSpPr>
              <a:spLocks noChangeArrowheads="1"/>
            </p:cNvSpPr>
            <p:nvPr/>
          </p:nvSpPr>
          <p:spPr bwMode="auto">
            <a:xfrm>
              <a:off x="4010" y="1223"/>
              <a:ext cx="172" cy="122"/>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D</a:t>
              </a:r>
            </a:p>
          </p:txBody>
        </p:sp>
        <p:sp>
          <p:nvSpPr>
            <p:cNvPr id="35944" name="AutoShape 79"/>
            <p:cNvSpPr>
              <a:spLocks noChangeArrowheads="1"/>
            </p:cNvSpPr>
            <p:nvPr/>
          </p:nvSpPr>
          <p:spPr bwMode="auto">
            <a:xfrm>
              <a:off x="3004" y="1962"/>
              <a:ext cx="172" cy="12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E</a:t>
              </a:r>
            </a:p>
          </p:txBody>
        </p:sp>
        <p:sp>
          <p:nvSpPr>
            <p:cNvPr id="35945" name="AutoShape 80"/>
            <p:cNvSpPr>
              <a:spLocks noChangeArrowheads="1"/>
            </p:cNvSpPr>
            <p:nvPr/>
          </p:nvSpPr>
          <p:spPr bwMode="auto">
            <a:xfrm>
              <a:off x="3587" y="1958"/>
              <a:ext cx="173" cy="126"/>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F</a:t>
              </a:r>
            </a:p>
          </p:txBody>
        </p:sp>
        <p:sp>
          <p:nvSpPr>
            <p:cNvPr id="35946" name="AutoShape 81"/>
            <p:cNvSpPr>
              <a:spLocks noChangeArrowheads="1"/>
            </p:cNvSpPr>
            <p:nvPr/>
          </p:nvSpPr>
          <p:spPr bwMode="auto">
            <a:xfrm>
              <a:off x="4336" y="1966"/>
              <a:ext cx="172" cy="119"/>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G</a:t>
              </a:r>
            </a:p>
          </p:txBody>
        </p:sp>
        <p:sp>
          <p:nvSpPr>
            <p:cNvPr id="35947" name="AutoShape 82"/>
            <p:cNvSpPr>
              <a:spLocks noChangeArrowheads="1"/>
            </p:cNvSpPr>
            <p:nvPr/>
          </p:nvSpPr>
          <p:spPr bwMode="auto">
            <a:xfrm>
              <a:off x="4816" y="1966"/>
              <a:ext cx="172" cy="11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H</a:t>
              </a:r>
            </a:p>
          </p:txBody>
        </p:sp>
        <p:sp>
          <p:nvSpPr>
            <p:cNvPr id="35948" name="AutoShape 83"/>
            <p:cNvSpPr>
              <a:spLocks noChangeArrowheads="1"/>
            </p:cNvSpPr>
            <p:nvPr/>
          </p:nvSpPr>
          <p:spPr bwMode="auto">
            <a:xfrm>
              <a:off x="3855" y="2250"/>
              <a:ext cx="173" cy="107"/>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I</a:t>
              </a:r>
            </a:p>
          </p:txBody>
        </p:sp>
        <p:sp>
          <p:nvSpPr>
            <p:cNvPr id="35949" name="Freeform 84"/>
            <p:cNvSpPr>
              <a:spLocks/>
            </p:cNvSpPr>
            <p:nvPr/>
          </p:nvSpPr>
          <p:spPr bwMode="auto">
            <a:xfrm>
              <a:off x="2427" y="1342"/>
              <a:ext cx="3071" cy="915"/>
            </a:xfrm>
            <a:custGeom>
              <a:avLst/>
              <a:gdLst>
                <a:gd name="T0" fmla="*/ 0 w 4656"/>
                <a:gd name="T1" fmla="*/ 0 h 1296"/>
                <a:gd name="T2" fmla="*/ 3 w 4656"/>
                <a:gd name="T3" fmla="*/ 0 h 1296"/>
                <a:gd name="T4" fmla="*/ 3 w 4656"/>
                <a:gd name="T5" fmla="*/ 1 h 1296"/>
                <a:gd name="T6" fmla="*/ 1 w 4656"/>
                <a:gd name="T7" fmla="*/ 1 h 1296"/>
                <a:gd name="T8" fmla="*/ 1 w 4656"/>
                <a:gd name="T9" fmla="*/ 2 h 1296"/>
                <a:gd name="T10" fmla="*/ 3 w 4656"/>
                <a:gd name="T11" fmla="*/ 2 h 1296"/>
                <a:gd name="T12" fmla="*/ 3 w 4656"/>
                <a:gd name="T13" fmla="*/ 3 h 1296"/>
                <a:gd name="T14" fmla="*/ 1 w 4656"/>
                <a:gd name="T15" fmla="*/ 3 h 1296"/>
                <a:gd name="T16" fmla="*/ 1 w 4656"/>
                <a:gd name="T17" fmla="*/ 2 h 1296"/>
                <a:gd name="T18" fmla="*/ 1 w 4656"/>
                <a:gd name="T19" fmla="*/ 2 h 1296"/>
                <a:gd name="T20" fmla="*/ 1 w 4656"/>
                <a:gd name="T21" fmla="*/ 1 h 1296"/>
                <a:gd name="T22" fmla="*/ 1 w 4656"/>
                <a:gd name="T23" fmla="*/ 1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5950" name="Text Box 85"/>
            <p:cNvSpPr txBox="1">
              <a:spLocks noChangeArrowheads="1"/>
            </p:cNvSpPr>
            <p:nvPr/>
          </p:nvSpPr>
          <p:spPr bwMode="auto">
            <a:xfrm>
              <a:off x="3118" y="1334"/>
              <a:ext cx="1494" cy="192"/>
            </a:xfrm>
            <a:prstGeom prst="rect">
              <a:avLst/>
            </a:prstGeom>
            <a:noFill/>
            <a:ln w="12700">
              <a:noFill/>
              <a:miter lim="800000"/>
              <a:headEnd type="none" w="sm" len="sm"/>
              <a:tailEnd type="none" w="sm" len="sm"/>
            </a:ln>
          </p:spPr>
          <p:txBody>
            <a:bodyPr wrap="none">
              <a:spAutoFit/>
            </a:bodyPr>
            <a:lstStyle/>
            <a:p>
              <a:pPr eaLnBrk="0" hangingPunct="0"/>
              <a:r>
                <a:rPr lang="en-US" sz="1400" b="1"/>
                <a:t>Avionics SOA Middleware</a:t>
              </a:r>
            </a:p>
          </p:txBody>
        </p:sp>
        <p:sp>
          <p:nvSpPr>
            <p:cNvPr id="35951" name="Rectangle 86"/>
            <p:cNvSpPr>
              <a:spLocks noChangeArrowheads="1"/>
            </p:cNvSpPr>
            <p:nvPr/>
          </p:nvSpPr>
          <p:spPr bwMode="auto">
            <a:xfrm>
              <a:off x="2286" y="2646"/>
              <a:ext cx="3252" cy="186"/>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bg1"/>
                  </a:solidFill>
                </a:rPr>
                <a:t>Control and Display</a:t>
              </a:r>
            </a:p>
          </p:txBody>
        </p:sp>
      </p:grpSp>
      <p:grpSp>
        <p:nvGrpSpPr>
          <p:cNvPr id="35867" name="Group 88"/>
          <p:cNvGrpSpPr>
            <a:grpSpLocks/>
          </p:cNvGrpSpPr>
          <p:nvPr/>
        </p:nvGrpSpPr>
        <p:grpSpPr bwMode="auto">
          <a:xfrm>
            <a:off x="638175" y="1150850"/>
            <a:ext cx="2922588" cy="4405313"/>
            <a:chOff x="402" y="612"/>
            <a:chExt cx="1841" cy="2775"/>
          </a:xfrm>
        </p:grpSpPr>
        <p:sp>
          <p:nvSpPr>
            <p:cNvPr id="35874" name="Freeform 89"/>
            <p:cNvSpPr>
              <a:spLocks/>
            </p:cNvSpPr>
            <p:nvPr/>
          </p:nvSpPr>
          <p:spPr bwMode="auto">
            <a:xfrm>
              <a:off x="581" y="1147"/>
              <a:ext cx="782" cy="1003"/>
            </a:xfrm>
            <a:custGeom>
              <a:avLst/>
              <a:gdLst>
                <a:gd name="T0" fmla="*/ 768 w 782"/>
                <a:gd name="T1" fmla="*/ 893 h 1003"/>
                <a:gd name="T2" fmla="*/ 48 w 782"/>
                <a:gd name="T3" fmla="*/ 0 h 1003"/>
                <a:gd name="T4" fmla="*/ 0 w 782"/>
                <a:gd name="T5" fmla="*/ 154 h 1003"/>
                <a:gd name="T6" fmla="*/ 48 w 782"/>
                <a:gd name="T7" fmla="*/ 264 h 1003"/>
                <a:gd name="T8" fmla="*/ 782 w 782"/>
                <a:gd name="T9" fmla="*/ 1003 h 1003"/>
                <a:gd name="T10" fmla="*/ 768 w 782"/>
                <a:gd name="T11" fmla="*/ 893 h 1003"/>
                <a:gd name="T12" fmla="*/ 0 60000 65536"/>
                <a:gd name="T13" fmla="*/ 0 60000 65536"/>
                <a:gd name="T14" fmla="*/ 0 60000 65536"/>
                <a:gd name="T15" fmla="*/ 0 60000 65536"/>
                <a:gd name="T16" fmla="*/ 0 60000 65536"/>
                <a:gd name="T17" fmla="*/ 0 60000 65536"/>
                <a:gd name="T18" fmla="*/ 0 w 782"/>
                <a:gd name="T19" fmla="*/ 0 h 1003"/>
                <a:gd name="T20" fmla="*/ 782 w 782"/>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782" h="1003">
                  <a:moveTo>
                    <a:pt x="768" y="893"/>
                  </a:moveTo>
                  <a:lnTo>
                    <a:pt x="48" y="0"/>
                  </a:lnTo>
                  <a:lnTo>
                    <a:pt x="0" y="154"/>
                  </a:lnTo>
                  <a:lnTo>
                    <a:pt x="48" y="264"/>
                  </a:lnTo>
                  <a:lnTo>
                    <a:pt x="782" y="1003"/>
                  </a:lnTo>
                  <a:lnTo>
                    <a:pt x="768" y="893"/>
                  </a:lnTo>
                  <a:close/>
                </a:path>
              </a:pathLst>
            </a:custGeom>
            <a:solidFill>
              <a:srgbClr val="CCFFCC">
                <a:alpha val="70195"/>
              </a:srgbClr>
            </a:solidFill>
            <a:ln w="12700">
              <a:noFill/>
              <a:round/>
              <a:headEnd type="none" w="sm" len="sm"/>
              <a:tailEnd type="none" w="sm" len="sm"/>
            </a:ln>
          </p:spPr>
          <p:txBody>
            <a:bodyPr/>
            <a:lstStyle/>
            <a:p>
              <a:endParaRPr lang="en-US"/>
            </a:p>
          </p:txBody>
        </p:sp>
        <p:sp>
          <p:nvSpPr>
            <p:cNvPr id="35875" name="Freeform 90"/>
            <p:cNvSpPr>
              <a:spLocks/>
            </p:cNvSpPr>
            <p:nvPr/>
          </p:nvSpPr>
          <p:spPr bwMode="auto">
            <a:xfrm>
              <a:off x="1910" y="612"/>
              <a:ext cx="333" cy="2426"/>
            </a:xfrm>
            <a:custGeom>
              <a:avLst/>
              <a:gdLst>
                <a:gd name="T0" fmla="*/ 0 w 333"/>
                <a:gd name="T1" fmla="*/ 290 h 2426"/>
                <a:gd name="T2" fmla="*/ 333 w 333"/>
                <a:gd name="T3" fmla="*/ 0 h 2426"/>
                <a:gd name="T4" fmla="*/ 327 w 333"/>
                <a:gd name="T5" fmla="*/ 2237 h 2426"/>
                <a:gd name="T6" fmla="*/ 4 w 333"/>
                <a:gd name="T7" fmla="*/ 2426 h 2426"/>
                <a:gd name="T8" fmla="*/ 0 w 333"/>
                <a:gd name="T9" fmla="*/ 290 h 2426"/>
                <a:gd name="T10" fmla="*/ 0 60000 65536"/>
                <a:gd name="T11" fmla="*/ 0 60000 65536"/>
                <a:gd name="T12" fmla="*/ 0 60000 65536"/>
                <a:gd name="T13" fmla="*/ 0 60000 65536"/>
                <a:gd name="T14" fmla="*/ 0 60000 65536"/>
                <a:gd name="T15" fmla="*/ 0 w 333"/>
                <a:gd name="T16" fmla="*/ 0 h 2426"/>
                <a:gd name="T17" fmla="*/ 333 w 333"/>
                <a:gd name="T18" fmla="*/ 2426 h 2426"/>
              </a:gdLst>
              <a:ahLst/>
              <a:cxnLst>
                <a:cxn ang="T10">
                  <a:pos x="T0" y="T1"/>
                </a:cxn>
                <a:cxn ang="T11">
                  <a:pos x="T2" y="T3"/>
                </a:cxn>
                <a:cxn ang="T12">
                  <a:pos x="T4" y="T5"/>
                </a:cxn>
                <a:cxn ang="T13">
                  <a:pos x="T6" y="T7"/>
                </a:cxn>
                <a:cxn ang="T14">
                  <a:pos x="T8" y="T9"/>
                </a:cxn>
              </a:cxnLst>
              <a:rect l="T15" t="T16" r="T17" b="T18"/>
              <a:pathLst>
                <a:path w="333" h="2426">
                  <a:moveTo>
                    <a:pt x="0" y="290"/>
                  </a:moveTo>
                  <a:lnTo>
                    <a:pt x="333" y="0"/>
                  </a:lnTo>
                  <a:lnTo>
                    <a:pt x="327" y="2237"/>
                  </a:lnTo>
                  <a:lnTo>
                    <a:pt x="4" y="2426"/>
                  </a:lnTo>
                  <a:lnTo>
                    <a:pt x="0" y="290"/>
                  </a:lnTo>
                  <a:close/>
                </a:path>
              </a:pathLst>
            </a:custGeom>
            <a:solidFill>
              <a:schemeClr val="accent1">
                <a:alpha val="70979"/>
              </a:schemeClr>
            </a:solidFill>
            <a:ln w="12700">
              <a:noFill/>
              <a:round/>
              <a:headEnd type="none" w="sm" len="sm"/>
              <a:tailEnd type="none" w="sm" len="sm"/>
            </a:ln>
          </p:spPr>
          <p:txBody>
            <a:bodyPr/>
            <a:lstStyle/>
            <a:p>
              <a:endParaRPr lang="en-US"/>
            </a:p>
          </p:txBody>
        </p:sp>
        <p:sp>
          <p:nvSpPr>
            <p:cNvPr id="1975387" name="AutoShape 91"/>
            <p:cNvSpPr>
              <a:spLocks noChangeArrowheads="1"/>
            </p:cNvSpPr>
            <p:nvPr/>
          </p:nvSpPr>
          <p:spPr bwMode="auto">
            <a:xfrm>
              <a:off x="402" y="1126"/>
              <a:ext cx="235" cy="161"/>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75388" name="AutoShape 92"/>
            <p:cNvSpPr>
              <a:spLocks noChangeArrowheads="1"/>
            </p:cNvSpPr>
            <p:nvPr/>
          </p:nvSpPr>
          <p:spPr bwMode="auto">
            <a:xfrm>
              <a:off x="402" y="1273"/>
              <a:ext cx="235" cy="162"/>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5878" name="Rectangle 93"/>
            <p:cNvSpPr>
              <a:spLocks noChangeArrowheads="1"/>
            </p:cNvSpPr>
            <p:nvPr/>
          </p:nvSpPr>
          <p:spPr bwMode="auto">
            <a:xfrm>
              <a:off x="1354" y="2816"/>
              <a:ext cx="558" cy="213"/>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800" b="1">
                  <a:solidFill>
                    <a:schemeClr val="bg1"/>
                  </a:solidFill>
                </a:rPr>
                <a:t> Control/ </a:t>
              </a:r>
            </a:p>
            <a:p>
              <a:pPr algn="ctr" eaLnBrk="0" hangingPunct="0"/>
              <a:r>
                <a:rPr lang="en-US" sz="800" b="1">
                  <a:solidFill>
                    <a:schemeClr val="bg1"/>
                  </a:solidFill>
                </a:rPr>
                <a:t>Display</a:t>
              </a:r>
            </a:p>
          </p:txBody>
        </p:sp>
        <p:sp>
          <p:nvSpPr>
            <p:cNvPr id="35879" name="Rectangle 94"/>
            <p:cNvSpPr>
              <a:spLocks noChangeArrowheads="1"/>
            </p:cNvSpPr>
            <p:nvPr/>
          </p:nvSpPr>
          <p:spPr bwMode="auto">
            <a:xfrm>
              <a:off x="1357" y="3050"/>
              <a:ext cx="552" cy="10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5880" name="Rectangle 95"/>
            <p:cNvSpPr>
              <a:spLocks noChangeArrowheads="1"/>
            </p:cNvSpPr>
            <p:nvPr/>
          </p:nvSpPr>
          <p:spPr bwMode="auto">
            <a:xfrm>
              <a:off x="1357" y="3173"/>
              <a:ext cx="552" cy="10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5881" name="Rectangle 96"/>
            <p:cNvSpPr>
              <a:spLocks noChangeArrowheads="1"/>
            </p:cNvSpPr>
            <p:nvPr/>
          </p:nvSpPr>
          <p:spPr bwMode="auto">
            <a:xfrm>
              <a:off x="1357" y="3284"/>
              <a:ext cx="552" cy="10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5882" name="Rectangle 97"/>
            <p:cNvSpPr>
              <a:spLocks noChangeArrowheads="1"/>
            </p:cNvSpPr>
            <p:nvPr/>
          </p:nvSpPr>
          <p:spPr bwMode="auto">
            <a:xfrm>
              <a:off x="1363" y="1110"/>
              <a:ext cx="540" cy="202"/>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900" b="1"/>
                <a:t>Radar</a:t>
              </a:r>
            </a:p>
          </p:txBody>
        </p:sp>
        <p:sp>
          <p:nvSpPr>
            <p:cNvPr id="35883" name="Rectangle 98"/>
            <p:cNvSpPr>
              <a:spLocks noChangeArrowheads="1"/>
            </p:cNvSpPr>
            <p:nvPr/>
          </p:nvSpPr>
          <p:spPr bwMode="auto">
            <a:xfrm>
              <a:off x="1360" y="1338"/>
              <a:ext cx="546" cy="214"/>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p:txBody>
        </p:sp>
        <p:sp>
          <p:nvSpPr>
            <p:cNvPr id="35884" name="Rectangle 99"/>
            <p:cNvSpPr>
              <a:spLocks noChangeArrowheads="1"/>
            </p:cNvSpPr>
            <p:nvPr/>
          </p:nvSpPr>
          <p:spPr bwMode="auto">
            <a:xfrm>
              <a:off x="1360" y="1578"/>
              <a:ext cx="546" cy="214"/>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5885" name="Rectangle 100"/>
            <p:cNvSpPr>
              <a:spLocks noChangeArrowheads="1"/>
            </p:cNvSpPr>
            <p:nvPr/>
          </p:nvSpPr>
          <p:spPr bwMode="auto">
            <a:xfrm>
              <a:off x="1363" y="1814"/>
              <a:ext cx="540" cy="213"/>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800" b="1"/>
                <a:t>Mission </a:t>
              </a:r>
            </a:p>
            <a:p>
              <a:pPr algn="ctr" eaLnBrk="0" hangingPunct="0"/>
              <a:r>
                <a:rPr lang="en-US" sz="800" b="1"/>
                <a:t>Computer</a:t>
              </a:r>
            </a:p>
          </p:txBody>
        </p:sp>
        <p:sp>
          <p:nvSpPr>
            <p:cNvPr id="35886" name="Rectangle 101"/>
            <p:cNvSpPr>
              <a:spLocks noChangeArrowheads="1"/>
            </p:cNvSpPr>
            <p:nvPr/>
          </p:nvSpPr>
          <p:spPr bwMode="auto">
            <a:xfrm>
              <a:off x="1363" y="2174"/>
              <a:ext cx="540" cy="195"/>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800" b="1"/>
                <a:t>Display </a:t>
              </a:r>
            </a:p>
            <a:p>
              <a:pPr algn="ctr" eaLnBrk="0" hangingPunct="0"/>
              <a:r>
                <a:rPr lang="en-US" sz="800" b="1"/>
                <a:t>Subsystem</a:t>
              </a:r>
            </a:p>
          </p:txBody>
        </p:sp>
        <p:sp>
          <p:nvSpPr>
            <p:cNvPr id="35887" name="Rectangle 102"/>
            <p:cNvSpPr>
              <a:spLocks noChangeArrowheads="1"/>
            </p:cNvSpPr>
            <p:nvPr/>
          </p:nvSpPr>
          <p:spPr bwMode="auto">
            <a:xfrm>
              <a:off x="1360" y="2394"/>
              <a:ext cx="546" cy="196"/>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5888" name="Rectangle 103"/>
            <p:cNvSpPr>
              <a:spLocks noChangeArrowheads="1"/>
            </p:cNvSpPr>
            <p:nvPr/>
          </p:nvSpPr>
          <p:spPr bwMode="auto">
            <a:xfrm>
              <a:off x="1354" y="901"/>
              <a:ext cx="558" cy="202"/>
            </a:xfrm>
            <a:prstGeom prst="rect">
              <a:avLst/>
            </a:prstGeom>
            <a:solidFill>
              <a:schemeClr val="accent1"/>
            </a:solidFill>
            <a:ln w="12700">
              <a:solidFill>
                <a:schemeClr val="hlink"/>
              </a:solidFill>
              <a:miter lim="800000"/>
              <a:headEnd type="none" w="sm" len="sm"/>
              <a:tailEnd type="none" w="sm" len="sm"/>
            </a:ln>
          </p:spPr>
          <p:txBody>
            <a:bodyPr wrap="none" anchor="ctr"/>
            <a:lstStyle/>
            <a:p>
              <a:pPr algn="ctr" eaLnBrk="0" hangingPunct="0"/>
              <a:r>
                <a:rPr lang="en-US" sz="800" b="1"/>
                <a:t> Environment</a:t>
              </a:r>
            </a:p>
            <a:p>
              <a:pPr algn="ctr" eaLnBrk="0" hangingPunct="0"/>
              <a:r>
                <a:rPr lang="en-US" sz="800" b="1"/>
                <a:t>Simulations</a:t>
              </a:r>
            </a:p>
          </p:txBody>
        </p:sp>
        <p:sp>
          <p:nvSpPr>
            <p:cNvPr id="35889" name="Rectangle 104"/>
            <p:cNvSpPr>
              <a:spLocks noChangeArrowheads="1"/>
            </p:cNvSpPr>
            <p:nvPr/>
          </p:nvSpPr>
          <p:spPr bwMode="auto">
            <a:xfrm>
              <a:off x="1362" y="2040"/>
              <a:ext cx="541" cy="111"/>
            </a:xfrm>
            <a:prstGeom prst="rect">
              <a:avLst/>
            </a:prstGeom>
            <a:solidFill>
              <a:srgbClr val="CCFFCC"/>
            </a:solidFill>
            <a:ln w="28575">
              <a:solidFill>
                <a:schemeClr val="hlink"/>
              </a:solidFill>
              <a:miter lim="800000"/>
              <a:headEnd type="none" w="sm" len="sm"/>
              <a:tailEnd type="none" w="sm" len="sm"/>
            </a:ln>
          </p:spPr>
          <p:txBody>
            <a:bodyPr wrap="none" anchor="ctr"/>
            <a:lstStyle/>
            <a:p>
              <a:pPr algn="ctr" eaLnBrk="0" hangingPunct="0"/>
              <a:r>
                <a:rPr lang="en-US" sz="800" b="1"/>
                <a:t>Mass Storage</a:t>
              </a:r>
            </a:p>
          </p:txBody>
        </p:sp>
        <p:sp>
          <p:nvSpPr>
            <p:cNvPr id="35890" name="Rectangle 105"/>
            <p:cNvSpPr>
              <a:spLocks noChangeArrowheads="1"/>
            </p:cNvSpPr>
            <p:nvPr/>
          </p:nvSpPr>
          <p:spPr bwMode="auto">
            <a:xfrm>
              <a:off x="1360" y="2603"/>
              <a:ext cx="546" cy="202"/>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a:t>
              </a:r>
            </a:p>
          </p:txBody>
        </p:sp>
        <p:sp>
          <p:nvSpPr>
            <p:cNvPr id="35891" name="Rectangle 106"/>
            <p:cNvSpPr>
              <a:spLocks noChangeArrowheads="1"/>
            </p:cNvSpPr>
            <p:nvPr/>
          </p:nvSpPr>
          <p:spPr bwMode="auto">
            <a:xfrm>
              <a:off x="1348" y="665"/>
              <a:ext cx="552" cy="10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5892" name="Rectangle 107"/>
            <p:cNvSpPr>
              <a:spLocks noChangeArrowheads="1"/>
            </p:cNvSpPr>
            <p:nvPr/>
          </p:nvSpPr>
          <p:spPr bwMode="auto">
            <a:xfrm>
              <a:off x="1348" y="788"/>
              <a:ext cx="552" cy="10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grpSp>
      <p:sp>
        <p:nvSpPr>
          <p:cNvPr id="112" name="TextBox 111"/>
          <p:cNvSpPr txBox="1"/>
          <p:nvPr/>
        </p:nvSpPr>
        <p:spPr>
          <a:xfrm>
            <a:off x="2151063" y="5791113"/>
            <a:ext cx="892175" cy="338137"/>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eaLnBrk="0" hangingPunct="0">
              <a:defRPr/>
            </a:pPr>
            <a:r>
              <a:rPr lang="en-US" sz="1600" b="1" dirty="0">
                <a:latin typeface="Arial" charset="0"/>
              </a:rPr>
              <a:t>Cluster</a:t>
            </a:r>
          </a:p>
        </p:txBody>
      </p:sp>
      <p:sp>
        <p:nvSpPr>
          <p:cNvPr id="35872" name="Text Box 87"/>
          <p:cNvSpPr txBox="1">
            <a:spLocks noChangeArrowheads="1"/>
          </p:cNvSpPr>
          <p:nvPr/>
        </p:nvSpPr>
        <p:spPr bwMode="auto">
          <a:xfrm>
            <a:off x="7388225" y="1234988"/>
            <a:ext cx="1595438" cy="646112"/>
          </a:xfrm>
          <a:prstGeom prst="rect">
            <a:avLst/>
          </a:prstGeom>
          <a:noFill/>
          <a:ln w="12700">
            <a:noFill/>
            <a:miter lim="800000"/>
            <a:headEnd type="none" w="sm" len="sm"/>
            <a:tailEnd type="none" w="sm" len="sm"/>
          </a:ln>
        </p:spPr>
        <p:txBody>
          <a:bodyPr wrap="none">
            <a:spAutoFit/>
          </a:bodyPr>
          <a:lstStyle/>
          <a:p>
            <a:pPr eaLnBrk="0" hangingPunct="0"/>
            <a:r>
              <a:rPr lang="en-US" sz="1800" b="1"/>
              <a:t>Environment</a:t>
            </a:r>
          </a:p>
          <a:p>
            <a:pPr eaLnBrk="0" hangingPunct="0"/>
            <a:r>
              <a:rPr lang="en-US" sz="1800" b="1"/>
              <a:t>Simulation</a:t>
            </a:r>
          </a:p>
        </p:txBody>
      </p:sp>
      <p:sp>
        <p:nvSpPr>
          <p:cNvPr id="115" name="Text Box 26"/>
          <p:cNvSpPr txBox="1">
            <a:spLocks noChangeArrowheads="1"/>
          </p:cNvSpPr>
          <p:nvPr/>
        </p:nvSpPr>
        <p:spPr bwMode="auto">
          <a:xfrm>
            <a:off x="4502150" y="5091025"/>
            <a:ext cx="3492500" cy="585788"/>
          </a:xfrm>
          <a:prstGeom prst="rect">
            <a:avLst/>
          </a:prstGeom>
          <a:noFill/>
          <a:ln w="12700">
            <a:noFill/>
            <a:miter lim="800000"/>
            <a:headEnd type="none" w="sm" len="sm"/>
            <a:tailEnd type="none" w="sm" len="sm"/>
          </a:ln>
        </p:spPr>
        <p:txBody>
          <a:bodyPr>
            <a:spAutoFit/>
          </a:bodyPr>
          <a:lstStyle/>
          <a:p>
            <a:pPr marL="114300" indent="-228600" eaLnBrk="0" hangingPunct="0">
              <a:buFontTx/>
              <a:buChar char="•"/>
              <a:defRPr/>
            </a:pPr>
            <a:r>
              <a:rPr lang="en-US" sz="1600" b="1" dirty="0">
                <a:latin typeface="Arial" charset="0"/>
              </a:rPr>
              <a:t>Simulate subsystem interfaces</a:t>
            </a:r>
          </a:p>
          <a:p>
            <a:pPr marL="228600" indent="-228600" eaLnBrk="0" hangingPunct="0">
              <a:buFontTx/>
              <a:buChar char="•"/>
              <a:defRPr/>
            </a:pPr>
            <a:r>
              <a:rPr lang="en-US" sz="1600" b="1" dirty="0">
                <a:latin typeface="Arial" charset="0"/>
              </a:rPr>
              <a:t>Uses open avionics standards</a:t>
            </a:r>
          </a:p>
        </p:txBody>
      </p:sp>
      <p:grpSp>
        <p:nvGrpSpPr>
          <p:cNvPr id="113" name="Group 112"/>
          <p:cNvGrpSpPr/>
          <p:nvPr/>
        </p:nvGrpSpPr>
        <p:grpSpPr>
          <a:xfrm>
            <a:off x="143248" y="5714259"/>
            <a:ext cx="1587500" cy="420688"/>
            <a:chOff x="143248" y="5534959"/>
            <a:chExt cx="1587500" cy="420688"/>
          </a:xfrm>
        </p:grpSpPr>
        <p:sp>
          <p:nvSpPr>
            <p:cNvPr id="114" name="Rectangle 89"/>
            <p:cNvSpPr>
              <a:spLocks noChangeArrowheads="1"/>
            </p:cNvSpPr>
            <p:nvPr/>
          </p:nvSpPr>
          <p:spPr bwMode="auto">
            <a:xfrm>
              <a:off x="748086" y="5534959"/>
              <a:ext cx="982662" cy="176213"/>
            </a:xfrm>
            <a:prstGeom prst="rect">
              <a:avLst/>
            </a:prstGeom>
            <a:solidFill>
              <a:schemeClr val="bg1"/>
            </a:solidFill>
            <a:ln w="28575">
              <a:solidFill>
                <a:schemeClr val="hlink"/>
              </a:solidFill>
              <a:miter lim="800000"/>
              <a:headEnd type="none" w="sm" len="sm"/>
              <a:tailEnd type="none" w="sm" len="sm"/>
            </a:ln>
          </p:spPr>
          <p:txBody>
            <a:bodyPr wrap="none" anchor="ctr"/>
            <a:lstStyle/>
            <a:p>
              <a:pPr algn="ctr" eaLnBrk="0" hangingPunct="0"/>
              <a:r>
                <a:rPr lang="en-US" sz="1200" b="1"/>
                <a:t>Simulation</a:t>
              </a:r>
            </a:p>
          </p:txBody>
        </p:sp>
        <p:sp>
          <p:nvSpPr>
            <p:cNvPr id="116" name="Text Box 90"/>
            <p:cNvSpPr txBox="1">
              <a:spLocks noChangeArrowheads="1"/>
            </p:cNvSpPr>
            <p:nvPr/>
          </p:nvSpPr>
          <p:spPr bwMode="auto">
            <a:xfrm>
              <a:off x="143248" y="5604809"/>
              <a:ext cx="512763" cy="274638"/>
            </a:xfrm>
            <a:prstGeom prst="rect">
              <a:avLst/>
            </a:prstGeom>
            <a:noFill/>
            <a:ln w="12700">
              <a:noFill/>
              <a:miter lim="800000"/>
              <a:headEnd type="none" w="sm" len="sm"/>
              <a:tailEnd type="none" w="sm" len="sm"/>
            </a:ln>
          </p:spPr>
          <p:txBody>
            <a:bodyPr wrap="none">
              <a:spAutoFit/>
            </a:bodyPr>
            <a:lstStyle/>
            <a:p>
              <a:pPr eaLnBrk="0" hangingPunct="0"/>
              <a:r>
                <a:rPr lang="en-US" sz="1200" b="1"/>
                <a:t>Key:</a:t>
              </a:r>
            </a:p>
          </p:txBody>
        </p:sp>
        <p:sp>
          <p:nvSpPr>
            <p:cNvPr id="117" name="Rectangle 91"/>
            <p:cNvSpPr>
              <a:spLocks noChangeArrowheads="1"/>
            </p:cNvSpPr>
            <p:nvPr/>
          </p:nvSpPr>
          <p:spPr bwMode="auto">
            <a:xfrm>
              <a:off x="748086" y="5763559"/>
              <a:ext cx="982662" cy="192088"/>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1200" b="1"/>
                <a:t>Actual</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flipH="1" flipV="1">
            <a:off x="1508125" y="3151100"/>
            <a:ext cx="561975"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6867" name="Line 3"/>
          <p:cNvSpPr>
            <a:spLocks noChangeShapeType="1"/>
          </p:cNvSpPr>
          <p:nvPr/>
        </p:nvSpPr>
        <p:spPr bwMode="auto">
          <a:xfrm flipV="1">
            <a:off x="1498600" y="2312900"/>
            <a:ext cx="9525" cy="190500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6868" name="Line 4"/>
          <p:cNvSpPr>
            <a:spLocks noChangeShapeType="1"/>
          </p:cNvSpPr>
          <p:nvPr/>
        </p:nvSpPr>
        <p:spPr bwMode="auto">
          <a:xfrm flipV="1">
            <a:off x="1143000" y="2312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6869" name="Line 5"/>
          <p:cNvSpPr>
            <a:spLocks noChangeShapeType="1"/>
          </p:cNvSpPr>
          <p:nvPr/>
        </p:nvSpPr>
        <p:spPr bwMode="auto">
          <a:xfrm flipV="1">
            <a:off x="1143000" y="3151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6870" name="Line 6"/>
          <p:cNvSpPr>
            <a:spLocks noChangeShapeType="1"/>
          </p:cNvSpPr>
          <p:nvPr/>
        </p:nvSpPr>
        <p:spPr bwMode="auto">
          <a:xfrm flipV="1">
            <a:off x="1143000" y="3913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6871" name="Line 7"/>
          <p:cNvSpPr>
            <a:spLocks noChangeShapeType="1"/>
          </p:cNvSpPr>
          <p:nvPr/>
        </p:nvSpPr>
        <p:spPr bwMode="auto">
          <a:xfrm flipV="1">
            <a:off x="1143000" y="4217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6872" name="Line 8"/>
          <p:cNvSpPr>
            <a:spLocks noChangeShapeType="1"/>
          </p:cNvSpPr>
          <p:nvPr/>
        </p:nvSpPr>
        <p:spPr bwMode="auto">
          <a:xfrm flipH="1" flipV="1">
            <a:off x="1457325" y="3074900"/>
            <a:ext cx="533400"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4825" name="Rectangle 9"/>
          <p:cNvSpPr>
            <a:spLocks noGrp="1" noChangeArrowheads="1"/>
          </p:cNvSpPr>
          <p:nvPr>
            <p:ph type="title"/>
          </p:nvPr>
        </p:nvSpPr>
        <p:spPr>
          <a:xfrm>
            <a:off x="1066800" y="47625"/>
            <a:ext cx="6934200" cy="762000"/>
          </a:xfrm>
        </p:spPr>
        <p:txBody>
          <a:bodyPr/>
          <a:lstStyle/>
          <a:p>
            <a:pPr eaLnBrk="1" hangingPunct="1">
              <a:defRPr/>
            </a:pPr>
            <a:r>
              <a:rPr lang="en-US" dirty="0" smtClean="0"/>
              <a:t>Open Architecture </a:t>
            </a:r>
            <a:r>
              <a:rPr lang="en-US" dirty="0" err="1" smtClean="0"/>
              <a:t>Testbed</a:t>
            </a:r>
            <a:r>
              <a:rPr lang="en-US" dirty="0" smtClean="0"/>
              <a:t/>
            </a:r>
            <a:br>
              <a:rPr lang="en-US" dirty="0" smtClean="0"/>
            </a:br>
            <a:r>
              <a:rPr lang="en-US" dirty="0" smtClean="0"/>
              <a:t> </a:t>
            </a:r>
            <a:r>
              <a:rPr lang="en-US" sz="2400" dirty="0" smtClean="0">
                <a:solidFill>
                  <a:schemeClr val="accent1">
                    <a:lumMod val="75000"/>
                  </a:schemeClr>
                </a:solidFill>
              </a:rPr>
              <a:t>- Operational Code Development -</a:t>
            </a:r>
            <a:r>
              <a:rPr lang="en-US" dirty="0" smtClean="0">
                <a:solidFill>
                  <a:schemeClr val="accent1">
                    <a:lumMod val="75000"/>
                  </a:schemeClr>
                </a:solidFill>
              </a:rPr>
              <a:t> </a:t>
            </a:r>
            <a:endParaRPr lang="en-US" sz="1800" dirty="0" smtClean="0">
              <a:solidFill>
                <a:schemeClr val="accent1">
                  <a:lumMod val="75000"/>
                </a:schemeClr>
              </a:solidFill>
            </a:endParaRPr>
          </a:p>
        </p:txBody>
      </p:sp>
      <p:pic>
        <p:nvPicPr>
          <p:cNvPr id="36874" name="Picture 10"/>
          <p:cNvPicPr>
            <a:picLocks noChangeAspect="1" noChangeArrowheads="1"/>
          </p:cNvPicPr>
          <p:nvPr/>
        </p:nvPicPr>
        <p:blipFill>
          <a:blip r:embed="rId3" cstate="print"/>
          <a:srcRect/>
          <a:stretch>
            <a:fillRect/>
          </a:stretch>
        </p:blipFill>
        <p:spPr bwMode="auto">
          <a:xfrm>
            <a:off x="112713" y="2155738"/>
            <a:ext cx="866775" cy="773112"/>
          </a:xfrm>
          <a:prstGeom prst="rect">
            <a:avLst/>
          </a:prstGeom>
          <a:noFill/>
          <a:ln w="9525">
            <a:noFill/>
            <a:miter lim="800000"/>
            <a:headEnd/>
            <a:tailEnd/>
          </a:ln>
        </p:spPr>
      </p:pic>
      <p:sp>
        <p:nvSpPr>
          <p:cNvPr id="36875" name="Line 11"/>
          <p:cNvSpPr>
            <a:spLocks noChangeShapeType="1"/>
          </p:cNvSpPr>
          <p:nvPr/>
        </p:nvSpPr>
        <p:spPr bwMode="auto">
          <a:xfrm flipV="1">
            <a:off x="1439863" y="2236700"/>
            <a:ext cx="7937" cy="160020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6876" name="Line 12"/>
          <p:cNvSpPr>
            <a:spLocks noChangeShapeType="1"/>
          </p:cNvSpPr>
          <p:nvPr/>
        </p:nvSpPr>
        <p:spPr bwMode="auto">
          <a:xfrm flipV="1">
            <a:off x="1082675" y="22367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6877" name="Line 13"/>
          <p:cNvSpPr>
            <a:spLocks noChangeShapeType="1"/>
          </p:cNvSpPr>
          <p:nvPr/>
        </p:nvSpPr>
        <p:spPr bwMode="auto">
          <a:xfrm flipV="1">
            <a:off x="1082675" y="3074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6878" name="Line 14"/>
          <p:cNvSpPr>
            <a:spLocks noChangeShapeType="1"/>
          </p:cNvSpPr>
          <p:nvPr/>
        </p:nvSpPr>
        <p:spPr bwMode="auto">
          <a:xfrm flipV="1">
            <a:off x="1082675" y="3836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pic>
        <p:nvPicPr>
          <p:cNvPr id="36879" name="Picture 15"/>
          <p:cNvPicPr>
            <a:picLocks noChangeAspect="1" noChangeArrowheads="1"/>
          </p:cNvPicPr>
          <p:nvPr/>
        </p:nvPicPr>
        <p:blipFill>
          <a:blip r:embed="rId4" cstate="print"/>
          <a:srcRect/>
          <a:stretch>
            <a:fillRect/>
          </a:stretch>
        </p:blipFill>
        <p:spPr bwMode="auto">
          <a:xfrm>
            <a:off x="85725" y="2152563"/>
            <a:ext cx="892175" cy="288925"/>
          </a:xfrm>
          <a:prstGeom prst="rect">
            <a:avLst/>
          </a:prstGeom>
          <a:noFill/>
          <a:ln w="9525">
            <a:noFill/>
            <a:miter lim="800000"/>
            <a:headEnd/>
            <a:tailEnd/>
          </a:ln>
        </p:spPr>
      </p:pic>
      <p:sp>
        <p:nvSpPr>
          <p:cNvPr id="36880" name="Rectangle 16"/>
          <p:cNvSpPr>
            <a:spLocks noChangeArrowheads="1"/>
          </p:cNvSpPr>
          <p:nvPr/>
        </p:nvSpPr>
        <p:spPr bwMode="auto">
          <a:xfrm>
            <a:off x="79375" y="2143038"/>
            <a:ext cx="898525" cy="533400"/>
          </a:xfrm>
          <a:prstGeom prst="rect">
            <a:avLst/>
          </a:prstGeom>
          <a:solidFill>
            <a:schemeClr val="bg1"/>
          </a:solidFill>
          <a:ln w="12700">
            <a:solidFill>
              <a:schemeClr val="bg1"/>
            </a:solidFill>
            <a:miter lim="800000"/>
            <a:headEnd type="none" w="sm" len="sm"/>
            <a:tailEnd type="none" w="sm" len="sm"/>
          </a:ln>
        </p:spPr>
        <p:txBody>
          <a:bodyPr wrap="none" anchor="ctr"/>
          <a:lstStyle/>
          <a:p>
            <a:pPr eaLnBrk="0" hangingPunct="0"/>
            <a:endParaRPr lang="en-US"/>
          </a:p>
        </p:txBody>
      </p:sp>
      <p:sp>
        <p:nvSpPr>
          <p:cNvPr id="36881" name="Text Box 17"/>
          <p:cNvSpPr txBox="1">
            <a:spLocks noChangeArrowheads="1"/>
          </p:cNvSpPr>
          <p:nvPr/>
        </p:nvSpPr>
        <p:spPr bwMode="auto">
          <a:xfrm>
            <a:off x="303213" y="1560425"/>
            <a:ext cx="706437" cy="458788"/>
          </a:xfrm>
          <a:prstGeom prst="rect">
            <a:avLst/>
          </a:prstGeom>
          <a:noFill/>
          <a:ln w="12700">
            <a:noFill/>
            <a:miter lim="800000"/>
            <a:headEnd/>
            <a:tailEnd/>
          </a:ln>
        </p:spPr>
        <p:txBody>
          <a:bodyPr wrap="none">
            <a:spAutoFit/>
          </a:bodyPr>
          <a:lstStyle/>
          <a:p>
            <a:pPr algn="ctr" eaLnBrk="0" hangingPunct="0">
              <a:lnSpc>
                <a:spcPct val="80000"/>
              </a:lnSpc>
            </a:pPr>
            <a:r>
              <a:rPr lang="en-US" b="1"/>
              <a:t>Shared</a:t>
            </a:r>
          </a:p>
          <a:p>
            <a:pPr algn="ctr" eaLnBrk="0" hangingPunct="0">
              <a:lnSpc>
                <a:spcPct val="80000"/>
              </a:lnSpc>
            </a:pPr>
            <a:r>
              <a:rPr lang="en-US" b="1"/>
              <a:t>network </a:t>
            </a:r>
          </a:p>
          <a:p>
            <a:pPr algn="ctr" eaLnBrk="0" hangingPunct="0">
              <a:lnSpc>
                <a:spcPct val="80000"/>
              </a:lnSpc>
            </a:pPr>
            <a:r>
              <a:rPr lang="en-US" b="1"/>
              <a:t>storage</a:t>
            </a:r>
          </a:p>
        </p:txBody>
      </p:sp>
      <p:pic>
        <p:nvPicPr>
          <p:cNvPr id="36882" name="Picture 18"/>
          <p:cNvPicPr>
            <a:picLocks noChangeAspect="1" noChangeArrowheads="1"/>
          </p:cNvPicPr>
          <p:nvPr/>
        </p:nvPicPr>
        <p:blipFill>
          <a:blip r:embed="rId4" cstate="print"/>
          <a:srcRect/>
          <a:stretch>
            <a:fillRect/>
          </a:stretch>
        </p:blipFill>
        <p:spPr bwMode="auto">
          <a:xfrm>
            <a:off x="152400" y="2927263"/>
            <a:ext cx="1160463" cy="376237"/>
          </a:xfrm>
          <a:prstGeom prst="rect">
            <a:avLst/>
          </a:prstGeom>
          <a:noFill/>
          <a:ln w="9525">
            <a:noFill/>
            <a:miter lim="800000"/>
            <a:headEnd/>
            <a:tailEnd/>
          </a:ln>
        </p:spPr>
      </p:pic>
      <p:sp>
        <p:nvSpPr>
          <p:cNvPr id="36883" name="Text Box 19"/>
          <p:cNvSpPr txBox="1">
            <a:spLocks noChangeArrowheads="1"/>
          </p:cNvSpPr>
          <p:nvPr/>
        </p:nvSpPr>
        <p:spPr bwMode="auto">
          <a:xfrm>
            <a:off x="196850" y="3484475"/>
            <a:ext cx="879475" cy="214313"/>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Web Server</a:t>
            </a:r>
          </a:p>
        </p:txBody>
      </p:sp>
      <p:sp>
        <p:nvSpPr>
          <p:cNvPr id="36884" name="Text Box 20"/>
          <p:cNvSpPr txBox="1">
            <a:spLocks noChangeArrowheads="1"/>
          </p:cNvSpPr>
          <p:nvPr/>
        </p:nvSpPr>
        <p:spPr bwMode="auto">
          <a:xfrm>
            <a:off x="123825" y="1228638"/>
            <a:ext cx="1371600" cy="274637"/>
          </a:xfrm>
          <a:prstGeom prst="rect">
            <a:avLst/>
          </a:prstGeom>
          <a:noFill/>
          <a:ln w="12700">
            <a:noFill/>
            <a:miter lim="800000"/>
            <a:headEnd type="none" w="sm" len="sm"/>
            <a:tailEnd type="none" w="sm" len="sm"/>
          </a:ln>
        </p:spPr>
        <p:txBody>
          <a:bodyPr>
            <a:spAutoFit/>
          </a:bodyPr>
          <a:lstStyle/>
          <a:p>
            <a:pPr algn="ctr" eaLnBrk="0" hangingPunct="0"/>
            <a:r>
              <a:rPr lang="en-US" sz="1200" b="1"/>
              <a:t>Service Nodes</a:t>
            </a:r>
          </a:p>
        </p:txBody>
      </p:sp>
      <p:pic>
        <p:nvPicPr>
          <p:cNvPr id="36885" name="Picture 21" descr="8500CupFront"/>
          <p:cNvPicPr>
            <a:picLocks noChangeAspect="1" noChangeArrowheads="1"/>
          </p:cNvPicPr>
          <p:nvPr/>
        </p:nvPicPr>
        <p:blipFill>
          <a:blip r:embed="rId5" cstate="print"/>
          <a:srcRect/>
          <a:stretch>
            <a:fillRect/>
          </a:stretch>
        </p:blipFill>
        <p:spPr bwMode="auto">
          <a:xfrm>
            <a:off x="152400" y="1989050"/>
            <a:ext cx="1076325" cy="482600"/>
          </a:xfrm>
          <a:prstGeom prst="rect">
            <a:avLst/>
          </a:prstGeom>
          <a:noFill/>
          <a:ln w="9525">
            <a:noFill/>
            <a:miter lim="800000"/>
            <a:headEnd/>
            <a:tailEnd/>
          </a:ln>
        </p:spPr>
      </p:pic>
      <p:pic>
        <p:nvPicPr>
          <p:cNvPr id="36886" name="Picture 22"/>
          <p:cNvPicPr>
            <a:picLocks noChangeAspect="1" noChangeArrowheads="1"/>
          </p:cNvPicPr>
          <p:nvPr/>
        </p:nvPicPr>
        <p:blipFill>
          <a:blip r:embed="rId4" cstate="print"/>
          <a:srcRect/>
          <a:stretch>
            <a:fillRect/>
          </a:stretch>
        </p:blipFill>
        <p:spPr bwMode="auto">
          <a:xfrm>
            <a:off x="152400" y="3689263"/>
            <a:ext cx="1160463" cy="376237"/>
          </a:xfrm>
          <a:prstGeom prst="rect">
            <a:avLst/>
          </a:prstGeom>
          <a:noFill/>
          <a:ln w="9525">
            <a:noFill/>
            <a:miter lim="800000"/>
            <a:headEnd/>
            <a:tailEnd/>
          </a:ln>
        </p:spPr>
      </p:pic>
      <p:sp>
        <p:nvSpPr>
          <p:cNvPr id="36887" name="Text Box 23"/>
          <p:cNvSpPr txBox="1">
            <a:spLocks noChangeArrowheads="1"/>
          </p:cNvSpPr>
          <p:nvPr/>
        </p:nvSpPr>
        <p:spPr bwMode="auto">
          <a:xfrm>
            <a:off x="258763" y="2655800"/>
            <a:ext cx="865187" cy="336550"/>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resource manager</a:t>
            </a:r>
          </a:p>
        </p:txBody>
      </p:sp>
      <p:sp>
        <p:nvSpPr>
          <p:cNvPr id="36888" name="Text Box 24"/>
          <p:cNvSpPr txBox="1">
            <a:spLocks noChangeArrowheads="1"/>
          </p:cNvSpPr>
          <p:nvPr/>
        </p:nvSpPr>
        <p:spPr bwMode="auto">
          <a:xfrm>
            <a:off x="468313" y="4140113"/>
            <a:ext cx="636587" cy="214312"/>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n-US" b="1"/>
              <a:t>To LAN</a:t>
            </a:r>
          </a:p>
        </p:txBody>
      </p:sp>
      <p:pic>
        <p:nvPicPr>
          <p:cNvPr id="36889" name="Picture 25" descr="Rack_2U"/>
          <p:cNvPicPr>
            <a:picLocks noChangeAspect="1" noChangeArrowheads="1"/>
          </p:cNvPicPr>
          <p:nvPr/>
        </p:nvPicPr>
        <p:blipFill>
          <a:blip r:embed="rId6" cstate="print"/>
          <a:srcRect/>
          <a:stretch>
            <a:fillRect/>
          </a:stretch>
        </p:blipFill>
        <p:spPr bwMode="auto">
          <a:xfrm>
            <a:off x="1976438" y="1093700"/>
            <a:ext cx="1263650" cy="4646613"/>
          </a:xfrm>
          <a:prstGeom prst="rect">
            <a:avLst/>
          </a:prstGeom>
          <a:noFill/>
          <a:ln w="9525">
            <a:noFill/>
            <a:miter lim="800000"/>
            <a:headEnd/>
            <a:tailEnd/>
          </a:ln>
        </p:spPr>
      </p:pic>
      <p:sp>
        <p:nvSpPr>
          <p:cNvPr id="1977370" name="Rectangle 26"/>
          <p:cNvSpPr>
            <a:spLocks noChangeArrowheads="1"/>
          </p:cNvSpPr>
          <p:nvPr/>
        </p:nvSpPr>
        <p:spPr bwMode="auto">
          <a:xfrm>
            <a:off x="3543300" y="1160375"/>
            <a:ext cx="5381625" cy="3543300"/>
          </a:xfrm>
          <a:prstGeom prst="rect">
            <a:avLst/>
          </a:prstGeom>
          <a:solidFill>
            <a:schemeClr val="accent1"/>
          </a:solidFill>
          <a:ln w="19050">
            <a:solidFill>
              <a:schemeClr val="hlink"/>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a:latin typeface="Arial" charset="0"/>
            </a:endParaRPr>
          </a:p>
        </p:txBody>
      </p:sp>
      <p:sp>
        <p:nvSpPr>
          <p:cNvPr id="36891" name="Rectangle 27"/>
          <p:cNvSpPr>
            <a:spLocks noChangeArrowheads="1"/>
          </p:cNvSpPr>
          <p:nvPr/>
        </p:nvSpPr>
        <p:spPr bwMode="auto">
          <a:xfrm>
            <a:off x="7602538" y="2885988"/>
            <a:ext cx="504825" cy="414337"/>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6892" name="Rectangle 28"/>
          <p:cNvSpPr>
            <a:spLocks noChangeArrowheads="1"/>
          </p:cNvSpPr>
          <p:nvPr/>
        </p:nvSpPr>
        <p:spPr bwMode="auto">
          <a:xfrm>
            <a:off x="6762750" y="2881225"/>
            <a:ext cx="504825" cy="414338"/>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700" b="1"/>
              <a:t>Display</a:t>
            </a:r>
          </a:p>
          <a:p>
            <a:pPr algn="ctr" eaLnBrk="0" hangingPunct="0"/>
            <a:r>
              <a:rPr lang="en-US" sz="700" b="1"/>
              <a:t>Subsystem</a:t>
            </a:r>
          </a:p>
        </p:txBody>
      </p:sp>
      <p:sp>
        <p:nvSpPr>
          <p:cNvPr id="36893" name="Rectangle 29"/>
          <p:cNvSpPr>
            <a:spLocks noChangeArrowheads="1"/>
          </p:cNvSpPr>
          <p:nvPr/>
        </p:nvSpPr>
        <p:spPr bwMode="auto">
          <a:xfrm>
            <a:off x="6005513" y="3921038"/>
            <a:ext cx="504825" cy="415925"/>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 </a:t>
            </a:r>
          </a:p>
          <a:p>
            <a:pPr algn="ctr" eaLnBrk="0" hangingPunct="0"/>
            <a:r>
              <a:rPr lang="en-US" sz="800" b="1"/>
              <a:t>DataLink</a:t>
            </a:r>
          </a:p>
        </p:txBody>
      </p:sp>
      <p:sp>
        <p:nvSpPr>
          <p:cNvPr id="36894" name="Rectangle 30"/>
          <p:cNvSpPr>
            <a:spLocks noChangeArrowheads="1"/>
          </p:cNvSpPr>
          <p:nvPr/>
        </p:nvSpPr>
        <p:spPr bwMode="auto">
          <a:xfrm>
            <a:off x="4625975" y="2878050"/>
            <a:ext cx="504825" cy="414338"/>
          </a:xfrm>
          <a:prstGeom prst="rect">
            <a:avLst/>
          </a:prstGeom>
          <a:solidFill>
            <a:srgbClr val="FFCC66"/>
          </a:solidFill>
          <a:ln w="28575">
            <a:solidFill>
              <a:schemeClr val="tx1"/>
            </a:solidFill>
            <a:miter lim="800000"/>
            <a:headEnd type="none" w="sm" len="sm"/>
            <a:tailEnd type="none" w="sm" len="sm"/>
          </a:ln>
        </p:spPr>
        <p:txBody>
          <a:bodyPr wrap="none" anchor="ctr"/>
          <a:lstStyle/>
          <a:p>
            <a:pPr algn="ctr" eaLnBrk="0" hangingPunct="0"/>
            <a:r>
              <a:rPr lang="en-US" sz="800" b="1"/>
              <a:t>Mission </a:t>
            </a:r>
          </a:p>
          <a:p>
            <a:pPr algn="ctr" eaLnBrk="0" hangingPunct="0"/>
            <a:r>
              <a:rPr lang="en-US" sz="800" b="1"/>
              <a:t>Computer</a:t>
            </a:r>
          </a:p>
        </p:txBody>
      </p:sp>
      <p:sp>
        <p:nvSpPr>
          <p:cNvPr id="36895" name="Rectangle 31"/>
          <p:cNvSpPr>
            <a:spLocks noChangeArrowheads="1"/>
          </p:cNvSpPr>
          <p:nvPr/>
        </p:nvSpPr>
        <p:spPr bwMode="auto">
          <a:xfrm>
            <a:off x="4589463" y="1712825"/>
            <a:ext cx="504825" cy="4159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900" b="1"/>
              <a:t>Radar</a:t>
            </a:r>
          </a:p>
        </p:txBody>
      </p:sp>
      <p:sp>
        <p:nvSpPr>
          <p:cNvPr id="36896" name="Rectangle 32"/>
          <p:cNvSpPr>
            <a:spLocks noChangeArrowheads="1"/>
          </p:cNvSpPr>
          <p:nvPr/>
        </p:nvSpPr>
        <p:spPr bwMode="auto">
          <a:xfrm>
            <a:off x="5329238" y="1712825"/>
            <a:ext cx="504825" cy="4159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a:p>
            <a:pPr algn="ctr" eaLnBrk="0" hangingPunct="0"/>
            <a:r>
              <a:rPr lang="en-US" sz="800" b="1"/>
              <a:t>System</a:t>
            </a:r>
          </a:p>
        </p:txBody>
      </p:sp>
      <p:sp>
        <p:nvSpPr>
          <p:cNvPr id="36897" name="Line 33"/>
          <p:cNvSpPr>
            <a:spLocks noChangeShapeType="1"/>
          </p:cNvSpPr>
          <p:nvPr/>
        </p:nvSpPr>
        <p:spPr bwMode="auto">
          <a:xfrm>
            <a:off x="5091113" y="1919200"/>
            <a:ext cx="238125" cy="0"/>
          </a:xfrm>
          <a:prstGeom prst="line">
            <a:avLst/>
          </a:prstGeom>
          <a:noFill/>
          <a:ln w="12700">
            <a:solidFill>
              <a:schemeClr val="tx1"/>
            </a:solidFill>
            <a:round/>
            <a:headEnd type="none" w="sm" len="sm"/>
            <a:tailEnd type="triangle" w="med" len="med"/>
          </a:ln>
        </p:spPr>
        <p:txBody>
          <a:bodyPr/>
          <a:lstStyle/>
          <a:p>
            <a:endParaRPr lang="en-US"/>
          </a:p>
        </p:txBody>
      </p:sp>
      <p:sp>
        <p:nvSpPr>
          <p:cNvPr id="36898" name="Rectangle 34"/>
          <p:cNvSpPr>
            <a:spLocks noChangeArrowheads="1"/>
          </p:cNvSpPr>
          <p:nvPr/>
        </p:nvSpPr>
        <p:spPr bwMode="auto">
          <a:xfrm>
            <a:off x="6257925" y="1704888"/>
            <a:ext cx="504825" cy="4159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6899" name="Text Box 35"/>
          <p:cNvSpPr txBox="1">
            <a:spLocks noChangeArrowheads="1"/>
          </p:cNvSpPr>
          <p:nvPr/>
        </p:nvSpPr>
        <p:spPr bwMode="auto">
          <a:xfrm>
            <a:off x="6799263" y="1950950"/>
            <a:ext cx="387350" cy="336550"/>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6900" name="Text Box 36"/>
          <p:cNvSpPr txBox="1">
            <a:spLocks noChangeArrowheads="1"/>
          </p:cNvSpPr>
          <p:nvPr/>
        </p:nvSpPr>
        <p:spPr bwMode="auto">
          <a:xfrm>
            <a:off x="8153400" y="3157450"/>
            <a:ext cx="387350" cy="336550"/>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6901" name="Line 37"/>
          <p:cNvSpPr>
            <a:spLocks noChangeShapeType="1"/>
          </p:cNvSpPr>
          <p:nvPr/>
        </p:nvSpPr>
        <p:spPr bwMode="auto">
          <a:xfrm>
            <a:off x="4156075" y="3597188"/>
            <a:ext cx="3997325" cy="0"/>
          </a:xfrm>
          <a:prstGeom prst="line">
            <a:avLst/>
          </a:prstGeom>
          <a:noFill/>
          <a:ln w="76200">
            <a:solidFill>
              <a:schemeClr val="tx1"/>
            </a:solidFill>
            <a:round/>
            <a:headEnd type="none" w="sm" len="sm"/>
            <a:tailEnd type="none" w="sm" len="sm"/>
          </a:ln>
        </p:spPr>
        <p:txBody>
          <a:bodyPr/>
          <a:lstStyle/>
          <a:p>
            <a:endParaRPr lang="en-US"/>
          </a:p>
        </p:txBody>
      </p:sp>
      <p:sp>
        <p:nvSpPr>
          <p:cNvPr id="36902" name="Line 38"/>
          <p:cNvSpPr>
            <a:spLocks noChangeShapeType="1"/>
          </p:cNvSpPr>
          <p:nvPr/>
        </p:nvSpPr>
        <p:spPr bwMode="auto">
          <a:xfrm>
            <a:off x="4824413" y="2128750"/>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6903" name="Line 39"/>
          <p:cNvSpPr>
            <a:spLocks noChangeShapeType="1"/>
          </p:cNvSpPr>
          <p:nvPr/>
        </p:nvSpPr>
        <p:spPr bwMode="auto">
          <a:xfrm>
            <a:off x="5578475" y="2123988"/>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6904" name="Line 40"/>
          <p:cNvSpPr>
            <a:spLocks noChangeShapeType="1"/>
          </p:cNvSpPr>
          <p:nvPr/>
        </p:nvSpPr>
        <p:spPr bwMode="auto">
          <a:xfrm>
            <a:off x="6503988" y="2128750"/>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6905" name="Line 41"/>
          <p:cNvSpPr>
            <a:spLocks noChangeShapeType="1"/>
          </p:cNvSpPr>
          <p:nvPr/>
        </p:nvSpPr>
        <p:spPr bwMode="auto">
          <a:xfrm>
            <a:off x="5780088" y="3295563"/>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6906" name="Line 42"/>
          <p:cNvSpPr>
            <a:spLocks noChangeShapeType="1"/>
          </p:cNvSpPr>
          <p:nvPr/>
        </p:nvSpPr>
        <p:spPr bwMode="auto">
          <a:xfrm>
            <a:off x="4875213" y="3295563"/>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6907" name="Line 43"/>
          <p:cNvSpPr>
            <a:spLocks noChangeShapeType="1"/>
          </p:cNvSpPr>
          <p:nvPr/>
        </p:nvSpPr>
        <p:spPr bwMode="auto">
          <a:xfrm>
            <a:off x="6989763" y="3300325"/>
            <a:ext cx="0" cy="265113"/>
          </a:xfrm>
          <a:prstGeom prst="line">
            <a:avLst/>
          </a:prstGeom>
          <a:noFill/>
          <a:ln w="12700">
            <a:solidFill>
              <a:schemeClr val="tx1"/>
            </a:solidFill>
            <a:round/>
            <a:headEnd type="triangle" w="med" len="med"/>
            <a:tailEnd type="triangle" w="med" len="med"/>
          </a:ln>
        </p:spPr>
        <p:txBody>
          <a:bodyPr/>
          <a:lstStyle/>
          <a:p>
            <a:endParaRPr lang="en-US"/>
          </a:p>
        </p:txBody>
      </p:sp>
      <p:sp>
        <p:nvSpPr>
          <p:cNvPr id="36908" name="Line 44"/>
          <p:cNvSpPr>
            <a:spLocks noChangeShapeType="1"/>
          </p:cNvSpPr>
          <p:nvPr/>
        </p:nvSpPr>
        <p:spPr bwMode="auto">
          <a:xfrm>
            <a:off x="7726363" y="3313025"/>
            <a:ext cx="0" cy="265113"/>
          </a:xfrm>
          <a:prstGeom prst="line">
            <a:avLst/>
          </a:prstGeom>
          <a:noFill/>
          <a:ln w="12700">
            <a:solidFill>
              <a:schemeClr val="tx1"/>
            </a:solidFill>
            <a:round/>
            <a:headEnd type="triangle" w="med" len="med"/>
            <a:tailEnd type="triangle" w="med" len="med"/>
          </a:ln>
        </p:spPr>
        <p:txBody>
          <a:bodyPr/>
          <a:lstStyle/>
          <a:p>
            <a:endParaRPr lang="en-US"/>
          </a:p>
        </p:txBody>
      </p:sp>
      <p:sp>
        <p:nvSpPr>
          <p:cNvPr id="36909" name="AutoShape 45"/>
          <p:cNvSpPr>
            <a:spLocks noChangeArrowheads="1"/>
          </p:cNvSpPr>
          <p:nvPr/>
        </p:nvSpPr>
        <p:spPr bwMode="auto">
          <a:xfrm>
            <a:off x="5145088" y="1847763"/>
            <a:ext cx="119062" cy="13176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B</a:t>
            </a:r>
          </a:p>
        </p:txBody>
      </p:sp>
      <p:sp>
        <p:nvSpPr>
          <p:cNvPr id="36910" name="Rectangle 46"/>
          <p:cNvSpPr>
            <a:spLocks noChangeArrowheads="1"/>
          </p:cNvSpPr>
          <p:nvPr/>
        </p:nvSpPr>
        <p:spPr bwMode="auto">
          <a:xfrm>
            <a:off x="5360988" y="2874875"/>
            <a:ext cx="896937" cy="414338"/>
          </a:xfrm>
          <a:prstGeom prst="rect">
            <a:avLst/>
          </a:prstGeom>
          <a:solidFill>
            <a:srgbClr val="CCFFCC"/>
          </a:solidFill>
          <a:ln w="28575">
            <a:solidFill>
              <a:schemeClr val="hlink"/>
            </a:solidFill>
            <a:miter lim="800000"/>
            <a:headEnd type="none" w="sm" len="sm"/>
            <a:tailEnd type="none" w="sm" len="sm"/>
          </a:ln>
        </p:spPr>
        <p:txBody>
          <a:bodyPr wrap="none" anchor="b"/>
          <a:lstStyle/>
          <a:p>
            <a:pPr algn="ctr" eaLnBrk="0" hangingPunct="0"/>
            <a:r>
              <a:rPr lang="en-US" sz="800" b="1"/>
              <a:t>Mass Storage</a:t>
            </a:r>
          </a:p>
        </p:txBody>
      </p:sp>
      <p:sp>
        <p:nvSpPr>
          <p:cNvPr id="1977391" name="AutoShape 47"/>
          <p:cNvSpPr>
            <a:spLocks noChangeArrowheads="1"/>
          </p:cNvSpPr>
          <p:nvPr/>
        </p:nvSpPr>
        <p:spPr bwMode="auto">
          <a:xfrm>
            <a:off x="5400675" y="2900275"/>
            <a:ext cx="373063" cy="2555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77392" name="AutoShape 48"/>
          <p:cNvSpPr>
            <a:spLocks noChangeArrowheads="1"/>
          </p:cNvSpPr>
          <p:nvPr/>
        </p:nvSpPr>
        <p:spPr bwMode="auto">
          <a:xfrm>
            <a:off x="5829300" y="2895513"/>
            <a:ext cx="373063" cy="257175"/>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6913" name="Line 49"/>
          <p:cNvSpPr>
            <a:spLocks noChangeShapeType="1"/>
          </p:cNvSpPr>
          <p:nvPr/>
        </p:nvSpPr>
        <p:spPr bwMode="auto">
          <a:xfrm>
            <a:off x="4133850" y="2422438"/>
            <a:ext cx="3946525" cy="3175"/>
          </a:xfrm>
          <a:prstGeom prst="line">
            <a:avLst/>
          </a:prstGeom>
          <a:noFill/>
          <a:ln w="76200">
            <a:solidFill>
              <a:schemeClr val="tx1"/>
            </a:solidFill>
            <a:round/>
            <a:headEnd type="none" w="sm" len="sm"/>
            <a:tailEnd type="none" w="sm" len="sm"/>
          </a:ln>
        </p:spPr>
        <p:txBody>
          <a:bodyPr/>
          <a:lstStyle/>
          <a:p>
            <a:endParaRPr lang="en-US"/>
          </a:p>
        </p:txBody>
      </p:sp>
      <p:sp>
        <p:nvSpPr>
          <p:cNvPr id="36914" name="Line 50"/>
          <p:cNvSpPr>
            <a:spLocks noChangeShapeType="1"/>
          </p:cNvSpPr>
          <p:nvPr/>
        </p:nvSpPr>
        <p:spPr bwMode="auto">
          <a:xfrm flipV="1">
            <a:off x="4003675" y="2479588"/>
            <a:ext cx="4460875" cy="0"/>
          </a:xfrm>
          <a:prstGeom prst="line">
            <a:avLst/>
          </a:prstGeom>
          <a:noFill/>
          <a:ln w="38100">
            <a:solidFill>
              <a:srgbClr val="0000FF"/>
            </a:solidFill>
            <a:round/>
            <a:headEnd type="triangle" w="med" len="med"/>
            <a:tailEnd type="triangle" w="med" len="med"/>
          </a:ln>
        </p:spPr>
        <p:txBody>
          <a:bodyPr/>
          <a:lstStyle/>
          <a:p>
            <a:endParaRPr lang="en-US"/>
          </a:p>
        </p:txBody>
      </p:sp>
      <p:sp>
        <p:nvSpPr>
          <p:cNvPr id="36915" name="Line 51"/>
          <p:cNvSpPr>
            <a:spLocks noChangeShapeType="1"/>
          </p:cNvSpPr>
          <p:nvPr/>
        </p:nvSpPr>
        <p:spPr bwMode="auto">
          <a:xfrm flipV="1">
            <a:off x="3913188" y="2403388"/>
            <a:ext cx="4460875" cy="0"/>
          </a:xfrm>
          <a:prstGeom prst="line">
            <a:avLst/>
          </a:prstGeom>
          <a:noFill/>
          <a:ln w="38100">
            <a:solidFill>
              <a:schemeClr val="tx1"/>
            </a:solidFill>
            <a:round/>
            <a:headEnd type="triangle" w="med" len="med"/>
            <a:tailEnd type="triangle" w="med" len="med"/>
          </a:ln>
        </p:spPr>
        <p:txBody>
          <a:bodyPr/>
          <a:lstStyle/>
          <a:p>
            <a:endParaRPr lang="en-US"/>
          </a:p>
        </p:txBody>
      </p:sp>
      <p:sp>
        <p:nvSpPr>
          <p:cNvPr id="36916" name="Line 52"/>
          <p:cNvSpPr>
            <a:spLocks noChangeShapeType="1"/>
          </p:cNvSpPr>
          <p:nvPr/>
        </p:nvSpPr>
        <p:spPr bwMode="auto">
          <a:xfrm>
            <a:off x="4192588" y="3560675"/>
            <a:ext cx="3946525" cy="0"/>
          </a:xfrm>
          <a:prstGeom prst="line">
            <a:avLst/>
          </a:prstGeom>
          <a:noFill/>
          <a:ln w="76200">
            <a:solidFill>
              <a:schemeClr val="tx1"/>
            </a:solidFill>
            <a:round/>
            <a:headEnd type="none" w="sm" len="sm"/>
            <a:tailEnd type="none" w="sm" len="sm"/>
          </a:ln>
        </p:spPr>
        <p:txBody>
          <a:bodyPr/>
          <a:lstStyle/>
          <a:p>
            <a:endParaRPr lang="en-US"/>
          </a:p>
        </p:txBody>
      </p:sp>
      <p:sp>
        <p:nvSpPr>
          <p:cNvPr id="36917" name="Rectangle 53"/>
          <p:cNvSpPr>
            <a:spLocks noChangeArrowheads="1"/>
          </p:cNvSpPr>
          <p:nvPr/>
        </p:nvSpPr>
        <p:spPr bwMode="auto">
          <a:xfrm>
            <a:off x="3890963" y="3547975"/>
            <a:ext cx="4613275" cy="128588"/>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6918" name="Line 54"/>
          <p:cNvSpPr>
            <a:spLocks noChangeShapeType="1"/>
          </p:cNvSpPr>
          <p:nvPr/>
        </p:nvSpPr>
        <p:spPr bwMode="auto">
          <a:xfrm flipV="1">
            <a:off x="4060825" y="3673388"/>
            <a:ext cx="4460875" cy="0"/>
          </a:xfrm>
          <a:prstGeom prst="line">
            <a:avLst/>
          </a:prstGeom>
          <a:noFill/>
          <a:ln w="38100">
            <a:solidFill>
              <a:srgbClr val="0000FF"/>
            </a:solidFill>
            <a:round/>
            <a:headEnd type="triangle" w="med" len="med"/>
            <a:tailEnd type="triangle" w="med" len="med"/>
          </a:ln>
        </p:spPr>
        <p:txBody>
          <a:bodyPr/>
          <a:lstStyle/>
          <a:p>
            <a:endParaRPr lang="en-US"/>
          </a:p>
        </p:txBody>
      </p:sp>
      <p:sp>
        <p:nvSpPr>
          <p:cNvPr id="36919" name="Line 55"/>
          <p:cNvSpPr>
            <a:spLocks noChangeShapeType="1"/>
          </p:cNvSpPr>
          <p:nvPr/>
        </p:nvSpPr>
        <p:spPr bwMode="auto">
          <a:xfrm flipV="1">
            <a:off x="3971925" y="3547975"/>
            <a:ext cx="4460875" cy="0"/>
          </a:xfrm>
          <a:prstGeom prst="line">
            <a:avLst/>
          </a:prstGeom>
          <a:noFill/>
          <a:ln w="38100">
            <a:solidFill>
              <a:schemeClr val="tx1"/>
            </a:solidFill>
            <a:round/>
            <a:headEnd type="triangle" w="med" len="med"/>
            <a:tailEnd type="triangle" w="med" len="med"/>
          </a:ln>
        </p:spPr>
        <p:txBody>
          <a:bodyPr/>
          <a:lstStyle/>
          <a:p>
            <a:endParaRPr lang="en-US"/>
          </a:p>
        </p:txBody>
      </p:sp>
      <p:sp>
        <p:nvSpPr>
          <p:cNvPr id="36920" name="Line 56"/>
          <p:cNvSpPr>
            <a:spLocks noChangeShapeType="1"/>
          </p:cNvSpPr>
          <p:nvPr/>
        </p:nvSpPr>
        <p:spPr bwMode="auto">
          <a:xfrm flipH="1">
            <a:off x="4940300" y="3295563"/>
            <a:ext cx="6350" cy="382587"/>
          </a:xfrm>
          <a:prstGeom prst="line">
            <a:avLst/>
          </a:prstGeom>
          <a:noFill/>
          <a:ln w="12700">
            <a:solidFill>
              <a:srgbClr val="0000FF"/>
            </a:solidFill>
            <a:round/>
            <a:headEnd type="triangle" w="med" len="med"/>
            <a:tailEnd type="triangle" w="med" len="med"/>
          </a:ln>
        </p:spPr>
        <p:txBody>
          <a:bodyPr/>
          <a:lstStyle/>
          <a:p>
            <a:endParaRPr lang="en-US"/>
          </a:p>
        </p:txBody>
      </p:sp>
      <p:sp>
        <p:nvSpPr>
          <p:cNvPr id="36921" name="Line 57"/>
          <p:cNvSpPr>
            <a:spLocks noChangeShapeType="1"/>
          </p:cNvSpPr>
          <p:nvPr/>
        </p:nvSpPr>
        <p:spPr bwMode="auto">
          <a:xfrm flipH="1">
            <a:off x="5834063" y="3282863"/>
            <a:ext cx="4762" cy="403225"/>
          </a:xfrm>
          <a:prstGeom prst="line">
            <a:avLst/>
          </a:prstGeom>
          <a:noFill/>
          <a:ln w="12700">
            <a:solidFill>
              <a:srgbClr val="0000FF"/>
            </a:solidFill>
            <a:round/>
            <a:headEnd type="triangle" w="med" len="med"/>
            <a:tailEnd type="triangle" w="med" len="med"/>
          </a:ln>
        </p:spPr>
        <p:txBody>
          <a:bodyPr/>
          <a:lstStyle/>
          <a:p>
            <a:endParaRPr lang="en-US"/>
          </a:p>
        </p:txBody>
      </p:sp>
      <p:sp>
        <p:nvSpPr>
          <p:cNvPr id="36922" name="Line 58"/>
          <p:cNvSpPr>
            <a:spLocks noChangeShapeType="1"/>
          </p:cNvSpPr>
          <p:nvPr/>
        </p:nvSpPr>
        <p:spPr bwMode="auto">
          <a:xfrm>
            <a:off x="7061200" y="3305088"/>
            <a:ext cx="0" cy="377825"/>
          </a:xfrm>
          <a:prstGeom prst="line">
            <a:avLst/>
          </a:prstGeom>
          <a:noFill/>
          <a:ln w="12700">
            <a:solidFill>
              <a:srgbClr val="0000FF"/>
            </a:solidFill>
            <a:round/>
            <a:headEnd type="triangle" w="med" len="med"/>
            <a:tailEnd type="triangle" w="med" len="med"/>
          </a:ln>
        </p:spPr>
        <p:txBody>
          <a:bodyPr/>
          <a:lstStyle/>
          <a:p>
            <a:endParaRPr lang="en-US"/>
          </a:p>
        </p:txBody>
      </p:sp>
      <p:sp>
        <p:nvSpPr>
          <p:cNvPr id="36923" name="Line 59"/>
          <p:cNvSpPr>
            <a:spLocks noChangeShapeType="1"/>
          </p:cNvSpPr>
          <p:nvPr/>
        </p:nvSpPr>
        <p:spPr bwMode="auto">
          <a:xfrm>
            <a:off x="7786688" y="3303500"/>
            <a:ext cx="0" cy="382588"/>
          </a:xfrm>
          <a:prstGeom prst="line">
            <a:avLst/>
          </a:prstGeom>
          <a:noFill/>
          <a:ln w="12700">
            <a:solidFill>
              <a:srgbClr val="0000FF"/>
            </a:solidFill>
            <a:round/>
            <a:headEnd type="triangle" w="med" len="med"/>
            <a:tailEnd type="triangle" w="med" len="med"/>
          </a:ln>
        </p:spPr>
        <p:txBody>
          <a:bodyPr/>
          <a:lstStyle/>
          <a:p>
            <a:endParaRPr lang="en-US"/>
          </a:p>
        </p:txBody>
      </p:sp>
      <p:sp>
        <p:nvSpPr>
          <p:cNvPr id="36924" name="Line 60"/>
          <p:cNvSpPr>
            <a:spLocks noChangeShapeType="1"/>
          </p:cNvSpPr>
          <p:nvPr/>
        </p:nvSpPr>
        <p:spPr bwMode="auto">
          <a:xfrm flipH="1">
            <a:off x="4891088" y="2131925"/>
            <a:ext cx="4762" cy="336550"/>
          </a:xfrm>
          <a:prstGeom prst="line">
            <a:avLst/>
          </a:prstGeom>
          <a:noFill/>
          <a:ln w="12700">
            <a:solidFill>
              <a:srgbClr val="0000FF"/>
            </a:solidFill>
            <a:round/>
            <a:headEnd type="triangle" w="med" len="med"/>
            <a:tailEnd type="triangle" w="med" len="med"/>
          </a:ln>
        </p:spPr>
        <p:txBody>
          <a:bodyPr/>
          <a:lstStyle/>
          <a:p>
            <a:endParaRPr lang="en-US"/>
          </a:p>
        </p:txBody>
      </p:sp>
      <p:sp>
        <p:nvSpPr>
          <p:cNvPr id="36925" name="Line 61"/>
          <p:cNvSpPr>
            <a:spLocks noChangeShapeType="1"/>
          </p:cNvSpPr>
          <p:nvPr/>
        </p:nvSpPr>
        <p:spPr bwMode="auto">
          <a:xfrm>
            <a:off x="5657850" y="2120813"/>
            <a:ext cx="0" cy="346075"/>
          </a:xfrm>
          <a:prstGeom prst="line">
            <a:avLst/>
          </a:prstGeom>
          <a:noFill/>
          <a:ln w="12700">
            <a:solidFill>
              <a:srgbClr val="0000FF"/>
            </a:solidFill>
            <a:round/>
            <a:headEnd type="triangle" w="med" len="med"/>
            <a:tailEnd type="triangle" w="med" len="med"/>
          </a:ln>
        </p:spPr>
        <p:txBody>
          <a:bodyPr/>
          <a:lstStyle/>
          <a:p>
            <a:endParaRPr lang="en-US"/>
          </a:p>
        </p:txBody>
      </p:sp>
      <p:sp>
        <p:nvSpPr>
          <p:cNvPr id="36926" name="Line 62"/>
          <p:cNvSpPr>
            <a:spLocks noChangeShapeType="1"/>
          </p:cNvSpPr>
          <p:nvPr/>
        </p:nvSpPr>
        <p:spPr bwMode="auto">
          <a:xfrm>
            <a:off x="6573838" y="2116050"/>
            <a:ext cx="0" cy="350838"/>
          </a:xfrm>
          <a:prstGeom prst="line">
            <a:avLst/>
          </a:prstGeom>
          <a:noFill/>
          <a:ln w="12700">
            <a:solidFill>
              <a:srgbClr val="0000FF"/>
            </a:solidFill>
            <a:round/>
            <a:headEnd type="triangle" w="med" len="med"/>
            <a:tailEnd type="triangle" w="med" len="med"/>
          </a:ln>
        </p:spPr>
        <p:txBody>
          <a:bodyPr/>
          <a:lstStyle/>
          <a:p>
            <a:endParaRPr lang="en-US"/>
          </a:p>
        </p:txBody>
      </p:sp>
      <p:sp>
        <p:nvSpPr>
          <p:cNvPr id="36927" name="Line 63"/>
          <p:cNvSpPr>
            <a:spLocks noChangeShapeType="1"/>
          </p:cNvSpPr>
          <p:nvPr/>
        </p:nvSpPr>
        <p:spPr bwMode="auto">
          <a:xfrm>
            <a:off x="4246563" y="2411325"/>
            <a:ext cx="0" cy="1128713"/>
          </a:xfrm>
          <a:prstGeom prst="line">
            <a:avLst/>
          </a:prstGeom>
          <a:noFill/>
          <a:ln w="38100">
            <a:solidFill>
              <a:schemeClr val="tx1"/>
            </a:solidFill>
            <a:round/>
            <a:headEnd type="triangle" w="med" len="med"/>
            <a:tailEnd type="triangle" w="med" len="med"/>
          </a:ln>
        </p:spPr>
        <p:txBody>
          <a:bodyPr/>
          <a:lstStyle/>
          <a:p>
            <a:endParaRPr lang="en-US"/>
          </a:p>
        </p:txBody>
      </p:sp>
      <p:sp>
        <p:nvSpPr>
          <p:cNvPr id="36928" name="Line 64"/>
          <p:cNvSpPr>
            <a:spLocks noChangeShapeType="1"/>
          </p:cNvSpPr>
          <p:nvPr/>
        </p:nvSpPr>
        <p:spPr bwMode="auto">
          <a:xfrm>
            <a:off x="4337050" y="2487525"/>
            <a:ext cx="0" cy="1173163"/>
          </a:xfrm>
          <a:prstGeom prst="line">
            <a:avLst/>
          </a:prstGeom>
          <a:noFill/>
          <a:ln w="38100">
            <a:solidFill>
              <a:srgbClr val="0000FF"/>
            </a:solidFill>
            <a:round/>
            <a:headEnd type="triangle" w="med" len="med"/>
            <a:tailEnd type="triangle" w="med" len="med"/>
          </a:ln>
        </p:spPr>
        <p:txBody>
          <a:bodyPr/>
          <a:lstStyle/>
          <a:p>
            <a:endParaRPr lang="en-US"/>
          </a:p>
        </p:txBody>
      </p:sp>
      <p:sp>
        <p:nvSpPr>
          <p:cNvPr id="36929" name="Line 65"/>
          <p:cNvSpPr>
            <a:spLocks noChangeShapeType="1"/>
          </p:cNvSpPr>
          <p:nvPr/>
        </p:nvSpPr>
        <p:spPr bwMode="auto">
          <a:xfrm>
            <a:off x="6257925" y="3540038"/>
            <a:ext cx="0" cy="384175"/>
          </a:xfrm>
          <a:prstGeom prst="line">
            <a:avLst/>
          </a:prstGeom>
          <a:noFill/>
          <a:ln w="12700">
            <a:solidFill>
              <a:schemeClr val="tx1"/>
            </a:solidFill>
            <a:round/>
            <a:headEnd type="triangle" w="med" len="med"/>
            <a:tailEnd type="triangle" w="med" len="med"/>
          </a:ln>
        </p:spPr>
        <p:txBody>
          <a:bodyPr/>
          <a:lstStyle/>
          <a:p>
            <a:endParaRPr lang="en-US"/>
          </a:p>
        </p:txBody>
      </p:sp>
      <p:sp>
        <p:nvSpPr>
          <p:cNvPr id="36930" name="AutoShape 66"/>
          <p:cNvSpPr>
            <a:spLocks noChangeArrowheads="1"/>
          </p:cNvSpPr>
          <p:nvPr/>
        </p:nvSpPr>
        <p:spPr bwMode="auto">
          <a:xfrm>
            <a:off x="6199188" y="3692438"/>
            <a:ext cx="119062"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I</a:t>
            </a:r>
          </a:p>
        </p:txBody>
      </p:sp>
      <p:sp>
        <p:nvSpPr>
          <p:cNvPr id="36931" name="AutoShape 67"/>
          <p:cNvSpPr>
            <a:spLocks noChangeArrowheads="1"/>
          </p:cNvSpPr>
          <p:nvPr/>
        </p:nvSpPr>
        <p:spPr bwMode="auto">
          <a:xfrm>
            <a:off x="4759325" y="2189075"/>
            <a:ext cx="18732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A</a:t>
            </a:r>
          </a:p>
        </p:txBody>
      </p:sp>
      <p:sp>
        <p:nvSpPr>
          <p:cNvPr id="36932" name="AutoShape 68"/>
          <p:cNvSpPr>
            <a:spLocks noChangeArrowheads="1"/>
          </p:cNvSpPr>
          <p:nvPr/>
        </p:nvSpPr>
        <p:spPr bwMode="auto">
          <a:xfrm>
            <a:off x="5527675" y="2176375"/>
            <a:ext cx="165100" cy="13176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C</a:t>
            </a:r>
          </a:p>
        </p:txBody>
      </p:sp>
      <p:sp>
        <p:nvSpPr>
          <p:cNvPr id="36933" name="AutoShape 69"/>
          <p:cNvSpPr>
            <a:spLocks noChangeArrowheads="1"/>
          </p:cNvSpPr>
          <p:nvPr/>
        </p:nvSpPr>
        <p:spPr bwMode="auto">
          <a:xfrm>
            <a:off x="6440488" y="2182725"/>
            <a:ext cx="16827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D</a:t>
            </a:r>
          </a:p>
        </p:txBody>
      </p:sp>
      <p:sp>
        <p:nvSpPr>
          <p:cNvPr id="36934" name="AutoShape 70"/>
          <p:cNvSpPr>
            <a:spLocks noChangeArrowheads="1"/>
          </p:cNvSpPr>
          <p:nvPr/>
        </p:nvSpPr>
        <p:spPr bwMode="auto">
          <a:xfrm>
            <a:off x="4810125" y="3352713"/>
            <a:ext cx="21907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E</a:t>
            </a:r>
          </a:p>
        </p:txBody>
      </p:sp>
      <p:sp>
        <p:nvSpPr>
          <p:cNvPr id="36935" name="AutoShape 71"/>
          <p:cNvSpPr>
            <a:spLocks noChangeArrowheads="1"/>
          </p:cNvSpPr>
          <p:nvPr/>
        </p:nvSpPr>
        <p:spPr bwMode="auto">
          <a:xfrm>
            <a:off x="5727700" y="3357475"/>
            <a:ext cx="19367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F</a:t>
            </a:r>
          </a:p>
        </p:txBody>
      </p:sp>
      <p:sp>
        <p:nvSpPr>
          <p:cNvPr id="36936" name="AutoShape 72"/>
          <p:cNvSpPr>
            <a:spLocks noChangeArrowheads="1"/>
          </p:cNvSpPr>
          <p:nvPr/>
        </p:nvSpPr>
        <p:spPr bwMode="auto">
          <a:xfrm>
            <a:off x="6935788" y="3360650"/>
            <a:ext cx="188912"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G</a:t>
            </a:r>
          </a:p>
        </p:txBody>
      </p:sp>
      <p:sp>
        <p:nvSpPr>
          <p:cNvPr id="36937" name="AutoShape 73"/>
          <p:cNvSpPr>
            <a:spLocks noChangeArrowheads="1"/>
          </p:cNvSpPr>
          <p:nvPr/>
        </p:nvSpPr>
        <p:spPr bwMode="auto">
          <a:xfrm>
            <a:off x="7667625" y="3360650"/>
            <a:ext cx="215900" cy="13176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H</a:t>
            </a:r>
          </a:p>
        </p:txBody>
      </p:sp>
      <p:sp>
        <p:nvSpPr>
          <p:cNvPr id="36938" name="AutoShape 74"/>
          <p:cNvSpPr>
            <a:spLocks noChangeArrowheads="1"/>
          </p:cNvSpPr>
          <p:nvPr/>
        </p:nvSpPr>
        <p:spPr bwMode="auto">
          <a:xfrm>
            <a:off x="4722813" y="2128750"/>
            <a:ext cx="273050" cy="19208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A</a:t>
            </a:r>
          </a:p>
        </p:txBody>
      </p:sp>
      <p:sp>
        <p:nvSpPr>
          <p:cNvPr id="36939" name="AutoShape 75"/>
          <p:cNvSpPr>
            <a:spLocks noChangeArrowheads="1"/>
          </p:cNvSpPr>
          <p:nvPr/>
        </p:nvSpPr>
        <p:spPr bwMode="auto">
          <a:xfrm>
            <a:off x="5473700" y="2128750"/>
            <a:ext cx="274638" cy="18573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C</a:t>
            </a:r>
          </a:p>
        </p:txBody>
      </p:sp>
      <p:sp>
        <p:nvSpPr>
          <p:cNvPr id="36940" name="AutoShape 76"/>
          <p:cNvSpPr>
            <a:spLocks noChangeArrowheads="1"/>
          </p:cNvSpPr>
          <p:nvPr/>
        </p:nvSpPr>
        <p:spPr bwMode="auto">
          <a:xfrm>
            <a:off x="6365875" y="2120813"/>
            <a:ext cx="273050" cy="19367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D</a:t>
            </a:r>
          </a:p>
        </p:txBody>
      </p:sp>
      <p:sp>
        <p:nvSpPr>
          <p:cNvPr id="36941" name="AutoShape 77"/>
          <p:cNvSpPr>
            <a:spLocks noChangeArrowheads="1"/>
          </p:cNvSpPr>
          <p:nvPr/>
        </p:nvSpPr>
        <p:spPr bwMode="auto">
          <a:xfrm>
            <a:off x="4768850" y="3293975"/>
            <a:ext cx="273050" cy="19050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E</a:t>
            </a:r>
          </a:p>
        </p:txBody>
      </p:sp>
      <p:sp>
        <p:nvSpPr>
          <p:cNvPr id="36942" name="AutoShape 78"/>
          <p:cNvSpPr>
            <a:spLocks noChangeArrowheads="1"/>
          </p:cNvSpPr>
          <p:nvPr/>
        </p:nvSpPr>
        <p:spPr bwMode="auto">
          <a:xfrm>
            <a:off x="5694363" y="3287625"/>
            <a:ext cx="274637" cy="20002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F</a:t>
            </a:r>
          </a:p>
        </p:txBody>
      </p:sp>
      <p:sp>
        <p:nvSpPr>
          <p:cNvPr id="36943" name="AutoShape 79"/>
          <p:cNvSpPr>
            <a:spLocks noChangeArrowheads="1"/>
          </p:cNvSpPr>
          <p:nvPr/>
        </p:nvSpPr>
        <p:spPr bwMode="auto">
          <a:xfrm>
            <a:off x="6883400" y="3300325"/>
            <a:ext cx="273050" cy="188913"/>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G</a:t>
            </a:r>
          </a:p>
        </p:txBody>
      </p:sp>
      <p:sp>
        <p:nvSpPr>
          <p:cNvPr id="36944" name="AutoShape 80"/>
          <p:cNvSpPr>
            <a:spLocks noChangeArrowheads="1"/>
          </p:cNvSpPr>
          <p:nvPr/>
        </p:nvSpPr>
        <p:spPr bwMode="auto">
          <a:xfrm>
            <a:off x="7645400" y="3300325"/>
            <a:ext cx="273050" cy="18573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H</a:t>
            </a:r>
          </a:p>
        </p:txBody>
      </p:sp>
      <p:sp>
        <p:nvSpPr>
          <p:cNvPr id="36945" name="AutoShape 81"/>
          <p:cNvSpPr>
            <a:spLocks noChangeArrowheads="1"/>
          </p:cNvSpPr>
          <p:nvPr/>
        </p:nvSpPr>
        <p:spPr bwMode="auto">
          <a:xfrm>
            <a:off x="6119813" y="3751175"/>
            <a:ext cx="274637" cy="169863"/>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I</a:t>
            </a:r>
          </a:p>
        </p:txBody>
      </p:sp>
      <p:sp>
        <p:nvSpPr>
          <p:cNvPr id="36946" name="Freeform 82"/>
          <p:cNvSpPr>
            <a:spLocks/>
          </p:cNvSpPr>
          <p:nvPr/>
        </p:nvSpPr>
        <p:spPr bwMode="auto">
          <a:xfrm>
            <a:off x="3852863" y="2309725"/>
            <a:ext cx="4875212" cy="1452563"/>
          </a:xfrm>
          <a:custGeom>
            <a:avLst/>
            <a:gdLst>
              <a:gd name="T0" fmla="*/ 0 w 4656"/>
              <a:gd name="T1" fmla="*/ 0 h 1296"/>
              <a:gd name="T2" fmla="*/ 2147483647 w 4656"/>
              <a:gd name="T3" fmla="*/ 0 h 1296"/>
              <a:gd name="T4" fmla="*/ 2147483647 w 4656"/>
              <a:gd name="T5" fmla="*/ 2147483647 h 1296"/>
              <a:gd name="T6" fmla="*/ 2147483647 w 4656"/>
              <a:gd name="T7" fmla="*/ 2147483647 h 1296"/>
              <a:gd name="T8" fmla="*/ 2147483647 w 4656"/>
              <a:gd name="T9" fmla="*/ 2147483647 h 1296"/>
              <a:gd name="T10" fmla="*/ 2147483647 w 4656"/>
              <a:gd name="T11" fmla="*/ 2147483647 h 1296"/>
              <a:gd name="T12" fmla="*/ 2147483647 w 4656"/>
              <a:gd name="T13" fmla="*/ 2147483647 h 1296"/>
              <a:gd name="T14" fmla="*/ 2147483647 w 4656"/>
              <a:gd name="T15" fmla="*/ 2147483647 h 1296"/>
              <a:gd name="T16" fmla="*/ 2147483647 w 4656"/>
              <a:gd name="T17" fmla="*/ 2147483647 h 1296"/>
              <a:gd name="T18" fmla="*/ 2147483647 w 4656"/>
              <a:gd name="T19" fmla="*/ 2147483647 h 1296"/>
              <a:gd name="T20" fmla="*/ 2147483647 w 4656"/>
              <a:gd name="T21" fmla="*/ 2147483647 h 1296"/>
              <a:gd name="T22" fmla="*/ 2147483647 w 4656"/>
              <a:gd name="T23" fmla="*/ 2147483647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6947" name="Text Box 83"/>
          <p:cNvSpPr txBox="1">
            <a:spLocks noChangeArrowheads="1"/>
          </p:cNvSpPr>
          <p:nvPr/>
        </p:nvSpPr>
        <p:spPr bwMode="auto">
          <a:xfrm>
            <a:off x="4949825" y="2297025"/>
            <a:ext cx="2371725" cy="304800"/>
          </a:xfrm>
          <a:prstGeom prst="rect">
            <a:avLst/>
          </a:prstGeom>
          <a:noFill/>
          <a:ln w="12700">
            <a:noFill/>
            <a:miter lim="800000"/>
            <a:headEnd type="none" w="sm" len="sm"/>
            <a:tailEnd type="none" w="sm" len="sm"/>
          </a:ln>
        </p:spPr>
        <p:txBody>
          <a:bodyPr wrap="none">
            <a:spAutoFit/>
          </a:bodyPr>
          <a:lstStyle/>
          <a:p>
            <a:pPr eaLnBrk="0" hangingPunct="0"/>
            <a:r>
              <a:rPr lang="en-US" sz="1400" b="1"/>
              <a:t>Avionics SOA Middleware</a:t>
            </a:r>
          </a:p>
        </p:txBody>
      </p:sp>
      <p:sp>
        <p:nvSpPr>
          <p:cNvPr id="36948" name="Rectangle 84"/>
          <p:cNvSpPr>
            <a:spLocks noChangeArrowheads="1"/>
          </p:cNvSpPr>
          <p:nvPr/>
        </p:nvSpPr>
        <p:spPr bwMode="auto">
          <a:xfrm>
            <a:off x="3629025" y="4379825"/>
            <a:ext cx="5162550" cy="295275"/>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bg1"/>
                </a:solidFill>
              </a:rPr>
              <a:t>Control and Display</a:t>
            </a:r>
          </a:p>
        </p:txBody>
      </p:sp>
      <p:sp>
        <p:nvSpPr>
          <p:cNvPr id="1977429" name="AutoShape 85"/>
          <p:cNvSpPr>
            <a:spLocks noChangeArrowheads="1"/>
          </p:cNvSpPr>
          <p:nvPr/>
        </p:nvSpPr>
        <p:spPr bwMode="auto">
          <a:xfrm>
            <a:off x="638175" y="1966825"/>
            <a:ext cx="373063" cy="2555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77430" name="AutoShape 86"/>
          <p:cNvSpPr>
            <a:spLocks noChangeArrowheads="1"/>
          </p:cNvSpPr>
          <p:nvPr/>
        </p:nvSpPr>
        <p:spPr bwMode="auto">
          <a:xfrm>
            <a:off x="638175" y="2200188"/>
            <a:ext cx="373063" cy="257175"/>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6951" name="Rectangle 87"/>
          <p:cNvSpPr>
            <a:spLocks noChangeArrowheads="1"/>
          </p:cNvSpPr>
          <p:nvPr/>
        </p:nvSpPr>
        <p:spPr bwMode="auto">
          <a:xfrm>
            <a:off x="2149475" y="4649700"/>
            <a:ext cx="885825" cy="338138"/>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800" b="1">
                <a:solidFill>
                  <a:schemeClr val="bg1"/>
                </a:solidFill>
              </a:rPr>
              <a:t> Control/ </a:t>
            </a:r>
          </a:p>
          <a:p>
            <a:pPr algn="ctr" eaLnBrk="0" hangingPunct="0"/>
            <a:r>
              <a:rPr lang="en-US" sz="800" b="1">
                <a:solidFill>
                  <a:schemeClr val="bg1"/>
                </a:solidFill>
              </a:rPr>
              <a:t>Display</a:t>
            </a:r>
          </a:p>
        </p:txBody>
      </p:sp>
      <p:sp>
        <p:nvSpPr>
          <p:cNvPr id="36952" name="Rectangle 88"/>
          <p:cNvSpPr>
            <a:spLocks noChangeArrowheads="1"/>
          </p:cNvSpPr>
          <p:nvPr/>
        </p:nvSpPr>
        <p:spPr bwMode="auto">
          <a:xfrm>
            <a:off x="2154238" y="5021175"/>
            <a:ext cx="876300" cy="16351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6953" name="Rectangle 89"/>
          <p:cNvSpPr>
            <a:spLocks noChangeArrowheads="1"/>
          </p:cNvSpPr>
          <p:nvPr/>
        </p:nvSpPr>
        <p:spPr bwMode="auto">
          <a:xfrm>
            <a:off x="2154238" y="5216438"/>
            <a:ext cx="876300" cy="163512"/>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6954" name="Rectangle 90"/>
          <p:cNvSpPr>
            <a:spLocks noChangeArrowheads="1"/>
          </p:cNvSpPr>
          <p:nvPr/>
        </p:nvSpPr>
        <p:spPr bwMode="auto">
          <a:xfrm>
            <a:off x="2154238" y="5392650"/>
            <a:ext cx="876300" cy="16351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6955" name="Rectangle 91"/>
          <p:cNvSpPr>
            <a:spLocks noChangeArrowheads="1"/>
          </p:cNvSpPr>
          <p:nvPr/>
        </p:nvSpPr>
        <p:spPr bwMode="auto">
          <a:xfrm>
            <a:off x="2163763" y="1941425"/>
            <a:ext cx="857250" cy="32067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900" b="1"/>
              <a:t>Radar</a:t>
            </a:r>
          </a:p>
        </p:txBody>
      </p:sp>
      <p:sp>
        <p:nvSpPr>
          <p:cNvPr id="36956" name="Rectangle 92"/>
          <p:cNvSpPr>
            <a:spLocks noChangeArrowheads="1"/>
          </p:cNvSpPr>
          <p:nvPr/>
        </p:nvSpPr>
        <p:spPr bwMode="auto">
          <a:xfrm>
            <a:off x="2159000" y="2303375"/>
            <a:ext cx="866775" cy="3397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p:txBody>
      </p:sp>
      <p:sp>
        <p:nvSpPr>
          <p:cNvPr id="36957" name="Rectangle 93"/>
          <p:cNvSpPr>
            <a:spLocks noChangeArrowheads="1"/>
          </p:cNvSpPr>
          <p:nvPr/>
        </p:nvSpPr>
        <p:spPr bwMode="auto">
          <a:xfrm>
            <a:off x="2159000" y="2684375"/>
            <a:ext cx="866775" cy="3397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6958" name="Rectangle 94"/>
          <p:cNvSpPr>
            <a:spLocks noChangeArrowheads="1"/>
          </p:cNvSpPr>
          <p:nvPr/>
        </p:nvSpPr>
        <p:spPr bwMode="auto">
          <a:xfrm>
            <a:off x="2163763" y="3059025"/>
            <a:ext cx="857250" cy="338138"/>
          </a:xfrm>
          <a:prstGeom prst="rect">
            <a:avLst/>
          </a:prstGeom>
          <a:solidFill>
            <a:srgbClr val="FFCC66"/>
          </a:solidFill>
          <a:ln w="28575">
            <a:solidFill>
              <a:schemeClr val="tx1"/>
            </a:solidFill>
            <a:miter lim="800000"/>
            <a:headEnd type="none" w="sm" len="sm"/>
            <a:tailEnd type="none" w="sm" len="sm"/>
          </a:ln>
        </p:spPr>
        <p:txBody>
          <a:bodyPr wrap="none" anchor="ctr"/>
          <a:lstStyle/>
          <a:p>
            <a:pPr algn="ctr" eaLnBrk="0" hangingPunct="0"/>
            <a:r>
              <a:rPr lang="en-US" sz="800" b="1"/>
              <a:t>Mission </a:t>
            </a:r>
          </a:p>
          <a:p>
            <a:pPr algn="ctr" eaLnBrk="0" hangingPunct="0"/>
            <a:r>
              <a:rPr lang="en-US" sz="800" b="1"/>
              <a:t>Computer</a:t>
            </a:r>
          </a:p>
        </p:txBody>
      </p:sp>
      <p:sp>
        <p:nvSpPr>
          <p:cNvPr id="36959" name="Rectangle 95"/>
          <p:cNvSpPr>
            <a:spLocks noChangeArrowheads="1"/>
          </p:cNvSpPr>
          <p:nvPr/>
        </p:nvSpPr>
        <p:spPr bwMode="auto">
          <a:xfrm>
            <a:off x="2163763" y="3630525"/>
            <a:ext cx="857250" cy="309563"/>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800" b="1"/>
              <a:t>Display </a:t>
            </a:r>
          </a:p>
          <a:p>
            <a:pPr algn="ctr" eaLnBrk="0" hangingPunct="0"/>
            <a:r>
              <a:rPr lang="en-US" sz="800" b="1"/>
              <a:t>Subsystem</a:t>
            </a:r>
          </a:p>
        </p:txBody>
      </p:sp>
      <p:sp>
        <p:nvSpPr>
          <p:cNvPr id="36960" name="Rectangle 96"/>
          <p:cNvSpPr>
            <a:spLocks noChangeArrowheads="1"/>
          </p:cNvSpPr>
          <p:nvPr/>
        </p:nvSpPr>
        <p:spPr bwMode="auto">
          <a:xfrm>
            <a:off x="2159000" y="3979775"/>
            <a:ext cx="866775" cy="311150"/>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6961" name="Rectangle 97"/>
          <p:cNvSpPr>
            <a:spLocks noChangeArrowheads="1"/>
          </p:cNvSpPr>
          <p:nvPr/>
        </p:nvSpPr>
        <p:spPr bwMode="auto">
          <a:xfrm>
            <a:off x="2149475" y="1615988"/>
            <a:ext cx="885825" cy="31432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800" b="1"/>
              <a:t> Environment</a:t>
            </a:r>
          </a:p>
          <a:p>
            <a:pPr algn="ctr" eaLnBrk="0" hangingPunct="0"/>
            <a:r>
              <a:rPr lang="en-US" sz="800" b="1"/>
              <a:t>Simulations</a:t>
            </a:r>
          </a:p>
        </p:txBody>
      </p:sp>
      <p:sp>
        <p:nvSpPr>
          <p:cNvPr id="36962" name="Rectangle 98"/>
          <p:cNvSpPr>
            <a:spLocks noChangeArrowheads="1"/>
          </p:cNvSpPr>
          <p:nvPr/>
        </p:nvSpPr>
        <p:spPr bwMode="auto">
          <a:xfrm>
            <a:off x="2162175" y="3417800"/>
            <a:ext cx="858838" cy="176213"/>
          </a:xfrm>
          <a:prstGeom prst="rect">
            <a:avLst/>
          </a:prstGeom>
          <a:solidFill>
            <a:srgbClr val="CCFFCC"/>
          </a:solidFill>
          <a:ln w="28575">
            <a:solidFill>
              <a:schemeClr val="hlink"/>
            </a:solidFill>
            <a:miter lim="800000"/>
            <a:headEnd type="none" w="sm" len="sm"/>
            <a:tailEnd type="none" w="sm" len="sm"/>
          </a:ln>
        </p:spPr>
        <p:txBody>
          <a:bodyPr wrap="none" anchor="ctr"/>
          <a:lstStyle/>
          <a:p>
            <a:pPr algn="ctr" eaLnBrk="0" hangingPunct="0"/>
            <a:r>
              <a:rPr lang="en-US" sz="800" b="1"/>
              <a:t>Mass Storage</a:t>
            </a:r>
          </a:p>
        </p:txBody>
      </p:sp>
      <p:sp>
        <p:nvSpPr>
          <p:cNvPr id="36963" name="Rectangle 99"/>
          <p:cNvSpPr>
            <a:spLocks noChangeArrowheads="1"/>
          </p:cNvSpPr>
          <p:nvPr/>
        </p:nvSpPr>
        <p:spPr bwMode="auto">
          <a:xfrm>
            <a:off x="2159000" y="4311563"/>
            <a:ext cx="866775" cy="320675"/>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a:t>
            </a:r>
          </a:p>
        </p:txBody>
      </p:sp>
      <p:sp>
        <p:nvSpPr>
          <p:cNvPr id="36964" name="Freeform 101"/>
          <p:cNvSpPr>
            <a:spLocks/>
          </p:cNvSpPr>
          <p:nvPr/>
        </p:nvSpPr>
        <p:spPr bwMode="auto">
          <a:xfrm>
            <a:off x="3028950" y="2868525"/>
            <a:ext cx="1589088" cy="520700"/>
          </a:xfrm>
          <a:custGeom>
            <a:avLst/>
            <a:gdLst>
              <a:gd name="T0" fmla="*/ 0 w 1001"/>
              <a:gd name="T1" fmla="*/ 2147483647 h 328"/>
              <a:gd name="T2" fmla="*/ 2147483647 w 1001"/>
              <a:gd name="T3" fmla="*/ 0 h 328"/>
              <a:gd name="T4" fmla="*/ 2147483647 w 1001"/>
              <a:gd name="T5" fmla="*/ 2147483647 h 328"/>
              <a:gd name="T6" fmla="*/ 2147483647 w 1001"/>
              <a:gd name="T7" fmla="*/ 2147483647 h 328"/>
              <a:gd name="T8" fmla="*/ 0 w 1001"/>
              <a:gd name="T9" fmla="*/ 2147483647 h 328"/>
              <a:gd name="T10" fmla="*/ 0 60000 65536"/>
              <a:gd name="T11" fmla="*/ 0 60000 65536"/>
              <a:gd name="T12" fmla="*/ 0 60000 65536"/>
              <a:gd name="T13" fmla="*/ 0 60000 65536"/>
              <a:gd name="T14" fmla="*/ 0 60000 65536"/>
              <a:gd name="T15" fmla="*/ 0 w 1001"/>
              <a:gd name="T16" fmla="*/ 0 h 328"/>
              <a:gd name="T17" fmla="*/ 1001 w 1001"/>
              <a:gd name="T18" fmla="*/ 328 h 328"/>
            </a:gdLst>
            <a:ahLst/>
            <a:cxnLst>
              <a:cxn ang="T10">
                <a:pos x="T0" y="T1"/>
              </a:cxn>
              <a:cxn ang="T11">
                <a:pos x="T2" y="T3"/>
              </a:cxn>
              <a:cxn ang="T12">
                <a:pos x="T4" y="T5"/>
              </a:cxn>
              <a:cxn ang="T13">
                <a:pos x="T6" y="T7"/>
              </a:cxn>
              <a:cxn ang="T14">
                <a:pos x="T8" y="T9"/>
              </a:cxn>
            </a:cxnLst>
            <a:rect l="T15" t="T16" r="T17" b="T18"/>
            <a:pathLst>
              <a:path w="1001" h="328">
                <a:moveTo>
                  <a:pt x="0" y="118"/>
                </a:moveTo>
                <a:lnTo>
                  <a:pt x="1001" y="0"/>
                </a:lnTo>
                <a:lnTo>
                  <a:pt x="1001" y="264"/>
                </a:lnTo>
                <a:lnTo>
                  <a:pt x="6" y="328"/>
                </a:lnTo>
                <a:lnTo>
                  <a:pt x="0" y="118"/>
                </a:lnTo>
                <a:close/>
              </a:path>
            </a:pathLst>
          </a:custGeom>
          <a:solidFill>
            <a:srgbClr val="FFCC66">
              <a:alpha val="47842"/>
            </a:srgbClr>
          </a:solidFill>
          <a:ln w="12700">
            <a:noFill/>
            <a:round/>
            <a:headEnd type="none" w="sm" len="sm"/>
            <a:tailEnd type="none" w="sm" len="sm"/>
          </a:ln>
        </p:spPr>
        <p:txBody>
          <a:bodyPr/>
          <a:lstStyle/>
          <a:p>
            <a:endParaRPr lang="en-US"/>
          </a:p>
        </p:txBody>
      </p:sp>
      <p:sp>
        <p:nvSpPr>
          <p:cNvPr id="36965" name="Text Box 102"/>
          <p:cNvSpPr txBox="1">
            <a:spLocks noChangeArrowheads="1"/>
          </p:cNvSpPr>
          <p:nvPr/>
        </p:nvSpPr>
        <p:spPr bwMode="auto">
          <a:xfrm>
            <a:off x="3665538" y="4841788"/>
            <a:ext cx="4956175" cy="954087"/>
          </a:xfrm>
          <a:prstGeom prst="rect">
            <a:avLst/>
          </a:prstGeom>
          <a:noFill/>
          <a:ln w="12700">
            <a:noFill/>
            <a:miter lim="800000"/>
            <a:headEnd type="none" w="sm" len="sm"/>
            <a:tailEnd type="none" w="sm" len="sm"/>
          </a:ln>
        </p:spPr>
        <p:txBody>
          <a:bodyPr>
            <a:spAutoFit/>
          </a:bodyPr>
          <a:lstStyle/>
          <a:p>
            <a:pPr marL="228600" indent="-228600" eaLnBrk="0" hangingPunct="0">
              <a:buFontTx/>
              <a:buChar char="•"/>
            </a:pPr>
            <a:r>
              <a:rPr lang="en-US" sz="1400" b="1"/>
              <a:t>Factor Mission Computer Operation Flight Program (OFP) into Services and Clients</a:t>
            </a:r>
          </a:p>
          <a:p>
            <a:pPr marL="228600" indent="-228600" eaLnBrk="0" hangingPunct="0">
              <a:buFontTx/>
              <a:buChar char="•"/>
            </a:pPr>
            <a:r>
              <a:rPr lang="en-US" sz="1400" b="1"/>
              <a:t>Develop new OFP software</a:t>
            </a:r>
          </a:p>
          <a:p>
            <a:pPr marL="228600" indent="-228600" eaLnBrk="0" hangingPunct="0">
              <a:buFontTx/>
              <a:buChar char="•"/>
            </a:pPr>
            <a:r>
              <a:rPr lang="en-US" sz="1400" b="1"/>
              <a:t>Test interface compliance</a:t>
            </a:r>
          </a:p>
        </p:txBody>
      </p:sp>
      <p:sp>
        <p:nvSpPr>
          <p:cNvPr id="36966" name="Rectangle 104"/>
          <p:cNvSpPr>
            <a:spLocks noChangeArrowheads="1"/>
          </p:cNvSpPr>
          <p:nvPr/>
        </p:nvSpPr>
        <p:spPr bwMode="auto">
          <a:xfrm>
            <a:off x="2138363" y="1439775"/>
            <a:ext cx="876300" cy="16351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6967" name="Rectangle 105"/>
          <p:cNvSpPr>
            <a:spLocks noChangeArrowheads="1"/>
          </p:cNvSpPr>
          <p:nvPr/>
        </p:nvSpPr>
        <p:spPr bwMode="auto">
          <a:xfrm>
            <a:off x="2138363" y="1247688"/>
            <a:ext cx="876300" cy="163512"/>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109" name="TextBox 108"/>
          <p:cNvSpPr txBox="1"/>
          <p:nvPr/>
        </p:nvSpPr>
        <p:spPr>
          <a:xfrm>
            <a:off x="2151063" y="5791113"/>
            <a:ext cx="892175" cy="338137"/>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eaLnBrk="0" hangingPunct="0">
              <a:defRPr/>
            </a:pPr>
            <a:r>
              <a:rPr lang="en-US" sz="1600" b="1" dirty="0">
                <a:latin typeface="Arial" charset="0"/>
              </a:rPr>
              <a:t>Cluster</a:t>
            </a:r>
          </a:p>
        </p:txBody>
      </p:sp>
      <p:sp>
        <p:nvSpPr>
          <p:cNvPr id="36972" name="Text Box 87"/>
          <p:cNvSpPr txBox="1">
            <a:spLocks noChangeArrowheads="1"/>
          </p:cNvSpPr>
          <p:nvPr/>
        </p:nvSpPr>
        <p:spPr bwMode="auto">
          <a:xfrm>
            <a:off x="7388225" y="1234988"/>
            <a:ext cx="1595438" cy="646112"/>
          </a:xfrm>
          <a:prstGeom prst="rect">
            <a:avLst/>
          </a:prstGeom>
          <a:noFill/>
          <a:ln w="12700">
            <a:noFill/>
            <a:miter lim="800000"/>
            <a:headEnd type="none" w="sm" len="sm"/>
            <a:tailEnd type="none" w="sm" len="sm"/>
          </a:ln>
        </p:spPr>
        <p:txBody>
          <a:bodyPr wrap="none">
            <a:spAutoFit/>
          </a:bodyPr>
          <a:lstStyle/>
          <a:p>
            <a:pPr eaLnBrk="0" hangingPunct="0"/>
            <a:r>
              <a:rPr lang="en-US" sz="1800" b="1"/>
              <a:t>Environment</a:t>
            </a:r>
          </a:p>
          <a:p>
            <a:pPr eaLnBrk="0" hangingPunct="0"/>
            <a:r>
              <a:rPr lang="en-US" sz="1800" b="1"/>
              <a:t>Simulation</a:t>
            </a:r>
          </a:p>
        </p:txBody>
      </p:sp>
      <p:grpSp>
        <p:nvGrpSpPr>
          <p:cNvPr id="110" name="Group 109"/>
          <p:cNvGrpSpPr/>
          <p:nvPr/>
        </p:nvGrpSpPr>
        <p:grpSpPr>
          <a:xfrm>
            <a:off x="143248" y="5714259"/>
            <a:ext cx="1587500" cy="420688"/>
            <a:chOff x="143248" y="5534959"/>
            <a:chExt cx="1587500" cy="420688"/>
          </a:xfrm>
        </p:grpSpPr>
        <p:sp>
          <p:nvSpPr>
            <p:cNvPr id="111" name="Rectangle 89"/>
            <p:cNvSpPr>
              <a:spLocks noChangeArrowheads="1"/>
            </p:cNvSpPr>
            <p:nvPr/>
          </p:nvSpPr>
          <p:spPr bwMode="auto">
            <a:xfrm>
              <a:off x="748086" y="5534959"/>
              <a:ext cx="982662" cy="176213"/>
            </a:xfrm>
            <a:prstGeom prst="rect">
              <a:avLst/>
            </a:prstGeom>
            <a:solidFill>
              <a:schemeClr val="bg1"/>
            </a:solidFill>
            <a:ln w="28575">
              <a:solidFill>
                <a:schemeClr val="hlink"/>
              </a:solidFill>
              <a:miter lim="800000"/>
              <a:headEnd type="none" w="sm" len="sm"/>
              <a:tailEnd type="none" w="sm" len="sm"/>
            </a:ln>
          </p:spPr>
          <p:txBody>
            <a:bodyPr wrap="none" anchor="ctr"/>
            <a:lstStyle/>
            <a:p>
              <a:pPr algn="ctr" eaLnBrk="0" hangingPunct="0"/>
              <a:r>
                <a:rPr lang="en-US" sz="1200" b="1"/>
                <a:t>Simulation</a:t>
              </a:r>
            </a:p>
          </p:txBody>
        </p:sp>
        <p:sp>
          <p:nvSpPr>
            <p:cNvPr id="112" name="Text Box 90"/>
            <p:cNvSpPr txBox="1">
              <a:spLocks noChangeArrowheads="1"/>
            </p:cNvSpPr>
            <p:nvPr/>
          </p:nvSpPr>
          <p:spPr bwMode="auto">
            <a:xfrm>
              <a:off x="143248" y="5604809"/>
              <a:ext cx="512763" cy="274638"/>
            </a:xfrm>
            <a:prstGeom prst="rect">
              <a:avLst/>
            </a:prstGeom>
            <a:noFill/>
            <a:ln w="12700">
              <a:noFill/>
              <a:miter lim="800000"/>
              <a:headEnd type="none" w="sm" len="sm"/>
              <a:tailEnd type="none" w="sm" len="sm"/>
            </a:ln>
          </p:spPr>
          <p:txBody>
            <a:bodyPr wrap="none">
              <a:spAutoFit/>
            </a:bodyPr>
            <a:lstStyle/>
            <a:p>
              <a:pPr eaLnBrk="0" hangingPunct="0"/>
              <a:r>
                <a:rPr lang="en-US" sz="1200" b="1"/>
                <a:t>Key:</a:t>
              </a:r>
            </a:p>
          </p:txBody>
        </p:sp>
        <p:sp>
          <p:nvSpPr>
            <p:cNvPr id="113" name="Rectangle 91"/>
            <p:cNvSpPr>
              <a:spLocks noChangeArrowheads="1"/>
            </p:cNvSpPr>
            <p:nvPr/>
          </p:nvSpPr>
          <p:spPr bwMode="auto">
            <a:xfrm>
              <a:off x="748086" y="5763559"/>
              <a:ext cx="982662" cy="192088"/>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1200" b="1"/>
                <a:t>Actual</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flipH="1" flipV="1">
            <a:off x="1508125" y="3151100"/>
            <a:ext cx="561975"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8915" name="Line 3"/>
          <p:cNvSpPr>
            <a:spLocks noChangeShapeType="1"/>
          </p:cNvSpPr>
          <p:nvPr/>
        </p:nvSpPr>
        <p:spPr bwMode="auto">
          <a:xfrm flipV="1">
            <a:off x="1498600" y="2312900"/>
            <a:ext cx="9525" cy="190500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8916" name="Line 4"/>
          <p:cNvSpPr>
            <a:spLocks noChangeShapeType="1"/>
          </p:cNvSpPr>
          <p:nvPr/>
        </p:nvSpPr>
        <p:spPr bwMode="auto">
          <a:xfrm flipV="1">
            <a:off x="1143000" y="2312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8917" name="Line 5"/>
          <p:cNvSpPr>
            <a:spLocks noChangeShapeType="1"/>
          </p:cNvSpPr>
          <p:nvPr/>
        </p:nvSpPr>
        <p:spPr bwMode="auto">
          <a:xfrm flipV="1">
            <a:off x="1143000" y="3151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8918" name="Line 6"/>
          <p:cNvSpPr>
            <a:spLocks noChangeShapeType="1"/>
          </p:cNvSpPr>
          <p:nvPr/>
        </p:nvSpPr>
        <p:spPr bwMode="auto">
          <a:xfrm flipV="1">
            <a:off x="1143000" y="39131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8919" name="Line 7"/>
          <p:cNvSpPr>
            <a:spLocks noChangeShapeType="1"/>
          </p:cNvSpPr>
          <p:nvPr/>
        </p:nvSpPr>
        <p:spPr bwMode="auto">
          <a:xfrm flipV="1">
            <a:off x="1143000" y="4217900"/>
            <a:ext cx="357188"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38920" name="Line 8"/>
          <p:cNvSpPr>
            <a:spLocks noChangeShapeType="1"/>
          </p:cNvSpPr>
          <p:nvPr/>
        </p:nvSpPr>
        <p:spPr bwMode="auto">
          <a:xfrm flipH="1" flipV="1">
            <a:off x="1457325" y="3074900"/>
            <a:ext cx="533400"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6873" name="Rectangle 9"/>
          <p:cNvSpPr>
            <a:spLocks noGrp="1" noChangeArrowheads="1"/>
          </p:cNvSpPr>
          <p:nvPr>
            <p:ph type="title"/>
          </p:nvPr>
        </p:nvSpPr>
        <p:spPr>
          <a:xfrm>
            <a:off x="1066800" y="47625"/>
            <a:ext cx="7010400" cy="762000"/>
          </a:xfrm>
        </p:spPr>
        <p:txBody>
          <a:bodyPr/>
          <a:lstStyle/>
          <a:p>
            <a:pPr eaLnBrk="1" hangingPunct="1">
              <a:defRPr/>
            </a:pPr>
            <a:r>
              <a:rPr lang="en-US" dirty="0" smtClean="0"/>
              <a:t>Open Architecture </a:t>
            </a:r>
            <a:r>
              <a:rPr lang="en-US" dirty="0" err="1" smtClean="0"/>
              <a:t>Testbed</a:t>
            </a:r>
            <a:r>
              <a:rPr lang="en-US" dirty="0" smtClean="0"/>
              <a:t/>
            </a:r>
            <a:br>
              <a:rPr lang="en-US" dirty="0" smtClean="0"/>
            </a:br>
            <a:r>
              <a:rPr lang="en-US" dirty="0" smtClean="0">
                <a:solidFill>
                  <a:schemeClr val="accent1">
                    <a:lumMod val="75000"/>
                  </a:schemeClr>
                </a:solidFill>
              </a:rPr>
              <a:t> </a:t>
            </a:r>
            <a:r>
              <a:rPr lang="en-US" sz="2400" dirty="0" smtClean="0">
                <a:solidFill>
                  <a:schemeClr val="accent1">
                    <a:lumMod val="75000"/>
                  </a:schemeClr>
                </a:solidFill>
              </a:rPr>
              <a:t>- Selective Build Out -</a:t>
            </a:r>
            <a:r>
              <a:rPr lang="en-US" dirty="0" smtClean="0">
                <a:solidFill>
                  <a:schemeClr val="accent1">
                    <a:lumMod val="75000"/>
                  </a:schemeClr>
                </a:solidFill>
              </a:rPr>
              <a:t> </a:t>
            </a:r>
            <a:endParaRPr lang="en-US" sz="1800" dirty="0" smtClean="0">
              <a:solidFill>
                <a:schemeClr val="accent1">
                  <a:lumMod val="75000"/>
                </a:schemeClr>
              </a:solidFill>
            </a:endParaRPr>
          </a:p>
        </p:txBody>
      </p:sp>
      <p:pic>
        <p:nvPicPr>
          <p:cNvPr id="38922" name="Picture 10"/>
          <p:cNvPicPr>
            <a:picLocks noChangeAspect="1" noChangeArrowheads="1"/>
          </p:cNvPicPr>
          <p:nvPr/>
        </p:nvPicPr>
        <p:blipFill>
          <a:blip r:embed="rId3" cstate="print"/>
          <a:srcRect/>
          <a:stretch>
            <a:fillRect/>
          </a:stretch>
        </p:blipFill>
        <p:spPr bwMode="auto">
          <a:xfrm>
            <a:off x="112713" y="2155738"/>
            <a:ext cx="866775" cy="773112"/>
          </a:xfrm>
          <a:prstGeom prst="rect">
            <a:avLst/>
          </a:prstGeom>
          <a:noFill/>
          <a:ln w="9525">
            <a:noFill/>
            <a:miter lim="800000"/>
            <a:headEnd/>
            <a:tailEnd/>
          </a:ln>
        </p:spPr>
      </p:pic>
      <p:sp>
        <p:nvSpPr>
          <p:cNvPr id="38923" name="Line 11"/>
          <p:cNvSpPr>
            <a:spLocks noChangeShapeType="1"/>
          </p:cNvSpPr>
          <p:nvPr/>
        </p:nvSpPr>
        <p:spPr bwMode="auto">
          <a:xfrm flipV="1">
            <a:off x="1439863" y="2236700"/>
            <a:ext cx="7937" cy="160020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8924" name="Line 12"/>
          <p:cNvSpPr>
            <a:spLocks noChangeShapeType="1"/>
          </p:cNvSpPr>
          <p:nvPr/>
        </p:nvSpPr>
        <p:spPr bwMode="auto">
          <a:xfrm flipV="1">
            <a:off x="1082675" y="22367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8925" name="Line 13"/>
          <p:cNvSpPr>
            <a:spLocks noChangeShapeType="1"/>
          </p:cNvSpPr>
          <p:nvPr/>
        </p:nvSpPr>
        <p:spPr bwMode="auto">
          <a:xfrm flipV="1">
            <a:off x="1082675" y="3074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sp>
        <p:nvSpPr>
          <p:cNvPr id="38926" name="Line 14"/>
          <p:cNvSpPr>
            <a:spLocks noChangeShapeType="1"/>
          </p:cNvSpPr>
          <p:nvPr/>
        </p:nvSpPr>
        <p:spPr bwMode="auto">
          <a:xfrm flipV="1">
            <a:off x="1082675" y="3836900"/>
            <a:ext cx="357188" cy="0"/>
          </a:xfrm>
          <a:prstGeom prst="line">
            <a:avLst/>
          </a:prstGeom>
          <a:noFill/>
          <a:ln w="25400">
            <a:solidFill>
              <a:srgbClr val="8000FF"/>
            </a:solidFill>
            <a:round/>
            <a:headEnd type="none" w="sm" len="sm"/>
            <a:tailEnd type="none" w="sm" len="sm"/>
          </a:ln>
        </p:spPr>
        <p:txBody>
          <a:bodyPr wrap="none" anchor="ctr"/>
          <a:lstStyle/>
          <a:p>
            <a:endParaRPr lang="en-US"/>
          </a:p>
        </p:txBody>
      </p:sp>
      <p:pic>
        <p:nvPicPr>
          <p:cNvPr id="38927" name="Picture 15"/>
          <p:cNvPicPr>
            <a:picLocks noChangeAspect="1" noChangeArrowheads="1"/>
          </p:cNvPicPr>
          <p:nvPr/>
        </p:nvPicPr>
        <p:blipFill>
          <a:blip r:embed="rId4" cstate="print"/>
          <a:srcRect/>
          <a:stretch>
            <a:fillRect/>
          </a:stretch>
        </p:blipFill>
        <p:spPr bwMode="auto">
          <a:xfrm>
            <a:off x="85725" y="2152563"/>
            <a:ext cx="892175" cy="288925"/>
          </a:xfrm>
          <a:prstGeom prst="rect">
            <a:avLst/>
          </a:prstGeom>
          <a:noFill/>
          <a:ln w="9525">
            <a:noFill/>
            <a:miter lim="800000"/>
            <a:headEnd/>
            <a:tailEnd/>
          </a:ln>
        </p:spPr>
      </p:pic>
      <p:sp>
        <p:nvSpPr>
          <p:cNvPr id="38928" name="Rectangle 16"/>
          <p:cNvSpPr>
            <a:spLocks noChangeArrowheads="1"/>
          </p:cNvSpPr>
          <p:nvPr/>
        </p:nvSpPr>
        <p:spPr bwMode="auto">
          <a:xfrm>
            <a:off x="79375" y="2143038"/>
            <a:ext cx="898525" cy="533400"/>
          </a:xfrm>
          <a:prstGeom prst="rect">
            <a:avLst/>
          </a:prstGeom>
          <a:solidFill>
            <a:schemeClr val="bg1"/>
          </a:solidFill>
          <a:ln w="12700">
            <a:solidFill>
              <a:schemeClr val="bg1"/>
            </a:solidFill>
            <a:miter lim="800000"/>
            <a:headEnd type="none" w="sm" len="sm"/>
            <a:tailEnd type="none" w="sm" len="sm"/>
          </a:ln>
        </p:spPr>
        <p:txBody>
          <a:bodyPr wrap="none" anchor="ctr"/>
          <a:lstStyle/>
          <a:p>
            <a:pPr eaLnBrk="0" hangingPunct="0"/>
            <a:endParaRPr lang="en-US"/>
          </a:p>
        </p:txBody>
      </p:sp>
      <p:sp>
        <p:nvSpPr>
          <p:cNvPr id="38929" name="Text Box 17"/>
          <p:cNvSpPr txBox="1">
            <a:spLocks noChangeArrowheads="1"/>
          </p:cNvSpPr>
          <p:nvPr/>
        </p:nvSpPr>
        <p:spPr bwMode="auto">
          <a:xfrm>
            <a:off x="303213" y="1560425"/>
            <a:ext cx="706437" cy="458788"/>
          </a:xfrm>
          <a:prstGeom prst="rect">
            <a:avLst/>
          </a:prstGeom>
          <a:noFill/>
          <a:ln w="12700">
            <a:noFill/>
            <a:miter lim="800000"/>
            <a:headEnd/>
            <a:tailEnd/>
          </a:ln>
        </p:spPr>
        <p:txBody>
          <a:bodyPr wrap="none">
            <a:spAutoFit/>
          </a:bodyPr>
          <a:lstStyle/>
          <a:p>
            <a:pPr algn="ctr" eaLnBrk="0" hangingPunct="0">
              <a:lnSpc>
                <a:spcPct val="80000"/>
              </a:lnSpc>
            </a:pPr>
            <a:r>
              <a:rPr lang="en-US" b="1"/>
              <a:t>Shared</a:t>
            </a:r>
          </a:p>
          <a:p>
            <a:pPr algn="ctr" eaLnBrk="0" hangingPunct="0">
              <a:lnSpc>
                <a:spcPct val="80000"/>
              </a:lnSpc>
            </a:pPr>
            <a:r>
              <a:rPr lang="en-US" b="1"/>
              <a:t>network </a:t>
            </a:r>
          </a:p>
          <a:p>
            <a:pPr algn="ctr" eaLnBrk="0" hangingPunct="0">
              <a:lnSpc>
                <a:spcPct val="80000"/>
              </a:lnSpc>
            </a:pPr>
            <a:r>
              <a:rPr lang="en-US" b="1"/>
              <a:t>storage</a:t>
            </a:r>
          </a:p>
        </p:txBody>
      </p:sp>
      <p:pic>
        <p:nvPicPr>
          <p:cNvPr id="38930" name="Picture 18"/>
          <p:cNvPicPr>
            <a:picLocks noChangeAspect="1" noChangeArrowheads="1"/>
          </p:cNvPicPr>
          <p:nvPr/>
        </p:nvPicPr>
        <p:blipFill>
          <a:blip r:embed="rId4" cstate="print"/>
          <a:srcRect/>
          <a:stretch>
            <a:fillRect/>
          </a:stretch>
        </p:blipFill>
        <p:spPr bwMode="auto">
          <a:xfrm>
            <a:off x="152400" y="2927263"/>
            <a:ext cx="1160463" cy="376237"/>
          </a:xfrm>
          <a:prstGeom prst="rect">
            <a:avLst/>
          </a:prstGeom>
          <a:noFill/>
          <a:ln w="9525">
            <a:noFill/>
            <a:miter lim="800000"/>
            <a:headEnd/>
            <a:tailEnd/>
          </a:ln>
        </p:spPr>
      </p:pic>
      <p:sp>
        <p:nvSpPr>
          <p:cNvPr id="38931" name="Text Box 19"/>
          <p:cNvSpPr txBox="1">
            <a:spLocks noChangeArrowheads="1"/>
          </p:cNvSpPr>
          <p:nvPr/>
        </p:nvSpPr>
        <p:spPr bwMode="auto">
          <a:xfrm>
            <a:off x="196850" y="3484475"/>
            <a:ext cx="879475" cy="214313"/>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Web Server</a:t>
            </a:r>
          </a:p>
        </p:txBody>
      </p:sp>
      <p:sp>
        <p:nvSpPr>
          <p:cNvPr id="38932" name="Text Box 20"/>
          <p:cNvSpPr txBox="1">
            <a:spLocks noChangeArrowheads="1"/>
          </p:cNvSpPr>
          <p:nvPr/>
        </p:nvSpPr>
        <p:spPr bwMode="auto">
          <a:xfrm>
            <a:off x="123825" y="1228638"/>
            <a:ext cx="1371600" cy="274637"/>
          </a:xfrm>
          <a:prstGeom prst="rect">
            <a:avLst/>
          </a:prstGeom>
          <a:noFill/>
          <a:ln w="12700">
            <a:noFill/>
            <a:miter lim="800000"/>
            <a:headEnd type="none" w="sm" len="sm"/>
            <a:tailEnd type="none" w="sm" len="sm"/>
          </a:ln>
        </p:spPr>
        <p:txBody>
          <a:bodyPr>
            <a:spAutoFit/>
          </a:bodyPr>
          <a:lstStyle/>
          <a:p>
            <a:pPr algn="ctr" eaLnBrk="0" hangingPunct="0"/>
            <a:r>
              <a:rPr lang="en-US" sz="1200" b="1"/>
              <a:t>Service Nodes</a:t>
            </a:r>
          </a:p>
        </p:txBody>
      </p:sp>
      <p:pic>
        <p:nvPicPr>
          <p:cNvPr id="38933" name="Picture 21" descr="8500CupFront"/>
          <p:cNvPicPr>
            <a:picLocks noChangeAspect="1" noChangeArrowheads="1"/>
          </p:cNvPicPr>
          <p:nvPr/>
        </p:nvPicPr>
        <p:blipFill>
          <a:blip r:embed="rId5" cstate="print"/>
          <a:srcRect/>
          <a:stretch>
            <a:fillRect/>
          </a:stretch>
        </p:blipFill>
        <p:spPr bwMode="auto">
          <a:xfrm>
            <a:off x="152400" y="1989050"/>
            <a:ext cx="1076325" cy="482600"/>
          </a:xfrm>
          <a:prstGeom prst="rect">
            <a:avLst/>
          </a:prstGeom>
          <a:noFill/>
          <a:ln w="9525">
            <a:noFill/>
            <a:miter lim="800000"/>
            <a:headEnd/>
            <a:tailEnd/>
          </a:ln>
        </p:spPr>
      </p:pic>
      <p:pic>
        <p:nvPicPr>
          <p:cNvPr id="38934" name="Picture 22"/>
          <p:cNvPicPr>
            <a:picLocks noChangeAspect="1" noChangeArrowheads="1"/>
          </p:cNvPicPr>
          <p:nvPr/>
        </p:nvPicPr>
        <p:blipFill>
          <a:blip r:embed="rId4" cstate="print"/>
          <a:srcRect/>
          <a:stretch>
            <a:fillRect/>
          </a:stretch>
        </p:blipFill>
        <p:spPr bwMode="auto">
          <a:xfrm>
            <a:off x="152400" y="3689263"/>
            <a:ext cx="1160463" cy="376237"/>
          </a:xfrm>
          <a:prstGeom prst="rect">
            <a:avLst/>
          </a:prstGeom>
          <a:noFill/>
          <a:ln w="9525">
            <a:noFill/>
            <a:miter lim="800000"/>
            <a:headEnd/>
            <a:tailEnd/>
          </a:ln>
        </p:spPr>
      </p:pic>
      <p:sp>
        <p:nvSpPr>
          <p:cNvPr id="38935" name="Text Box 23"/>
          <p:cNvSpPr txBox="1">
            <a:spLocks noChangeArrowheads="1"/>
          </p:cNvSpPr>
          <p:nvPr/>
        </p:nvSpPr>
        <p:spPr bwMode="auto">
          <a:xfrm>
            <a:off x="258763" y="2655800"/>
            <a:ext cx="865187" cy="336550"/>
          </a:xfrm>
          <a:prstGeom prst="rect">
            <a:avLst/>
          </a:prstGeom>
          <a:noFill/>
          <a:ln w="12700">
            <a:noFill/>
            <a:miter lim="800000"/>
            <a:headEnd type="none" w="sm" len="sm"/>
            <a:tailEnd type="none" w="sm" len="sm"/>
          </a:ln>
        </p:spPr>
        <p:txBody>
          <a:bodyPr>
            <a:spAutoFit/>
          </a:bodyPr>
          <a:lstStyle/>
          <a:p>
            <a:pPr algn="ctr" eaLnBrk="0" hangingPunct="0">
              <a:lnSpc>
                <a:spcPct val="80000"/>
              </a:lnSpc>
            </a:pPr>
            <a:r>
              <a:rPr lang="en-US" b="1"/>
              <a:t>resource manager</a:t>
            </a:r>
          </a:p>
        </p:txBody>
      </p:sp>
      <p:sp>
        <p:nvSpPr>
          <p:cNvPr id="38936" name="Text Box 24"/>
          <p:cNvSpPr txBox="1">
            <a:spLocks noChangeArrowheads="1"/>
          </p:cNvSpPr>
          <p:nvPr/>
        </p:nvSpPr>
        <p:spPr bwMode="auto">
          <a:xfrm>
            <a:off x="468313" y="4140113"/>
            <a:ext cx="636587" cy="214312"/>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n-US" b="1"/>
              <a:t>To LAN</a:t>
            </a:r>
          </a:p>
        </p:txBody>
      </p:sp>
      <p:pic>
        <p:nvPicPr>
          <p:cNvPr id="38937" name="Picture 25" descr="Rack_2U"/>
          <p:cNvPicPr>
            <a:picLocks noChangeAspect="1" noChangeArrowheads="1"/>
          </p:cNvPicPr>
          <p:nvPr/>
        </p:nvPicPr>
        <p:blipFill>
          <a:blip r:embed="rId6" cstate="print"/>
          <a:srcRect/>
          <a:stretch>
            <a:fillRect/>
          </a:stretch>
        </p:blipFill>
        <p:spPr bwMode="auto">
          <a:xfrm>
            <a:off x="1976438" y="1093700"/>
            <a:ext cx="1263650" cy="4646613"/>
          </a:xfrm>
          <a:prstGeom prst="rect">
            <a:avLst/>
          </a:prstGeom>
          <a:noFill/>
          <a:ln w="9525">
            <a:noFill/>
            <a:miter lim="800000"/>
            <a:headEnd/>
            <a:tailEnd/>
          </a:ln>
        </p:spPr>
      </p:pic>
      <p:sp>
        <p:nvSpPr>
          <p:cNvPr id="1981466" name="Rectangle 26"/>
          <p:cNvSpPr>
            <a:spLocks noChangeArrowheads="1"/>
          </p:cNvSpPr>
          <p:nvPr/>
        </p:nvSpPr>
        <p:spPr bwMode="auto">
          <a:xfrm>
            <a:off x="3543300" y="1160375"/>
            <a:ext cx="5381625" cy="3543300"/>
          </a:xfrm>
          <a:prstGeom prst="rect">
            <a:avLst/>
          </a:prstGeom>
          <a:solidFill>
            <a:schemeClr val="accent1"/>
          </a:solidFill>
          <a:ln w="19050">
            <a:solidFill>
              <a:schemeClr val="hlink"/>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a:latin typeface="Arial" charset="0"/>
            </a:endParaRPr>
          </a:p>
        </p:txBody>
      </p:sp>
      <p:sp>
        <p:nvSpPr>
          <p:cNvPr id="38939" name="Rectangle 27"/>
          <p:cNvSpPr>
            <a:spLocks noChangeArrowheads="1"/>
          </p:cNvSpPr>
          <p:nvPr/>
        </p:nvSpPr>
        <p:spPr bwMode="auto">
          <a:xfrm>
            <a:off x="7602538" y="2885988"/>
            <a:ext cx="504825" cy="414337"/>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8940" name="Rectangle 28"/>
          <p:cNvSpPr>
            <a:spLocks noChangeArrowheads="1"/>
          </p:cNvSpPr>
          <p:nvPr/>
        </p:nvSpPr>
        <p:spPr bwMode="auto">
          <a:xfrm>
            <a:off x="6762750" y="2881225"/>
            <a:ext cx="504825" cy="414338"/>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700" b="1"/>
              <a:t>Display</a:t>
            </a:r>
          </a:p>
          <a:p>
            <a:pPr algn="ctr" eaLnBrk="0" hangingPunct="0"/>
            <a:r>
              <a:rPr lang="en-US" sz="700" b="1"/>
              <a:t>Subsystem</a:t>
            </a:r>
          </a:p>
        </p:txBody>
      </p:sp>
      <p:sp>
        <p:nvSpPr>
          <p:cNvPr id="38941" name="Rectangle 29"/>
          <p:cNvSpPr>
            <a:spLocks noChangeArrowheads="1"/>
          </p:cNvSpPr>
          <p:nvPr/>
        </p:nvSpPr>
        <p:spPr bwMode="auto">
          <a:xfrm>
            <a:off x="6005513" y="3921038"/>
            <a:ext cx="504825" cy="415925"/>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 </a:t>
            </a:r>
          </a:p>
          <a:p>
            <a:pPr algn="ctr" eaLnBrk="0" hangingPunct="0"/>
            <a:r>
              <a:rPr lang="en-US" sz="800" b="1"/>
              <a:t>DataLink</a:t>
            </a:r>
          </a:p>
        </p:txBody>
      </p:sp>
      <p:sp>
        <p:nvSpPr>
          <p:cNvPr id="38942" name="Rectangle 30"/>
          <p:cNvSpPr>
            <a:spLocks noChangeArrowheads="1"/>
          </p:cNvSpPr>
          <p:nvPr/>
        </p:nvSpPr>
        <p:spPr bwMode="auto">
          <a:xfrm>
            <a:off x="4625975" y="2878050"/>
            <a:ext cx="504825" cy="414338"/>
          </a:xfrm>
          <a:prstGeom prst="rect">
            <a:avLst/>
          </a:prstGeom>
          <a:solidFill>
            <a:srgbClr val="FFCC66"/>
          </a:solidFill>
          <a:ln w="28575">
            <a:solidFill>
              <a:schemeClr val="tx1"/>
            </a:solidFill>
            <a:miter lim="800000"/>
            <a:headEnd type="none" w="sm" len="sm"/>
            <a:tailEnd type="none" w="sm" len="sm"/>
          </a:ln>
        </p:spPr>
        <p:txBody>
          <a:bodyPr wrap="none" anchor="ctr"/>
          <a:lstStyle/>
          <a:p>
            <a:pPr algn="ctr" eaLnBrk="0" hangingPunct="0"/>
            <a:r>
              <a:rPr lang="en-US" sz="800" b="1"/>
              <a:t>Mission </a:t>
            </a:r>
          </a:p>
          <a:p>
            <a:pPr algn="ctr" eaLnBrk="0" hangingPunct="0"/>
            <a:r>
              <a:rPr lang="en-US" sz="800" b="1"/>
              <a:t>Computer</a:t>
            </a:r>
          </a:p>
        </p:txBody>
      </p:sp>
      <p:sp>
        <p:nvSpPr>
          <p:cNvPr id="38943" name="Rectangle 31"/>
          <p:cNvSpPr>
            <a:spLocks noChangeArrowheads="1"/>
          </p:cNvSpPr>
          <p:nvPr/>
        </p:nvSpPr>
        <p:spPr bwMode="auto">
          <a:xfrm>
            <a:off x="5329238" y="1712825"/>
            <a:ext cx="504825" cy="4159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a:p>
            <a:pPr algn="ctr" eaLnBrk="0" hangingPunct="0"/>
            <a:r>
              <a:rPr lang="en-US" sz="800" b="1"/>
              <a:t>System</a:t>
            </a:r>
          </a:p>
        </p:txBody>
      </p:sp>
      <p:sp>
        <p:nvSpPr>
          <p:cNvPr id="38944" name="Line 32"/>
          <p:cNvSpPr>
            <a:spLocks noChangeShapeType="1"/>
          </p:cNvSpPr>
          <p:nvPr/>
        </p:nvSpPr>
        <p:spPr bwMode="auto">
          <a:xfrm>
            <a:off x="5456238" y="1514388"/>
            <a:ext cx="1587" cy="196850"/>
          </a:xfrm>
          <a:prstGeom prst="line">
            <a:avLst/>
          </a:prstGeom>
          <a:noFill/>
          <a:ln w="12700">
            <a:solidFill>
              <a:schemeClr val="tx1"/>
            </a:solidFill>
            <a:round/>
            <a:headEnd type="none" w="sm" len="sm"/>
            <a:tailEnd type="triangle" w="med" len="med"/>
          </a:ln>
        </p:spPr>
        <p:txBody>
          <a:bodyPr/>
          <a:lstStyle/>
          <a:p>
            <a:endParaRPr lang="en-US"/>
          </a:p>
        </p:txBody>
      </p:sp>
      <p:sp>
        <p:nvSpPr>
          <p:cNvPr id="38945" name="Rectangle 33"/>
          <p:cNvSpPr>
            <a:spLocks noChangeArrowheads="1"/>
          </p:cNvSpPr>
          <p:nvPr/>
        </p:nvSpPr>
        <p:spPr bwMode="auto">
          <a:xfrm>
            <a:off x="6257925" y="1704888"/>
            <a:ext cx="504825" cy="4159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8946" name="Text Box 34"/>
          <p:cNvSpPr txBox="1">
            <a:spLocks noChangeArrowheads="1"/>
          </p:cNvSpPr>
          <p:nvPr/>
        </p:nvSpPr>
        <p:spPr bwMode="auto">
          <a:xfrm>
            <a:off x="6799263" y="1950950"/>
            <a:ext cx="387350" cy="336550"/>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8947" name="Text Box 35"/>
          <p:cNvSpPr txBox="1">
            <a:spLocks noChangeArrowheads="1"/>
          </p:cNvSpPr>
          <p:nvPr/>
        </p:nvSpPr>
        <p:spPr bwMode="auto">
          <a:xfrm>
            <a:off x="8153400" y="3157450"/>
            <a:ext cx="387350" cy="336550"/>
          </a:xfrm>
          <a:prstGeom prst="rect">
            <a:avLst/>
          </a:prstGeom>
          <a:noFill/>
          <a:ln w="12700">
            <a:noFill/>
            <a:miter lim="800000"/>
            <a:headEnd type="none" w="sm" len="sm"/>
            <a:tailEnd type="none" w="sm" len="sm"/>
          </a:ln>
        </p:spPr>
        <p:txBody>
          <a:bodyPr wrap="none">
            <a:spAutoFit/>
          </a:bodyPr>
          <a:lstStyle/>
          <a:p>
            <a:pPr eaLnBrk="0" hangingPunct="0"/>
            <a:r>
              <a:rPr lang="en-US" sz="1600" b="1"/>
              <a:t>…</a:t>
            </a:r>
          </a:p>
        </p:txBody>
      </p:sp>
      <p:sp>
        <p:nvSpPr>
          <p:cNvPr id="38948" name="Line 36"/>
          <p:cNvSpPr>
            <a:spLocks noChangeShapeType="1"/>
          </p:cNvSpPr>
          <p:nvPr/>
        </p:nvSpPr>
        <p:spPr bwMode="auto">
          <a:xfrm>
            <a:off x="4156075" y="3597188"/>
            <a:ext cx="3997325" cy="0"/>
          </a:xfrm>
          <a:prstGeom prst="line">
            <a:avLst/>
          </a:prstGeom>
          <a:noFill/>
          <a:ln w="76200">
            <a:solidFill>
              <a:schemeClr val="tx1"/>
            </a:solidFill>
            <a:round/>
            <a:headEnd type="none" w="sm" len="sm"/>
            <a:tailEnd type="none" w="sm" len="sm"/>
          </a:ln>
        </p:spPr>
        <p:txBody>
          <a:bodyPr/>
          <a:lstStyle/>
          <a:p>
            <a:endParaRPr lang="en-US"/>
          </a:p>
        </p:txBody>
      </p:sp>
      <p:sp>
        <p:nvSpPr>
          <p:cNvPr id="38949" name="Line 37"/>
          <p:cNvSpPr>
            <a:spLocks noChangeShapeType="1"/>
          </p:cNvSpPr>
          <p:nvPr/>
        </p:nvSpPr>
        <p:spPr bwMode="auto">
          <a:xfrm>
            <a:off x="4824413" y="2128750"/>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8950" name="Line 38"/>
          <p:cNvSpPr>
            <a:spLocks noChangeShapeType="1"/>
          </p:cNvSpPr>
          <p:nvPr/>
        </p:nvSpPr>
        <p:spPr bwMode="auto">
          <a:xfrm>
            <a:off x="5578475" y="2123988"/>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8951" name="Line 39"/>
          <p:cNvSpPr>
            <a:spLocks noChangeShapeType="1"/>
          </p:cNvSpPr>
          <p:nvPr/>
        </p:nvSpPr>
        <p:spPr bwMode="auto">
          <a:xfrm>
            <a:off x="6503988" y="2128750"/>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8952" name="Line 40"/>
          <p:cNvSpPr>
            <a:spLocks noChangeShapeType="1"/>
          </p:cNvSpPr>
          <p:nvPr/>
        </p:nvSpPr>
        <p:spPr bwMode="auto">
          <a:xfrm>
            <a:off x="5780088" y="3295563"/>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8953" name="Line 41"/>
          <p:cNvSpPr>
            <a:spLocks noChangeShapeType="1"/>
          </p:cNvSpPr>
          <p:nvPr/>
        </p:nvSpPr>
        <p:spPr bwMode="auto">
          <a:xfrm>
            <a:off x="4875213" y="3295563"/>
            <a:ext cx="0" cy="266700"/>
          </a:xfrm>
          <a:prstGeom prst="line">
            <a:avLst/>
          </a:prstGeom>
          <a:noFill/>
          <a:ln w="12700">
            <a:solidFill>
              <a:schemeClr val="tx1"/>
            </a:solidFill>
            <a:round/>
            <a:headEnd type="triangle" w="med" len="med"/>
            <a:tailEnd type="triangle" w="med" len="med"/>
          </a:ln>
        </p:spPr>
        <p:txBody>
          <a:bodyPr/>
          <a:lstStyle/>
          <a:p>
            <a:endParaRPr lang="en-US"/>
          </a:p>
        </p:txBody>
      </p:sp>
      <p:sp>
        <p:nvSpPr>
          <p:cNvPr id="38954" name="Line 42"/>
          <p:cNvSpPr>
            <a:spLocks noChangeShapeType="1"/>
          </p:cNvSpPr>
          <p:nvPr/>
        </p:nvSpPr>
        <p:spPr bwMode="auto">
          <a:xfrm>
            <a:off x="6989763" y="3300325"/>
            <a:ext cx="0" cy="265113"/>
          </a:xfrm>
          <a:prstGeom prst="line">
            <a:avLst/>
          </a:prstGeom>
          <a:noFill/>
          <a:ln w="12700">
            <a:solidFill>
              <a:schemeClr val="tx1"/>
            </a:solidFill>
            <a:round/>
            <a:headEnd type="triangle" w="med" len="med"/>
            <a:tailEnd type="triangle" w="med" len="med"/>
          </a:ln>
        </p:spPr>
        <p:txBody>
          <a:bodyPr/>
          <a:lstStyle/>
          <a:p>
            <a:endParaRPr lang="en-US"/>
          </a:p>
        </p:txBody>
      </p:sp>
      <p:sp>
        <p:nvSpPr>
          <p:cNvPr id="38955" name="Line 43"/>
          <p:cNvSpPr>
            <a:spLocks noChangeShapeType="1"/>
          </p:cNvSpPr>
          <p:nvPr/>
        </p:nvSpPr>
        <p:spPr bwMode="auto">
          <a:xfrm>
            <a:off x="7726363" y="3313025"/>
            <a:ext cx="0" cy="265113"/>
          </a:xfrm>
          <a:prstGeom prst="line">
            <a:avLst/>
          </a:prstGeom>
          <a:noFill/>
          <a:ln w="12700">
            <a:solidFill>
              <a:schemeClr val="tx1"/>
            </a:solidFill>
            <a:round/>
            <a:headEnd type="triangle" w="med" len="med"/>
            <a:tailEnd type="triangle" w="med" len="med"/>
          </a:ln>
        </p:spPr>
        <p:txBody>
          <a:bodyPr/>
          <a:lstStyle/>
          <a:p>
            <a:endParaRPr lang="en-US"/>
          </a:p>
        </p:txBody>
      </p:sp>
      <p:sp>
        <p:nvSpPr>
          <p:cNvPr id="38956" name="Rectangle 44"/>
          <p:cNvSpPr>
            <a:spLocks noChangeArrowheads="1"/>
          </p:cNvSpPr>
          <p:nvPr/>
        </p:nvSpPr>
        <p:spPr bwMode="auto">
          <a:xfrm>
            <a:off x="5360988" y="2874875"/>
            <a:ext cx="896937" cy="414338"/>
          </a:xfrm>
          <a:prstGeom prst="rect">
            <a:avLst/>
          </a:prstGeom>
          <a:solidFill>
            <a:srgbClr val="CCFFCC"/>
          </a:solidFill>
          <a:ln w="28575">
            <a:solidFill>
              <a:schemeClr val="hlink"/>
            </a:solidFill>
            <a:miter lim="800000"/>
            <a:headEnd type="none" w="sm" len="sm"/>
            <a:tailEnd type="none" w="sm" len="sm"/>
          </a:ln>
        </p:spPr>
        <p:txBody>
          <a:bodyPr wrap="none" anchor="b"/>
          <a:lstStyle/>
          <a:p>
            <a:pPr algn="ctr" eaLnBrk="0" hangingPunct="0"/>
            <a:r>
              <a:rPr lang="en-US" sz="800" b="1"/>
              <a:t>Mass Storage</a:t>
            </a:r>
          </a:p>
        </p:txBody>
      </p:sp>
      <p:sp>
        <p:nvSpPr>
          <p:cNvPr id="1981485" name="AutoShape 45"/>
          <p:cNvSpPr>
            <a:spLocks noChangeArrowheads="1"/>
          </p:cNvSpPr>
          <p:nvPr/>
        </p:nvSpPr>
        <p:spPr bwMode="auto">
          <a:xfrm>
            <a:off x="5400675" y="2900275"/>
            <a:ext cx="373063" cy="2555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81486" name="AutoShape 46"/>
          <p:cNvSpPr>
            <a:spLocks noChangeArrowheads="1"/>
          </p:cNvSpPr>
          <p:nvPr/>
        </p:nvSpPr>
        <p:spPr bwMode="auto">
          <a:xfrm>
            <a:off x="5829300" y="2895513"/>
            <a:ext cx="373063" cy="257175"/>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8959" name="Line 47"/>
          <p:cNvSpPr>
            <a:spLocks noChangeShapeType="1"/>
          </p:cNvSpPr>
          <p:nvPr/>
        </p:nvSpPr>
        <p:spPr bwMode="auto">
          <a:xfrm>
            <a:off x="4133850" y="2422438"/>
            <a:ext cx="3946525" cy="3175"/>
          </a:xfrm>
          <a:prstGeom prst="line">
            <a:avLst/>
          </a:prstGeom>
          <a:noFill/>
          <a:ln w="76200">
            <a:solidFill>
              <a:schemeClr val="tx1"/>
            </a:solidFill>
            <a:round/>
            <a:headEnd type="none" w="sm" len="sm"/>
            <a:tailEnd type="none" w="sm" len="sm"/>
          </a:ln>
        </p:spPr>
        <p:txBody>
          <a:bodyPr/>
          <a:lstStyle/>
          <a:p>
            <a:endParaRPr lang="en-US"/>
          </a:p>
        </p:txBody>
      </p:sp>
      <p:sp>
        <p:nvSpPr>
          <p:cNvPr id="38960" name="Line 48"/>
          <p:cNvSpPr>
            <a:spLocks noChangeShapeType="1"/>
          </p:cNvSpPr>
          <p:nvPr/>
        </p:nvSpPr>
        <p:spPr bwMode="auto">
          <a:xfrm flipV="1">
            <a:off x="4003675" y="2479588"/>
            <a:ext cx="4460875" cy="0"/>
          </a:xfrm>
          <a:prstGeom prst="line">
            <a:avLst/>
          </a:prstGeom>
          <a:noFill/>
          <a:ln w="38100">
            <a:solidFill>
              <a:srgbClr val="0000FF"/>
            </a:solidFill>
            <a:round/>
            <a:headEnd type="triangle" w="med" len="med"/>
            <a:tailEnd type="triangle" w="med" len="med"/>
          </a:ln>
        </p:spPr>
        <p:txBody>
          <a:bodyPr/>
          <a:lstStyle/>
          <a:p>
            <a:endParaRPr lang="en-US"/>
          </a:p>
        </p:txBody>
      </p:sp>
      <p:sp>
        <p:nvSpPr>
          <p:cNvPr id="38961" name="Line 49"/>
          <p:cNvSpPr>
            <a:spLocks noChangeShapeType="1"/>
          </p:cNvSpPr>
          <p:nvPr/>
        </p:nvSpPr>
        <p:spPr bwMode="auto">
          <a:xfrm flipV="1">
            <a:off x="3913188" y="2403388"/>
            <a:ext cx="4460875" cy="0"/>
          </a:xfrm>
          <a:prstGeom prst="line">
            <a:avLst/>
          </a:prstGeom>
          <a:noFill/>
          <a:ln w="38100">
            <a:solidFill>
              <a:schemeClr val="tx1"/>
            </a:solidFill>
            <a:round/>
            <a:headEnd type="triangle" w="med" len="med"/>
            <a:tailEnd type="triangle" w="med" len="med"/>
          </a:ln>
        </p:spPr>
        <p:txBody>
          <a:bodyPr/>
          <a:lstStyle/>
          <a:p>
            <a:endParaRPr lang="en-US"/>
          </a:p>
        </p:txBody>
      </p:sp>
      <p:sp>
        <p:nvSpPr>
          <p:cNvPr id="38962" name="Line 50"/>
          <p:cNvSpPr>
            <a:spLocks noChangeShapeType="1"/>
          </p:cNvSpPr>
          <p:nvPr/>
        </p:nvSpPr>
        <p:spPr bwMode="auto">
          <a:xfrm>
            <a:off x="4192588" y="3560675"/>
            <a:ext cx="3946525" cy="0"/>
          </a:xfrm>
          <a:prstGeom prst="line">
            <a:avLst/>
          </a:prstGeom>
          <a:noFill/>
          <a:ln w="76200">
            <a:solidFill>
              <a:schemeClr val="tx1"/>
            </a:solidFill>
            <a:round/>
            <a:headEnd type="none" w="sm" len="sm"/>
            <a:tailEnd type="none" w="sm" len="sm"/>
          </a:ln>
        </p:spPr>
        <p:txBody>
          <a:bodyPr/>
          <a:lstStyle/>
          <a:p>
            <a:endParaRPr lang="en-US"/>
          </a:p>
        </p:txBody>
      </p:sp>
      <p:sp>
        <p:nvSpPr>
          <p:cNvPr id="38963" name="Rectangle 51"/>
          <p:cNvSpPr>
            <a:spLocks noChangeArrowheads="1"/>
          </p:cNvSpPr>
          <p:nvPr/>
        </p:nvSpPr>
        <p:spPr bwMode="auto">
          <a:xfrm>
            <a:off x="3890963" y="3547975"/>
            <a:ext cx="4613275" cy="128588"/>
          </a:xfrm>
          <a:prstGeom prst="rect">
            <a:avLst/>
          </a:prstGeom>
          <a:solidFill>
            <a:schemeClr val="bg1"/>
          </a:solidFill>
          <a:ln w="12700">
            <a:noFill/>
            <a:miter lim="800000"/>
            <a:headEnd type="none" w="sm" len="sm"/>
            <a:tailEnd type="none" w="sm" len="sm"/>
          </a:ln>
        </p:spPr>
        <p:txBody>
          <a:bodyPr wrap="none" anchor="ctr"/>
          <a:lstStyle/>
          <a:p>
            <a:pPr eaLnBrk="0" hangingPunct="0"/>
            <a:endParaRPr lang="en-US"/>
          </a:p>
        </p:txBody>
      </p:sp>
      <p:sp>
        <p:nvSpPr>
          <p:cNvPr id="38964" name="Line 52"/>
          <p:cNvSpPr>
            <a:spLocks noChangeShapeType="1"/>
          </p:cNvSpPr>
          <p:nvPr/>
        </p:nvSpPr>
        <p:spPr bwMode="auto">
          <a:xfrm flipV="1">
            <a:off x="4060825" y="3673388"/>
            <a:ext cx="4460875" cy="0"/>
          </a:xfrm>
          <a:prstGeom prst="line">
            <a:avLst/>
          </a:prstGeom>
          <a:noFill/>
          <a:ln w="38100">
            <a:solidFill>
              <a:srgbClr val="0000FF"/>
            </a:solidFill>
            <a:round/>
            <a:headEnd type="triangle" w="med" len="med"/>
            <a:tailEnd type="triangle" w="med" len="med"/>
          </a:ln>
        </p:spPr>
        <p:txBody>
          <a:bodyPr/>
          <a:lstStyle/>
          <a:p>
            <a:endParaRPr lang="en-US"/>
          </a:p>
        </p:txBody>
      </p:sp>
      <p:sp>
        <p:nvSpPr>
          <p:cNvPr id="38965" name="Line 53"/>
          <p:cNvSpPr>
            <a:spLocks noChangeShapeType="1"/>
          </p:cNvSpPr>
          <p:nvPr/>
        </p:nvSpPr>
        <p:spPr bwMode="auto">
          <a:xfrm flipV="1">
            <a:off x="3971925" y="3547975"/>
            <a:ext cx="4460875" cy="0"/>
          </a:xfrm>
          <a:prstGeom prst="line">
            <a:avLst/>
          </a:prstGeom>
          <a:noFill/>
          <a:ln w="38100">
            <a:solidFill>
              <a:schemeClr val="tx1"/>
            </a:solidFill>
            <a:round/>
            <a:headEnd type="triangle" w="med" len="med"/>
            <a:tailEnd type="triangle" w="med" len="med"/>
          </a:ln>
        </p:spPr>
        <p:txBody>
          <a:bodyPr/>
          <a:lstStyle/>
          <a:p>
            <a:endParaRPr lang="en-US"/>
          </a:p>
        </p:txBody>
      </p:sp>
      <p:sp>
        <p:nvSpPr>
          <p:cNvPr id="38966" name="Line 54"/>
          <p:cNvSpPr>
            <a:spLocks noChangeShapeType="1"/>
          </p:cNvSpPr>
          <p:nvPr/>
        </p:nvSpPr>
        <p:spPr bwMode="auto">
          <a:xfrm flipH="1">
            <a:off x="4940300" y="3295563"/>
            <a:ext cx="6350" cy="382587"/>
          </a:xfrm>
          <a:prstGeom prst="line">
            <a:avLst/>
          </a:prstGeom>
          <a:noFill/>
          <a:ln w="12700">
            <a:solidFill>
              <a:srgbClr val="0000FF"/>
            </a:solidFill>
            <a:round/>
            <a:headEnd type="triangle" w="med" len="med"/>
            <a:tailEnd type="triangle" w="med" len="med"/>
          </a:ln>
        </p:spPr>
        <p:txBody>
          <a:bodyPr/>
          <a:lstStyle/>
          <a:p>
            <a:endParaRPr lang="en-US"/>
          </a:p>
        </p:txBody>
      </p:sp>
      <p:sp>
        <p:nvSpPr>
          <p:cNvPr id="38967" name="Line 55"/>
          <p:cNvSpPr>
            <a:spLocks noChangeShapeType="1"/>
          </p:cNvSpPr>
          <p:nvPr/>
        </p:nvSpPr>
        <p:spPr bwMode="auto">
          <a:xfrm flipH="1">
            <a:off x="5834063" y="3282863"/>
            <a:ext cx="4762" cy="403225"/>
          </a:xfrm>
          <a:prstGeom prst="line">
            <a:avLst/>
          </a:prstGeom>
          <a:noFill/>
          <a:ln w="12700">
            <a:solidFill>
              <a:srgbClr val="0000FF"/>
            </a:solidFill>
            <a:round/>
            <a:headEnd type="triangle" w="med" len="med"/>
            <a:tailEnd type="triangle" w="med" len="med"/>
          </a:ln>
        </p:spPr>
        <p:txBody>
          <a:bodyPr/>
          <a:lstStyle/>
          <a:p>
            <a:endParaRPr lang="en-US"/>
          </a:p>
        </p:txBody>
      </p:sp>
      <p:sp>
        <p:nvSpPr>
          <p:cNvPr id="38968" name="Line 56"/>
          <p:cNvSpPr>
            <a:spLocks noChangeShapeType="1"/>
          </p:cNvSpPr>
          <p:nvPr/>
        </p:nvSpPr>
        <p:spPr bwMode="auto">
          <a:xfrm>
            <a:off x="7061200" y="3305088"/>
            <a:ext cx="0" cy="377825"/>
          </a:xfrm>
          <a:prstGeom prst="line">
            <a:avLst/>
          </a:prstGeom>
          <a:noFill/>
          <a:ln w="12700">
            <a:solidFill>
              <a:srgbClr val="0000FF"/>
            </a:solidFill>
            <a:round/>
            <a:headEnd type="triangle" w="med" len="med"/>
            <a:tailEnd type="triangle" w="med" len="med"/>
          </a:ln>
        </p:spPr>
        <p:txBody>
          <a:bodyPr/>
          <a:lstStyle/>
          <a:p>
            <a:endParaRPr lang="en-US"/>
          </a:p>
        </p:txBody>
      </p:sp>
      <p:sp>
        <p:nvSpPr>
          <p:cNvPr id="38969" name="Line 57"/>
          <p:cNvSpPr>
            <a:spLocks noChangeShapeType="1"/>
          </p:cNvSpPr>
          <p:nvPr/>
        </p:nvSpPr>
        <p:spPr bwMode="auto">
          <a:xfrm>
            <a:off x="7786688" y="3303500"/>
            <a:ext cx="0" cy="382588"/>
          </a:xfrm>
          <a:prstGeom prst="line">
            <a:avLst/>
          </a:prstGeom>
          <a:noFill/>
          <a:ln w="12700">
            <a:solidFill>
              <a:srgbClr val="0000FF"/>
            </a:solidFill>
            <a:round/>
            <a:headEnd type="triangle" w="med" len="med"/>
            <a:tailEnd type="triangle" w="med" len="med"/>
          </a:ln>
        </p:spPr>
        <p:txBody>
          <a:bodyPr/>
          <a:lstStyle/>
          <a:p>
            <a:endParaRPr lang="en-US"/>
          </a:p>
        </p:txBody>
      </p:sp>
      <p:sp>
        <p:nvSpPr>
          <p:cNvPr id="38970" name="Line 58"/>
          <p:cNvSpPr>
            <a:spLocks noChangeShapeType="1"/>
          </p:cNvSpPr>
          <p:nvPr/>
        </p:nvSpPr>
        <p:spPr bwMode="auto">
          <a:xfrm flipH="1">
            <a:off x="4891088" y="2131925"/>
            <a:ext cx="4762" cy="336550"/>
          </a:xfrm>
          <a:prstGeom prst="line">
            <a:avLst/>
          </a:prstGeom>
          <a:noFill/>
          <a:ln w="12700">
            <a:solidFill>
              <a:srgbClr val="0000FF"/>
            </a:solidFill>
            <a:round/>
            <a:headEnd type="triangle" w="med" len="med"/>
            <a:tailEnd type="triangle" w="med" len="med"/>
          </a:ln>
        </p:spPr>
        <p:txBody>
          <a:bodyPr/>
          <a:lstStyle/>
          <a:p>
            <a:endParaRPr lang="en-US"/>
          </a:p>
        </p:txBody>
      </p:sp>
      <p:sp>
        <p:nvSpPr>
          <p:cNvPr id="38971" name="Line 59"/>
          <p:cNvSpPr>
            <a:spLocks noChangeShapeType="1"/>
          </p:cNvSpPr>
          <p:nvPr/>
        </p:nvSpPr>
        <p:spPr bwMode="auto">
          <a:xfrm>
            <a:off x="5657850" y="2120813"/>
            <a:ext cx="0" cy="346075"/>
          </a:xfrm>
          <a:prstGeom prst="line">
            <a:avLst/>
          </a:prstGeom>
          <a:noFill/>
          <a:ln w="12700">
            <a:solidFill>
              <a:srgbClr val="0000FF"/>
            </a:solidFill>
            <a:round/>
            <a:headEnd type="triangle" w="med" len="med"/>
            <a:tailEnd type="triangle" w="med" len="med"/>
          </a:ln>
        </p:spPr>
        <p:txBody>
          <a:bodyPr/>
          <a:lstStyle/>
          <a:p>
            <a:endParaRPr lang="en-US"/>
          </a:p>
        </p:txBody>
      </p:sp>
      <p:sp>
        <p:nvSpPr>
          <p:cNvPr id="38972" name="Line 60"/>
          <p:cNvSpPr>
            <a:spLocks noChangeShapeType="1"/>
          </p:cNvSpPr>
          <p:nvPr/>
        </p:nvSpPr>
        <p:spPr bwMode="auto">
          <a:xfrm>
            <a:off x="6573838" y="2116050"/>
            <a:ext cx="0" cy="350838"/>
          </a:xfrm>
          <a:prstGeom prst="line">
            <a:avLst/>
          </a:prstGeom>
          <a:noFill/>
          <a:ln w="12700">
            <a:solidFill>
              <a:srgbClr val="0000FF"/>
            </a:solidFill>
            <a:round/>
            <a:headEnd type="triangle" w="med" len="med"/>
            <a:tailEnd type="triangle" w="med" len="med"/>
          </a:ln>
        </p:spPr>
        <p:txBody>
          <a:bodyPr/>
          <a:lstStyle/>
          <a:p>
            <a:endParaRPr lang="en-US"/>
          </a:p>
        </p:txBody>
      </p:sp>
      <p:sp>
        <p:nvSpPr>
          <p:cNvPr id="38973" name="Line 61"/>
          <p:cNvSpPr>
            <a:spLocks noChangeShapeType="1"/>
          </p:cNvSpPr>
          <p:nvPr/>
        </p:nvSpPr>
        <p:spPr bwMode="auto">
          <a:xfrm>
            <a:off x="4246563" y="2411325"/>
            <a:ext cx="0" cy="1128713"/>
          </a:xfrm>
          <a:prstGeom prst="line">
            <a:avLst/>
          </a:prstGeom>
          <a:noFill/>
          <a:ln w="38100">
            <a:solidFill>
              <a:schemeClr val="tx1"/>
            </a:solidFill>
            <a:round/>
            <a:headEnd type="triangle" w="med" len="med"/>
            <a:tailEnd type="triangle" w="med" len="med"/>
          </a:ln>
        </p:spPr>
        <p:txBody>
          <a:bodyPr/>
          <a:lstStyle/>
          <a:p>
            <a:endParaRPr lang="en-US"/>
          </a:p>
        </p:txBody>
      </p:sp>
      <p:sp>
        <p:nvSpPr>
          <p:cNvPr id="38974" name="Line 62"/>
          <p:cNvSpPr>
            <a:spLocks noChangeShapeType="1"/>
          </p:cNvSpPr>
          <p:nvPr/>
        </p:nvSpPr>
        <p:spPr bwMode="auto">
          <a:xfrm>
            <a:off x="4337050" y="2487525"/>
            <a:ext cx="0" cy="1173163"/>
          </a:xfrm>
          <a:prstGeom prst="line">
            <a:avLst/>
          </a:prstGeom>
          <a:noFill/>
          <a:ln w="38100">
            <a:solidFill>
              <a:srgbClr val="0000FF"/>
            </a:solidFill>
            <a:round/>
            <a:headEnd type="triangle" w="med" len="med"/>
            <a:tailEnd type="triangle" w="med" len="med"/>
          </a:ln>
        </p:spPr>
        <p:txBody>
          <a:bodyPr/>
          <a:lstStyle/>
          <a:p>
            <a:endParaRPr lang="en-US"/>
          </a:p>
        </p:txBody>
      </p:sp>
      <p:sp>
        <p:nvSpPr>
          <p:cNvPr id="38975" name="Line 63"/>
          <p:cNvSpPr>
            <a:spLocks noChangeShapeType="1"/>
          </p:cNvSpPr>
          <p:nvPr/>
        </p:nvSpPr>
        <p:spPr bwMode="auto">
          <a:xfrm>
            <a:off x="6257925" y="3540038"/>
            <a:ext cx="0" cy="384175"/>
          </a:xfrm>
          <a:prstGeom prst="line">
            <a:avLst/>
          </a:prstGeom>
          <a:noFill/>
          <a:ln w="12700">
            <a:solidFill>
              <a:schemeClr val="tx1"/>
            </a:solidFill>
            <a:round/>
            <a:headEnd type="triangle" w="med" len="med"/>
            <a:tailEnd type="triangle" w="med" len="med"/>
          </a:ln>
        </p:spPr>
        <p:txBody>
          <a:bodyPr/>
          <a:lstStyle/>
          <a:p>
            <a:endParaRPr lang="en-US"/>
          </a:p>
        </p:txBody>
      </p:sp>
      <p:sp>
        <p:nvSpPr>
          <p:cNvPr id="38976" name="AutoShape 64"/>
          <p:cNvSpPr>
            <a:spLocks noChangeArrowheads="1"/>
          </p:cNvSpPr>
          <p:nvPr/>
        </p:nvSpPr>
        <p:spPr bwMode="auto">
          <a:xfrm>
            <a:off x="6199188" y="3692438"/>
            <a:ext cx="119062"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I</a:t>
            </a:r>
          </a:p>
        </p:txBody>
      </p:sp>
      <p:sp>
        <p:nvSpPr>
          <p:cNvPr id="38977" name="AutoShape 65"/>
          <p:cNvSpPr>
            <a:spLocks noChangeArrowheads="1"/>
          </p:cNvSpPr>
          <p:nvPr/>
        </p:nvSpPr>
        <p:spPr bwMode="auto">
          <a:xfrm>
            <a:off x="4759325" y="2189075"/>
            <a:ext cx="18732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A</a:t>
            </a:r>
          </a:p>
        </p:txBody>
      </p:sp>
      <p:sp>
        <p:nvSpPr>
          <p:cNvPr id="38978" name="AutoShape 66"/>
          <p:cNvSpPr>
            <a:spLocks noChangeArrowheads="1"/>
          </p:cNvSpPr>
          <p:nvPr/>
        </p:nvSpPr>
        <p:spPr bwMode="auto">
          <a:xfrm>
            <a:off x="5527675" y="2176375"/>
            <a:ext cx="165100" cy="13176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C</a:t>
            </a:r>
          </a:p>
        </p:txBody>
      </p:sp>
      <p:sp>
        <p:nvSpPr>
          <p:cNvPr id="38979" name="AutoShape 67"/>
          <p:cNvSpPr>
            <a:spLocks noChangeArrowheads="1"/>
          </p:cNvSpPr>
          <p:nvPr/>
        </p:nvSpPr>
        <p:spPr bwMode="auto">
          <a:xfrm>
            <a:off x="6440488" y="2182725"/>
            <a:ext cx="16827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D</a:t>
            </a:r>
          </a:p>
        </p:txBody>
      </p:sp>
      <p:sp>
        <p:nvSpPr>
          <p:cNvPr id="38980" name="AutoShape 68"/>
          <p:cNvSpPr>
            <a:spLocks noChangeArrowheads="1"/>
          </p:cNvSpPr>
          <p:nvPr/>
        </p:nvSpPr>
        <p:spPr bwMode="auto">
          <a:xfrm>
            <a:off x="4810125" y="3352713"/>
            <a:ext cx="21907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E</a:t>
            </a:r>
          </a:p>
        </p:txBody>
      </p:sp>
      <p:sp>
        <p:nvSpPr>
          <p:cNvPr id="38981" name="AutoShape 69"/>
          <p:cNvSpPr>
            <a:spLocks noChangeArrowheads="1"/>
          </p:cNvSpPr>
          <p:nvPr/>
        </p:nvSpPr>
        <p:spPr bwMode="auto">
          <a:xfrm>
            <a:off x="5727700" y="3357475"/>
            <a:ext cx="193675"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F</a:t>
            </a:r>
          </a:p>
        </p:txBody>
      </p:sp>
      <p:sp>
        <p:nvSpPr>
          <p:cNvPr id="38982" name="AutoShape 70"/>
          <p:cNvSpPr>
            <a:spLocks noChangeArrowheads="1"/>
          </p:cNvSpPr>
          <p:nvPr/>
        </p:nvSpPr>
        <p:spPr bwMode="auto">
          <a:xfrm>
            <a:off x="6935788" y="3360650"/>
            <a:ext cx="188912" cy="130175"/>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G</a:t>
            </a:r>
          </a:p>
        </p:txBody>
      </p:sp>
      <p:sp>
        <p:nvSpPr>
          <p:cNvPr id="38983" name="AutoShape 71"/>
          <p:cNvSpPr>
            <a:spLocks noChangeArrowheads="1"/>
          </p:cNvSpPr>
          <p:nvPr/>
        </p:nvSpPr>
        <p:spPr bwMode="auto">
          <a:xfrm>
            <a:off x="7667625" y="3360650"/>
            <a:ext cx="215900" cy="131763"/>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H</a:t>
            </a:r>
          </a:p>
        </p:txBody>
      </p:sp>
      <p:sp>
        <p:nvSpPr>
          <p:cNvPr id="38984" name="AutoShape 72"/>
          <p:cNvSpPr>
            <a:spLocks noChangeArrowheads="1"/>
          </p:cNvSpPr>
          <p:nvPr/>
        </p:nvSpPr>
        <p:spPr bwMode="auto">
          <a:xfrm>
            <a:off x="4722813" y="2128750"/>
            <a:ext cx="273050" cy="19208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A</a:t>
            </a:r>
          </a:p>
        </p:txBody>
      </p:sp>
      <p:sp>
        <p:nvSpPr>
          <p:cNvPr id="38985" name="AutoShape 73"/>
          <p:cNvSpPr>
            <a:spLocks noChangeArrowheads="1"/>
          </p:cNvSpPr>
          <p:nvPr/>
        </p:nvSpPr>
        <p:spPr bwMode="auto">
          <a:xfrm>
            <a:off x="5473700" y="2128750"/>
            <a:ext cx="274638" cy="18573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C</a:t>
            </a:r>
          </a:p>
        </p:txBody>
      </p:sp>
      <p:sp>
        <p:nvSpPr>
          <p:cNvPr id="38986" name="AutoShape 74"/>
          <p:cNvSpPr>
            <a:spLocks noChangeArrowheads="1"/>
          </p:cNvSpPr>
          <p:nvPr/>
        </p:nvSpPr>
        <p:spPr bwMode="auto">
          <a:xfrm>
            <a:off x="6365875" y="2120813"/>
            <a:ext cx="273050" cy="19367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D</a:t>
            </a:r>
          </a:p>
        </p:txBody>
      </p:sp>
      <p:sp>
        <p:nvSpPr>
          <p:cNvPr id="38987" name="AutoShape 75"/>
          <p:cNvSpPr>
            <a:spLocks noChangeArrowheads="1"/>
          </p:cNvSpPr>
          <p:nvPr/>
        </p:nvSpPr>
        <p:spPr bwMode="auto">
          <a:xfrm>
            <a:off x="4768850" y="3293975"/>
            <a:ext cx="273050" cy="190500"/>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E</a:t>
            </a:r>
          </a:p>
        </p:txBody>
      </p:sp>
      <p:sp>
        <p:nvSpPr>
          <p:cNvPr id="38988" name="AutoShape 76"/>
          <p:cNvSpPr>
            <a:spLocks noChangeArrowheads="1"/>
          </p:cNvSpPr>
          <p:nvPr/>
        </p:nvSpPr>
        <p:spPr bwMode="auto">
          <a:xfrm>
            <a:off x="5694363" y="3287625"/>
            <a:ext cx="274637" cy="200025"/>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F</a:t>
            </a:r>
          </a:p>
        </p:txBody>
      </p:sp>
      <p:sp>
        <p:nvSpPr>
          <p:cNvPr id="38989" name="AutoShape 77"/>
          <p:cNvSpPr>
            <a:spLocks noChangeArrowheads="1"/>
          </p:cNvSpPr>
          <p:nvPr/>
        </p:nvSpPr>
        <p:spPr bwMode="auto">
          <a:xfrm>
            <a:off x="6883400" y="3300325"/>
            <a:ext cx="273050" cy="188913"/>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G</a:t>
            </a:r>
          </a:p>
        </p:txBody>
      </p:sp>
      <p:sp>
        <p:nvSpPr>
          <p:cNvPr id="38990" name="AutoShape 78"/>
          <p:cNvSpPr>
            <a:spLocks noChangeArrowheads="1"/>
          </p:cNvSpPr>
          <p:nvPr/>
        </p:nvSpPr>
        <p:spPr bwMode="auto">
          <a:xfrm>
            <a:off x="7645400" y="3300325"/>
            <a:ext cx="273050" cy="185738"/>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H</a:t>
            </a:r>
          </a:p>
        </p:txBody>
      </p:sp>
      <p:sp>
        <p:nvSpPr>
          <p:cNvPr id="38991" name="AutoShape 79"/>
          <p:cNvSpPr>
            <a:spLocks noChangeArrowheads="1"/>
          </p:cNvSpPr>
          <p:nvPr/>
        </p:nvSpPr>
        <p:spPr bwMode="auto">
          <a:xfrm>
            <a:off x="6119813" y="3751175"/>
            <a:ext cx="274637" cy="169863"/>
          </a:xfrm>
          <a:prstGeom prst="flowChartPredefinedProcess">
            <a:avLst/>
          </a:prstGeom>
          <a:solidFill>
            <a:srgbClr val="CCFFCC"/>
          </a:solidFill>
          <a:ln w="12700">
            <a:solidFill>
              <a:schemeClr val="tx1"/>
            </a:solidFill>
            <a:miter lim="800000"/>
            <a:headEnd type="none" w="sm" len="sm"/>
            <a:tailEnd type="none" w="sm" len="sm"/>
          </a:ln>
        </p:spPr>
        <p:txBody>
          <a:bodyPr wrap="none" anchor="ctr"/>
          <a:lstStyle/>
          <a:p>
            <a:pPr algn="ctr" eaLnBrk="0" hangingPunct="0"/>
            <a:r>
              <a:rPr lang="en-US" b="1"/>
              <a:t>I</a:t>
            </a:r>
          </a:p>
        </p:txBody>
      </p:sp>
      <p:sp>
        <p:nvSpPr>
          <p:cNvPr id="38992" name="Freeform 80"/>
          <p:cNvSpPr>
            <a:spLocks/>
          </p:cNvSpPr>
          <p:nvPr/>
        </p:nvSpPr>
        <p:spPr bwMode="auto">
          <a:xfrm>
            <a:off x="3852863" y="2309725"/>
            <a:ext cx="4875212" cy="1452563"/>
          </a:xfrm>
          <a:custGeom>
            <a:avLst/>
            <a:gdLst>
              <a:gd name="T0" fmla="*/ 0 w 4656"/>
              <a:gd name="T1" fmla="*/ 0 h 1296"/>
              <a:gd name="T2" fmla="*/ 2147483647 w 4656"/>
              <a:gd name="T3" fmla="*/ 0 h 1296"/>
              <a:gd name="T4" fmla="*/ 2147483647 w 4656"/>
              <a:gd name="T5" fmla="*/ 2147483647 h 1296"/>
              <a:gd name="T6" fmla="*/ 2147483647 w 4656"/>
              <a:gd name="T7" fmla="*/ 2147483647 h 1296"/>
              <a:gd name="T8" fmla="*/ 2147483647 w 4656"/>
              <a:gd name="T9" fmla="*/ 2147483647 h 1296"/>
              <a:gd name="T10" fmla="*/ 2147483647 w 4656"/>
              <a:gd name="T11" fmla="*/ 2147483647 h 1296"/>
              <a:gd name="T12" fmla="*/ 2147483647 w 4656"/>
              <a:gd name="T13" fmla="*/ 2147483647 h 1296"/>
              <a:gd name="T14" fmla="*/ 2147483647 w 4656"/>
              <a:gd name="T15" fmla="*/ 2147483647 h 1296"/>
              <a:gd name="T16" fmla="*/ 2147483647 w 4656"/>
              <a:gd name="T17" fmla="*/ 2147483647 h 1296"/>
              <a:gd name="T18" fmla="*/ 2147483647 w 4656"/>
              <a:gd name="T19" fmla="*/ 2147483647 h 1296"/>
              <a:gd name="T20" fmla="*/ 2147483647 w 4656"/>
              <a:gd name="T21" fmla="*/ 2147483647 h 1296"/>
              <a:gd name="T22" fmla="*/ 2147483647 w 4656"/>
              <a:gd name="T23" fmla="*/ 2147483647 h 1296"/>
              <a:gd name="T24" fmla="*/ 0 w 4656"/>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56"/>
              <a:gd name="T40" fmla="*/ 0 h 1296"/>
              <a:gd name="T41" fmla="*/ 4656 w 4656"/>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56" h="1296">
                <a:moveTo>
                  <a:pt x="0" y="0"/>
                </a:moveTo>
                <a:lnTo>
                  <a:pt x="4627" y="0"/>
                </a:lnTo>
                <a:lnTo>
                  <a:pt x="4636" y="245"/>
                </a:lnTo>
                <a:lnTo>
                  <a:pt x="547" y="240"/>
                </a:lnTo>
                <a:lnTo>
                  <a:pt x="552" y="1042"/>
                </a:lnTo>
                <a:lnTo>
                  <a:pt x="4656" y="1037"/>
                </a:lnTo>
                <a:lnTo>
                  <a:pt x="4656" y="1287"/>
                </a:lnTo>
                <a:lnTo>
                  <a:pt x="24" y="1296"/>
                </a:lnTo>
                <a:lnTo>
                  <a:pt x="24" y="1037"/>
                </a:lnTo>
                <a:lnTo>
                  <a:pt x="264" y="1037"/>
                </a:lnTo>
                <a:lnTo>
                  <a:pt x="264" y="236"/>
                </a:lnTo>
                <a:lnTo>
                  <a:pt x="4" y="236"/>
                </a:lnTo>
                <a:lnTo>
                  <a:pt x="0" y="0"/>
                </a:lnTo>
                <a:close/>
              </a:path>
            </a:pathLst>
          </a:custGeom>
          <a:solidFill>
            <a:srgbClr val="CCFFCC"/>
          </a:solidFill>
          <a:ln w="12700">
            <a:solidFill>
              <a:schemeClr val="tx1"/>
            </a:solidFill>
            <a:round/>
            <a:headEnd type="none" w="sm" len="sm"/>
            <a:tailEnd type="none" w="sm" len="sm"/>
          </a:ln>
        </p:spPr>
        <p:txBody>
          <a:bodyPr/>
          <a:lstStyle/>
          <a:p>
            <a:endParaRPr lang="en-US"/>
          </a:p>
        </p:txBody>
      </p:sp>
      <p:sp>
        <p:nvSpPr>
          <p:cNvPr id="38993" name="Text Box 81"/>
          <p:cNvSpPr txBox="1">
            <a:spLocks noChangeArrowheads="1"/>
          </p:cNvSpPr>
          <p:nvPr/>
        </p:nvSpPr>
        <p:spPr bwMode="auto">
          <a:xfrm>
            <a:off x="4949825" y="2297025"/>
            <a:ext cx="2371725" cy="304800"/>
          </a:xfrm>
          <a:prstGeom prst="rect">
            <a:avLst/>
          </a:prstGeom>
          <a:noFill/>
          <a:ln w="12700">
            <a:noFill/>
            <a:miter lim="800000"/>
            <a:headEnd type="none" w="sm" len="sm"/>
            <a:tailEnd type="none" w="sm" len="sm"/>
          </a:ln>
        </p:spPr>
        <p:txBody>
          <a:bodyPr wrap="none">
            <a:spAutoFit/>
          </a:bodyPr>
          <a:lstStyle/>
          <a:p>
            <a:pPr eaLnBrk="0" hangingPunct="0"/>
            <a:r>
              <a:rPr lang="en-US" sz="1400" b="1"/>
              <a:t>Avionics SOA Middleware</a:t>
            </a:r>
          </a:p>
        </p:txBody>
      </p:sp>
      <p:sp>
        <p:nvSpPr>
          <p:cNvPr id="38994" name="Rectangle 82"/>
          <p:cNvSpPr>
            <a:spLocks noChangeArrowheads="1"/>
          </p:cNvSpPr>
          <p:nvPr/>
        </p:nvSpPr>
        <p:spPr bwMode="auto">
          <a:xfrm>
            <a:off x="3629025" y="4379825"/>
            <a:ext cx="5162550" cy="295275"/>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bg1"/>
                </a:solidFill>
              </a:rPr>
              <a:t>Control and Display</a:t>
            </a:r>
          </a:p>
        </p:txBody>
      </p:sp>
      <p:sp>
        <p:nvSpPr>
          <p:cNvPr id="1981523" name="AutoShape 83"/>
          <p:cNvSpPr>
            <a:spLocks noChangeArrowheads="1"/>
          </p:cNvSpPr>
          <p:nvPr/>
        </p:nvSpPr>
        <p:spPr bwMode="auto">
          <a:xfrm>
            <a:off x="638175" y="1966825"/>
            <a:ext cx="373063" cy="255588"/>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1981524" name="AutoShape 84"/>
          <p:cNvSpPr>
            <a:spLocks noChangeArrowheads="1"/>
          </p:cNvSpPr>
          <p:nvPr/>
        </p:nvSpPr>
        <p:spPr bwMode="auto">
          <a:xfrm>
            <a:off x="638175" y="2200188"/>
            <a:ext cx="373063" cy="257175"/>
          </a:xfrm>
          <a:prstGeom prst="flowChartMagneticDisk">
            <a:avLst/>
          </a:prstGeom>
          <a:solidFill>
            <a:srgbClr val="CCFFCC"/>
          </a:solidFill>
          <a:ln w="12700">
            <a:solidFill>
              <a:schemeClr val="tx1"/>
            </a:solidFill>
            <a:round/>
            <a:headEnd type="none" w="sm" len="sm"/>
            <a:tailEnd type="none" w="sm" len="sm"/>
          </a:ln>
          <a:effectLst>
            <a:outerShdw dist="35921" dir="2700000" algn="ctr" rotWithShape="0">
              <a:schemeClr val="bg2">
                <a:alpha val="50000"/>
              </a:schemeClr>
            </a:outerShdw>
          </a:effectLst>
        </p:spPr>
        <p:txBody>
          <a:bodyPr wrap="none" anchor="ctr"/>
          <a:lstStyle/>
          <a:p>
            <a:pPr eaLnBrk="0" hangingPunct="0">
              <a:defRPr/>
            </a:pPr>
            <a:endParaRPr lang="en-US">
              <a:latin typeface="Arial" charset="0"/>
            </a:endParaRPr>
          </a:p>
        </p:txBody>
      </p:sp>
      <p:sp>
        <p:nvSpPr>
          <p:cNvPr id="38997" name="Rectangle 85"/>
          <p:cNvSpPr>
            <a:spLocks noChangeArrowheads="1"/>
          </p:cNvSpPr>
          <p:nvPr/>
        </p:nvSpPr>
        <p:spPr bwMode="auto">
          <a:xfrm>
            <a:off x="2149475" y="4649700"/>
            <a:ext cx="885825" cy="338138"/>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sz="800" b="1">
                <a:solidFill>
                  <a:schemeClr val="bg1"/>
                </a:solidFill>
              </a:rPr>
              <a:t> Control/ </a:t>
            </a:r>
          </a:p>
          <a:p>
            <a:pPr algn="ctr" eaLnBrk="0" hangingPunct="0"/>
            <a:r>
              <a:rPr lang="en-US" sz="800" b="1">
                <a:solidFill>
                  <a:schemeClr val="bg1"/>
                </a:solidFill>
              </a:rPr>
              <a:t>Display</a:t>
            </a:r>
          </a:p>
        </p:txBody>
      </p:sp>
      <p:sp>
        <p:nvSpPr>
          <p:cNvPr id="38998" name="Rectangle 86"/>
          <p:cNvSpPr>
            <a:spLocks noChangeArrowheads="1"/>
          </p:cNvSpPr>
          <p:nvPr/>
        </p:nvSpPr>
        <p:spPr bwMode="auto">
          <a:xfrm>
            <a:off x="2154238" y="5021175"/>
            <a:ext cx="876300" cy="16351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8999" name="Rectangle 87"/>
          <p:cNvSpPr>
            <a:spLocks noChangeArrowheads="1"/>
          </p:cNvSpPr>
          <p:nvPr/>
        </p:nvSpPr>
        <p:spPr bwMode="auto">
          <a:xfrm>
            <a:off x="2154238" y="5216438"/>
            <a:ext cx="876300" cy="163512"/>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9000" name="Rectangle 88"/>
          <p:cNvSpPr>
            <a:spLocks noChangeArrowheads="1"/>
          </p:cNvSpPr>
          <p:nvPr/>
        </p:nvSpPr>
        <p:spPr bwMode="auto">
          <a:xfrm>
            <a:off x="2154238" y="5392650"/>
            <a:ext cx="876300" cy="163513"/>
          </a:xfrm>
          <a:prstGeom prst="rect">
            <a:avLst/>
          </a:prstGeom>
          <a:solidFill>
            <a:schemeClr val="folHlink"/>
          </a:solidFill>
          <a:ln w="12700" algn="ctr">
            <a:noFill/>
            <a:miter lim="800000"/>
            <a:headEnd/>
            <a:tailEnd/>
          </a:ln>
        </p:spPr>
        <p:txBody>
          <a:bodyPr lIns="0" tIns="0" rIns="0" bIns="0" anchor="ctr"/>
          <a:lstStyle/>
          <a:p>
            <a:pPr algn="ctr" eaLnBrk="0" hangingPunct="0"/>
            <a:endParaRPr lang="en-US" sz="800" b="1"/>
          </a:p>
          <a:p>
            <a:pPr algn="ctr" eaLnBrk="0" hangingPunct="0"/>
            <a:endParaRPr lang="en-US" sz="800" b="1"/>
          </a:p>
        </p:txBody>
      </p:sp>
      <p:sp>
        <p:nvSpPr>
          <p:cNvPr id="39001" name="Rectangle 89"/>
          <p:cNvSpPr>
            <a:spLocks noChangeArrowheads="1"/>
          </p:cNvSpPr>
          <p:nvPr/>
        </p:nvSpPr>
        <p:spPr bwMode="auto">
          <a:xfrm>
            <a:off x="2163763" y="1941425"/>
            <a:ext cx="857250" cy="320675"/>
          </a:xfrm>
          <a:prstGeom prst="rect">
            <a:avLst/>
          </a:prstGeom>
          <a:solidFill>
            <a:srgbClr val="CCFFCC"/>
          </a:solidFill>
          <a:ln w="28575">
            <a:solidFill>
              <a:schemeClr val="tx1"/>
            </a:solidFill>
            <a:miter lim="800000"/>
            <a:headEnd type="none" w="sm" len="sm"/>
            <a:tailEnd type="none" w="sm" len="sm"/>
          </a:ln>
        </p:spPr>
        <p:txBody>
          <a:bodyPr wrap="none" anchor="ctr"/>
          <a:lstStyle/>
          <a:p>
            <a:pPr algn="ctr" eaLnBrk="0" hangingPunct="0"/>
            <a:r>
              <a:rPr lang="en-US" sz="900" b="1"/>
              <a:t>Bus Interfaces</a:t>
            </a:r>
          </a:p>
        </p:txBody>
      </p:sp>
      <p:sp>
        <p:nvSpPr>
          <p:cNvPr id="39002" name="Rectangle 90"/>
          <p:cNvSpPr>
            <a:spLocks noChangeArrowheads="1"/>
          </p:cNvSpPr>
          <p:nvPr/>
        </p:nvSpPr>
        <p:spPr bwMode="auto">
          <a:xfrm>
            <a:off x="2159000" y="2303375"/>
            <a:ext cx="866775" cy="3397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AMRAAM</a:t>
            </a:r>
          </a:p>
        </p:txBody>
      </p:sp>
      <p:sp>
        <p:nvSpPr>
          <p:cNvPr id="39003" name="Rectangle 91"/>
          <p:cNvSpPr>
            <a:spLocks noChangeArrowheads="1"/>
          </p:cNvSpPr>
          <p:nvPr/>
        </p:nvSpPr>
        <p:spPr bwMode="auto">
          <a:xfrm>
            <a:off x="2159000" y="2684375"/>
            <a:ext cx="866775" cy="339725"/>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EWS</a:t>
            </a:r>
          </a:p>
        </p:txBody>
      </p:sp>
      <p:sp>
        <p:nvSpPr>
          <p:cNvPr id="39004" name="Rectangle 92"/>
          <p:cNvSpPr>
            <a:spLocks noChangeArrowheads="1"/>
          </p:cNvSpPr>
          <p:nvPr/>
        </p:nvSpPr>
        <p:spPr bwMode="auto">
          <a:xfrm>
            <a:off x="2163763" y="3059025"/>
            <a:ext cx="857250" cy="338138"/>
          </a:xfrm>
          <a:prstGeom prst="rect">
            <a:avLst/>
          </a:prstGeom>
          <a:solidFill>
            <a:srgbClr val="CCFFCC"/>
          </a:solidFill>
          <a:ln w="28575">
            <a:solidFill>
              <a:schemeClr val="tx1"/>
            </a:solidFill>
            <a:miter lim="800000"/>
            <a:headEnd type="none" w="sm" len="sm"/>
            <a:tailEnd type="none" w="sm" len="sm"/>
          </a:ln>
        </p:spPr>
        <p:txBody>
          <a:bodyPr wrap="none" anchor="ctr"/>
          <a:lstStyle/>
          <a:p>
            <a:pPr algn="ctr" eaLnBrk="0" hangingPunct="0"/>
            <a:r>
              <a:rPr lang="en-US" sz="800" b="1"/>
              <a:t>Bus Interfaces</a:t>
            </a:r>
          </a:p>
          <a:p>
            <a:pPr algn="ctr" eaLnBrk="0" hangingPunct="0"/>
            <a:endParaRPr lang="en-US" sz="800" b="1"/>
          </a:p>
        </p:txBody>
      </p:sp>
      <p:sp>
        <p:nvSpPr>
          <p:cNvPr id="39005" name="Rectangle 93"/>
          <p:cNvSpPr>
            <a:spLocks noChangeArrowheads="1"/>
          </p:cNvSpPr>
          <p:nvPr/>
        </p:nvSpPr>
        <p:spPr bwMode="auto">
          <a:xfrm>
            <a:off x="2163763" y="3630525"/>
            <a:ext cx="857250" cy="309563"/>
          </a:xfrm>
          <a:prstGeom prst="rect">
            <a:avLst/>
          </a:prstGeom>
          <a:gradFill rotWithShape="1">
            <a:gsLst>
              <a:gs pos="0">
                <a:srgbClr val="FFCCCC"/>
              </a:gs>
              <a:gs pos="100000">
                <a:srgbClr val="CCFFCC"/>
              </a:gs>
            </a:gsLst>
            <a:lin ang="5400000" scaled="1"/>
          </a:gradFill>
          <a:ln w="28575">
            <a:solidFill>
              <a:schemeClr val="hlink"/>
            </a:solidFill>
            <a:miter lim="800000"/>
            <a:headEnd type="none" w="sm" len="sm"/>
            <a:tailEnd type="none" w="sm" len="sm"/>
          </a:ln>
        </p:spPr>
        <p:txBody>
          <a:bodyPr wrap="none" anchor="ctr"/>
          <a:lstStyle/>
          <a:p>
            <a:pPr algn="ctr" eaLnBrk="0" hangingPunct="0"/>
            <a:r>
              <a:rPr lang="en-US" sz="800" b="1"/>
              <a:t>Display </a:t>
            </a:r>
          </a:p>
          <a:p>
            <a:pPr algn="ctr" eaLnBrk="0" hangingPunct="0"/>
            <a:r>
              <a:rPr lang="en-US" sz="800" b="1"/>
              <a:t>Subsystem</a:t>
            </a:r>
          </a:p>
        </p:txBody>
      </p:sp>
      <p:sp>
        <p:nvSpPr>
          <p:cNvPr id="39006" name="Rectangle 94"/>
          <p:cNvSpPr>
            <a:spLocks noChangeArrowheads="1"/>
          </p:cNvSpPr>
          <p:nvPr/>
        </p:nvSpPr>
        <p:spPr bwMode="auto">
          <a:xfrm>
            <a:off x="2159000" y="3979775"/>
            <a:ext cx="866775" cy="311150"/>
          </a:xfrm>
          <a:prstGeom prst="rect">
            <a:avLst/>
          </a:prstGeom>
          <a:solidFill>
            <a:srgbClr val="FFCCCC"/>
          </a:solidFill>
          <a:ln w="28575">
            <a:solidFill>
              <a:schemeClr val="hlink"/>
            </a:solidFill>
            <a:miter lim="800000"/>
            <a:headEnd type="none" w="sm" len="sm"/>
            <a:tailEnd type="none" w="sm" len="sm"/>
          </a:ln>
        </p:spPr>
        <p:txBody>
          <a:bodyPr wrap="none" anchor="ctr"/>
          <a:lstStyle/>
          <a:p>
            <a:pPr algn="ctr" eaLnBrk="0" hangingPunct="0"/>
            <a:r>
              <a:rPr lang="en-US" sz="800" b="1"/>
              <a:t>CNI</a:t>
            </a:r>
          </a:p>
        </p:txBody>
      </p:sp>
      <p:sp>
        <p:nvSpPr>
          <p:cNvPr id="39007" name="Rectangle 95"/>
          <p:cNvSpPr>
            <a:spLocks noChangeArrowheads="1"/>
          </p:cNvSpPr>
          <p:nvPr/>
        </p:nvSpPr>
        <p:spPr bwMode="auto">
          <a:xfrm>
            <a:off x="2149475" y="1601700"/>
            <a:ext cx="885825" cy="328613"/>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800" b="1"/>
              <a:t> Environment</a:t>
            </a:r>
          </a:p>
          <a:p>
            <a:pPr algn="ctr" eaLnBrk="0" hangingPunct="0"/>
            <a:r>
              <a:rPr lang="en-US" sz="800" b="1"/>
              <a:t>Simulations</a:t>
            </a:r>
          </a:p>
        </p:txBody>
      </p:sp>
      <p:sp>
        <p:nvSpPr>
          <p:cNvPr id="39008" name="Rectangle 96"/>
          <p:cNvSpPr>
            <a:spLocks noChangeArrowheads="1"/>
          </p:cNvSpPr>
          <p:nvPr/>
        </p:nvSpPr>
        <p:spPr bwMode="auto">
          <a:xfrm>
            <a:off x="2162175" y="3417800"/>
            <a:ext cx="858838" cy="176213"/>
          </a:xfrm>
          <a:prstGeom prst="rect">
            <a:avLst/>
          </a:prstGeom>
          <a:solidFill>
            <a:srgbClr val="CCFFCC"/>
          </a:solidFill>
          <a:ln w="28575">
            <a:solidFill>
              <a:schemeClr val="hlink"/>
            </a:solidFill>
            <a:miter lim="800000"/>
            <a:headEnd type="none" w="sm" len="sm"/>
            <a:tailEnd type="none" w="sm" len="sm"/>
          </a:ln>
        </p:spPr>
        <p:txBody>
          <a:bodyPr wrap="none" anchor="ctr"/>
          <a:lstStyle/>
          <a:p>
            <a:pPr algn="ctr" eaLnBrk="0" hangingPunct="0"/>
            <a:r>
              <a:rPr lang="en-US" sz="800" b="1"/>
              <a:t>Mass Storage</a:t>
            </a:r>
          </a:p>
        </p:txBody>
      </p:sp>
      <p:sp>
        <p:nvSpPr>
          <p:cNvPr id="39009" name="Rectangle 97"/>
          <p:cNvSpPr>
            <a:spLocks noChangeArrowheads="1"/>
          </p:cNvSpPr>
          <p:nvPr/>
        </p:nvSpPr>
        <p:spPr bwMode="auto">
          <a:xfrm>
            <a:off x="2159000" y="4311563"/>
            <a:ext cx="866775" cy="320675"/>
          </a:xfrm>
          <a:prstGeom prst="rect">
            <a:avLst/>
          </a:prstGeom>
          <a:gradFill rotWithShape="1">
            <a:gsLst>
              <a:gs pos="0">
                <a:srgbClr val="CCFFCC"/>
              </a:gs>
              <a:gs pos="100000">
                <a:schemeClr val="accent2"/>
              </a:gs>
            </a:gsLst>
            <a:lin ang="2700000" scaled="1"/>
          </a:gradFill>
          <a:ln w="28575">
            <a:solidFill>
              <a:schemeClr val="hlink"/>
            </a:solidFill>
            <a:miter lim="800000"/>
            <a:headEnd type="none" w="sm" len="sm"/>
            <a:tailEnd type="none" w="sm" len="sm"/>
          </a:ln>
        </p:spPr>
        <p:txBody>
          <a:bodyPr wrap="none" anchor="ctr"/>
          <a:lstStyle/>
          <a:p>
            <a:pPr algn="ctr" eaLnBrk="0" hangingPunct="0"/>
            <a:r>
              <a:rPr lang="en-US" sz="800" b="1"/>
              <a:t>Network </a:t>
            </a:r>
          </a:p>
          <a:p>
            <a:pPr algn="ctr" eaLnBrk="0" hangingPunct="0"/>
            <a:r>
              <a:rPr lang="en-US" sz="800" b="1"/>
              <a:t>Adapter</a:t>
            </a:r>
          </a:p>
        </p:txBody>
      </p:sp>
      <p:sp>
        <p:nvSpPr>
          <p:cNvPr id="39010" name="Freeform 99"/>
          <p:cNvSpPr>
            <a:spLocks/>
          </p:cNvSpPr>
          <p:nvPr/>
        </p:nvSpPr>
        <p:spPr bwMode="auto">
          <a:xfrm>
            <a:off x="4133850" y="3287625"/>
            <a:ext cx="1031875" cy="2308225"/>
          </a:xfrm>
          <a:custGeom>
            <a:avLst/>
            <a:gdLst>
              <a:gd name="T0" fmla="*/ 0 w 650"/>
              <a:gd name="T1" fmla="*/ 2147483647 h 1454"/>
              <a:gd name="T2" fmla="*/ 2147483647 w 650"/>
              <a:gd name="T3" fmla="*/ 0 h 1454"/>
              <a:gd name="T4" fmla="*/ 2147483647 w 650"/>
              <a:gd name="T5" fmla="*/ 0 h 1454"/>
              <a:gd name="T6" fmla="*/ 2147483647 w 650"/>
              <a:gd name="T7" fmla="*/ 2147483647 h 1454"/>
              <a:gd name="T8" fmla="*/ 0 w 650"/>
              <a:gd name="T9" fmla="*/ 2147483647 h 1454"/>
              <a:gd name="T10" fmla="*/ 0 60000 65536"/>
              <a:gd name="T11" fmla="*/ 0 60000 65536"/>
              <a:gd name="T12" fmla="*/ 0 60000 65536"/>
              <a:gd name="T13" fmla="*/ 0 60000 65536"/>
              <a:gd name="T14" fmla="*/ 0 60000 65536"/>
              <a:gd name="T15" fmla="*/ 0 w 650"/>
              <a:gd name="T16" fmla="*/ 0 h 1454"/>
              <a:gd name="T17" fmla="*/ 650 w 650"/>
              <a:gd name="T18" fmla="*/ 1454 h 1454"/>
            </a:gdLst>
            <a:ahLst/>
            <a:cxnLst>
              <a:cxn ang="T10">
                <a:pos x="T0" y="T1"/>
              </a:cxn>
              <a:cxn ang="T11">
                <a:pos x="T2" y="T3"/>
              </a:cxn>
              <a:cxn ang="T12">
                <a:pos x="T4" y="T5"/>
              </a:cxn>
              <a:cxn ang="T13">
                <a:pos x="T6" y="T7"/>
              </a:cxn>
              <a:cxn ang="T14">
                <a:pos x="T8" y="T9"/>
              </a:cxn>
            </a:cxnLst>
            <a:rect l="T15" t="T16" r="T17" b="T18"/>
            <a:pathLst>
              <a:path w="650" h="1454">
                <a:moveTo>
                  <a:pt x="0" y="1141"/>
                </a:moveTo>
                <a:lnTo>
                  <a:pt x="314" y="0"/>
                </a:lnTo>
                <a:lnTo>
                  <a:pt x="607" y="0"/>
                </a:lnTo>
                <a:lnTo>
                  <a:pt x="650" y="1454"/>
                </a:lnTo>
                <a:lnTo>
                  <a:pt x="0" y="1141"/>
                </a:lnTo>
                <a:close/>
              </a:path>
            </a:pathLst>
          </a:custGeom>
          <a:solidFill>
            <a:srgbClr val="FFCC99">
              <a:alpha val="67842"/>
            </a:srgbClr>
          </a:solidFill>
          <a:ln w="12700">
            <a:noFill/>
            <a:round/>
            <a:headEnd type="none" w="sm" len="sm"/>
            <a:tailEnd type="none" w="sm" len="sm"/>
          </a:ln>
        </p:spPr>
        <p:txBody>
          <a:bodyPr/>
          <a:lstStyle/>
          <a:p>
            <a:endParaRPr lang="en-US"/>
          </a:p>
        </p:txBody>
      </p:sp>
      <p:pic>
        <p:nvPicPr>
          <p:cNvPr id="39011" name="Picture 10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97338" y="4917988"/>
            <a:ext cx="1084262" cy="1084262"/>
          </a:xfrm>
          <a:prstGeom prst="rect">
            <a:avLst/>
          </a:prstGeom>
          <a:noFill/>
          <a:ln w="12700">
            <a:noFill/>
            <a:miter lim="800000"/>
            <a:headEnd type="none" w="sm" len="sm"/>
            <a:tailEnd type="none" w="sm" len="sm"/>
          </a:ln>
        </p:spPr>
      </p:pic>
      <p:sp>
        <p:nvSpPr>
          <p:cNvPr id="39012" name="Line 101"/>
          <p:cNvSpPr>
            <a:spLocks noChangeShapeType="1"/>
          </p:cNvSpPr>
          <p:nvPr/>
        </p:nvSpPr>
        <p:spPr bwMode="auto">
          <a:xfrm flipH="1" flipV="1">
            <a:off x="3028950" y="3301913"/>
            <a:ext cx="355600" cy="0"/>
          </a:xfrm>
          <a:prstGeom prst="line">
            <a:avLst/>
          </a:prstGeom>
          <a:noFill/>
          <a:ln w="25400">
            <a:solidFill>
              <a:srgbClr val="6600FF"/>
            </a:solidFill>
            <a:round/>
            <a:headEnd type="none" w="sm" len="sm"/>
            <a:tailEnd type="none" w="sm" len="sm"/>
          </a:ln>
        </p:spPr>
        <p:txBody>
          <a:bodyPr wrap="none" anchor="ctr"/>
          <a:lstStyle/>
          <a:p>
            <a:endParaRPr lang="en-US"/>
          </a:p>
        </p:txBody>
      </p:sp>
      <p:sp>
        <p:nvSpPr>
          <p:cNvPr id="39013" name="Line 102"/>
          <p:cNvSpPr>
            <a:spLocks noChangeShapeType="1"/>
          </p:cNvSpPr>
          <p:nvPr/>
        </p:nvSpPr>
        <p:spPr bwMode="auto">
          <a:xfrm flipH="1" flipV="1">
            <a:off x="3028950" y="3163800"/>
            <a:ext cx="69215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014" name="Line 103"/>
          <p:cNvSpPr>
            <a:spLocks noChangeShapeType="1"/>
          </p:cNvSpPr>
          <p:nvPr/>
        </p:nvSpPr>
        <p:spPr bwMode="auto">
          <a:xfrm flipV="1">
            <a:off x="3355975" y="3289213"/>
            <a:ext cx="15875" cy="2143125"/>
          </a:xfrm>
          <a:prstGeom prst="line">
            <a:avLst/>
          </a:prstGeom>
          <a:noFill/>
          <a:ln w="25400">
            <a:solidFill>
              <a:srgbClr val="6600FF"/>
            </a:solidFill>
            <a:round/>
            <a:headEnd type="none" w="sm" len="sm"/>
            <a:tailEnd type="none" w="sm" len="sm"/>
          </a:ln>
        </p:spPr>
        <p:txBody>
          <a:bodyPr wrap="none" anchor="ctr"/>
          <a:lstStyle/>
          <a:p>
            <a:endParaRPr lang="en-US"/>
          </a:p>
        </p:txBody>
      </p:sp>
      <p:sp>
        <p:nvSpPr>
          <p:cNvPr id="39015" name="Line 104"/>
          <p:cNvSpPr>
            <a:spLocks noChangeShapeType="1"/>
          </p:cNvSpPr>
          <p:nvPr/>
        </p:nvSpPr>
        <p:spPr bwMode="auto">
          <a:xfrm flipH="1" flipV="1">
            <a:off x="3709988" y="3166975"/>
            <a:ext cx="11112" cy="212566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016" name="Line 105"/>
          <p:cNvSpPr>
            <a:spLocks noChangeShapeType="1"/>
          </p:cNvSpPr>
          <p:nvPr/>
        </p:nvSpPr>
        <p:spPr bwMode="auto">
          <a:xfrm flipH="1" flipV="1">
            <a:off x="3352800" y="5432338"/>
            <a:ext cx="1001713" cy="0"/>
          </a:xfrm>
          <a:prstGeom prst="line">
            <a:avLst/>
          </a:prstGeom>
          <a:noFill/>
          <a:ln w="25400">
            <a:solidFill>
              <a:srgbClr val="6600FF"/>
            </a:solidFill>
            <a:round/>
            <a:headEnd type="none" w="sm" len="sm"/>
            <a:tailEnd type="none" w="sm" len="sm"/>
          </a:ln>
        </p:spPr>
        <p:txBody>
          <a:bodyPr wrap="none" anchor="ctr"/>
          <a:lstStyle/>
          <a:p>
            <a:endParaRPr lang="en-US"/>
          </a:p>
        </p:txBody>
      </p:sp>
      <p:sp>
        <p:nvSpPr>
          <p:cNvPr id="39017" name="Line 106"/>
          <p:cNvSpPr>
            <a:spLocks noChangeShapeType="1"/>
          </p:cNvSpPr>
          <p:nvPr/>
        </p:nvSpPr>
        <p:spPr bwMode="auto">
          <a:xfrm flipH="1" flipV="1">
            <a:off x="3706813" y="5292638"/>
            <a:ext cx="620712"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018" name="Rectangle 109"/>
          <p:cNvSpPr>
            <a:spLocks noChangeArrowheads="1"/>
          </p:cNvSpPr>
          <p:nvPr/>
        </p:nvSpPr>
        <p:spPr bwMode="auto">
          <a:xfrm>
            <a:off x="4589463" y="1712825"/>
            <a:ext cx="504825" cy="415925"/>
          </a:xfrm>
          <a:prstGeom prst="rect">
            <a:avLst/>
          </a:prstGeom>
          <a:solidFill>
            <a:srgbClr val="FFCC66"/>
          </a:solidFill>
          <a:ln w="28575">
            <a:solidFill>
              <a:schemeClr val="tx1"/>
            </a:solidFill>
            <a:miter lim="800000"/>
            <a:headEnd type="none" w="sm" len="sm"/>
            <a:tailEnd type="none" w="sm" len="sm"/>
          </a:ln>
        </p:spPr>
        <p:txBody>
          <a:bodyPr wrap="none" anchor="ctr"/>
          <a:lstStyle/>
          <a:p>
            <a:pPr algn="ctr" eaLnBrk="0" hangingPunct="0"/>
            <a:r>
              <a:rPr lang="en-US" sz="900" b="1"/>
              <a:t>Radar</a:t>
            </a:r>
          </a:p>
        </p:txBody>
      </p:sp>
      <p:sp>
        <p:nvSpPr>
          <p:cNvPr id="39019" name="Rectangle 110"/>
          <p:cNvSpPr>
            <a:spLocks noChangeArrowheads="1"/>
          </p:cNvSpPr>
          <p:nvPr/>
        </p:nvSpPr>
        <p:spPr bwMode="auto">
          <a:xfrm>
            <a:off x="2151063" y="1239750"/>
            <a:ext cx="873125" cy="161925"/>
          </a:xfrm>
          <a:prstGeom prst="rect">
            <a:avLst/>
          </a:prstGeom>
          <a:solidFill>
            <a:srgbClr val="CCFFCC"/>
          </a:solidFill>
          <a:ln w="28575">
            <a:solidFill>
              <a:schemeClr val="tx1"/>
            </a:solidFill>
            <a:miter lim="800000"/>
            <a:headEnd type="none" w="sm" len="sm"/>
            <a:tailEnd type="none" w="sm" len="sm"/>
          </a:ln>
        </p:spPr>
        <p:txBody>
          <a:bodyPr wrap="none" anchor="ctr"/>
          <a:lstStyle/>
          <a:p>
            <a:pPr algn="ctr" eaLnBrk="0" hangingPunct="0"/>
            <a:r>
              <a:rPr lang="en-US" sz="900" b="1"/>
              <a:t>Radar I/Fs</a:t>
            </a:r>
          </a:p>
        </p:txBody>
      </p:sp>
      <p:sp>
        <p:nvSpPr>
          <p:cNvPr id="39020" name="Rectangle 111"/>
          <p:cNvSpPr>
            <a:spLocks noChangeArrowheads="1"/>
          </p:cNvSpPr>
          <p:nvPr/>
        </p:nvSpPr>
        <p:spPr bwMode="auto">
          <a:xfrm>
            <a:off x="2155825" y="1422313"/>
            <a:ext cx="857250" cy="153987"/>
          </a:xfrm>
          <a:prstGeom prst="rect">
            <a:avLst/>
          </a:prstGeom>
          <a:solidFill>
            <a:schemeClr val="accent2"/>
          </a:solidFill>
          <a:ln w="28575">
            <a:solidFill>
              <a:schemeClr val="hlink"/>
            </a:solidFill>
            <a:miter lim="800000"/>
            <a:headEnd type="none" w="sm" len="sm"/>
            <a:tailEnd type="none" w="sm" len="sm"/>
          </a:ln>
        </p:spPr>
        <p:txBody>
          <a:bodyPr wrap="none" anchor="ctr"/>
          <a:lstStyle/>
          <a:p>
            <a:pPr algn="ctr" eaLnBrk="0" hangingPunct="0"/>
            <a:r>
              <a:rPr lang="en-US" sz="900" b="1"/>
              <a:t>Radar Sim</a:t>
            </a:r>
          </a:p>
        </p:txBody>
      </p:sp>
      <p:sp>
        <p:nvSpPr>
          <p:cNvPr id="39021" name="Line 112"/>
          <p:cNvSpPr>
            <a:spLocks noChangeShapeType="1"/>
          </p:cNvSpPr>
          <p:nvPr/>
        </p:nvSpPr>
        <p:spPr bwMode="auto">
          <a:xfrm>
            <a:off x="5067300" y="1512800"/>
            <a:ext cx="398463" cy="1588"/>
          </a:xfrm>
          <a:prstGeom prst="line">
            <a:avLst/>
          </a:prstGeom>
          <a:noFill/>
          <a:ln w="12700">
            <a:solidFill>
              <a:schemeClr val="tx1"/>
            </a:solidFill>
            <a:round/>
            <a:headEnd type="none" w="sm" len="sm"/>
            <a:tailEnd/>
          </a:ln>
        </p:spPr>
        <p:txBody>
          <a:bodyPr/>
          <a:lstStyle/>
          <a:p>
            <a:endParaRPr lang="en-US"/>
          </a:p>
        </p:txBody>
      </p:sp>
      <p:sp>
        <p:nvSpPr>
          <p:cNvPr id="39022" name="Rectangle 113"/>
          <p:cNvSpPr>
            <a:spLocks noChangeArrowheads="1"/>
          </p:cNvSpPr>
          <p:nvPr/>
        </p:nvSpPr>
        <p:spPr bwMode="auto">
          <a:xfrm>
            <a:off x="4179888" y="1303250"/>
            <a:ext cx="881062" cy="344488"/>
          </a:xfrm>
          <a:prstGeom prst="rect">
            <a:avLst/>
          </a:prstGeom>
          <a:solidFill>
            <a:schemeClr val="accent2"/>
          </a:solidFill>
          <a:ln w="28575">
            <a:solidFill>
              <a:schemeClr val="hlink"/>
            </a:solidFill>
            <a:miter lim="800000"/>
            <a:headEnd type="none" w="sm" len="sm"/>
            <a:tailEnd type="none" w="sm" len="sm"/>
          </a:ln>
        </p:spPr>
        <p:txBody>
          <a:bodyPr wrap="none" anchor="ctr"/>
          <a:lstStyle/>
          <a:p>
            <a:pPr algn="ctr" eaLnBrk="0" hangingPunct="0"/>
            <a:r>
              <a:rPr lang="en-US" sz="900" b="1"/>
              <a:t>Radar Sim</a:t>
            </a:r>
          </a:p>
        </p:txBody>
      </p:sp>
      <p:sp>
        <p:nvSpPr>
          <p:cNvPr id="39023" name="AutoShape 114"/>
          <p:cNvSpPr>
            <a:spLocks noChangeArrowheads="1"/>
          </p:cNvSpPr>
          <p:nvPr/>
        </p:nvSpPr>
        <p:spPr bwMode="auto">
          <a:xfrm>
            <a:off x="5249863" y="1444538"/>
            <a:ext cx="119062" cy="131762"/>
          </a:xfrm>
          <a:prstGeom prst="flowChartConnector">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en-US" sz="800" b="1"/>
              <a:t>B</a:t>
            </a:r>
          </a:p>
        </p:txBody>
      </p:sp>
      <p:sp>
        <p:nvSpPr>
          <p:cNvPr id="39024" name="Line 115"/>
          <p:cNvSpPr>
            <a:spLocks noChangeShapeType="1"/>
          </p:cNvSpPr>
          <p:nvPr/>
        </p:nvSpPr>
        <p:spPr bwMode="auto">
          <a:xfrm>
            <a:off x="3032125" y="1306425"/>
            <a:ext cx="274638" cy="0"/>
          </a:xfrm>
          <a:prstGeom prst="line">
            <a:avLst/>
          </a:prstGeom>
          <a:noFill/>
          <a:ln w="28575">
            <a:solidFill>
              <a:schemeClr val="accent2"/>
            </a:solidFill>
            <a:round/>
            <a:headEnd type="none" w="sm" len="sm"/>
            <a:tailEnd type="none" w="sm" len="sm"/>
          </a:ln>
        </p:spPr>
        <p:txBody>
          <a:bodyPr/>
          <a:lstStyle/>
          <a:p>
            <a:endParaRPr lang="en-US"/>
          </a:p>
        </p:txBody>
      </p:sp>
      <p:sp>
        <p:nvSpPr>
          <p:cNvPr id="39025" name="Line 116"/>
          <p:cNvSpPr>
            <a:spLocks noChangeShapeType="1"/>
          </p:cNvSpPr>
          <p:nvPr/>
        </p:nvSpPr>
        <p:spPr bwMode="auto">
          <a:xfrm>
            <a:off x="3292475" y="1290550"/>
            <a:ext cx="14288" cy="769938"/>
          </a:xfrm>
          <a:prstGeom prst="line">
            <a:avLst/>
          </a:prstGeom>
          <a:noFill/>
          <a:ln w="28575">
            <a:solidFill>
              <a:schemeClr val="accent2"/>
            </a:solidFill>
            <a:round/>
            <a:headEnd type="none" w="sm" len="sm"/>
            <a:tailEnd type="none" w="sm" len="sm"/>
          </a:ln>
        </p:spPr>
        <p:txBody>
          <a:bodyPr/>
          <a:lstStyle/>
          <a:p>
            <a:endParaRPr lang="en-US"/>
          </a:p>
        </p:txBody>
      </p:sp>
      <p:sp>
        <p:nvSpPr>
          <p:cNvPr id="39026" name="Freeform 117"/>
          <p:cNvSpPr>
            <a:spLocks/>
          </p:cNvSpPr>
          <p:nvPr/>
        </p:nvSpPr>
        <p:spPr bwMode="auto">
          <a:xfrm>
            <a:off x="3635375" y="1695363"/>
            <a:ext cx="966788" cy="715962"/>
          </a:xfrm>
          <a:custGeom>
            <a:avLst/>
            <a:gdLst>
              <a:gd name="T0" fmla="*/ 0 w 609"/>
              <a:gd name="T1" fmla="*/ 2147483647 h 451"/>
              <a:gd name="T2" fmla="*/ 2147483647 w 609"/>
              <a:gd name="T3" fmla="*/ 0 h 451"/>
              <a:gd name="T4" fmla="*/ 2147483647 w 609"/>
              <a:gd name="T5" fmla="*/ 2147483647 h 451"/>
              <a:gd name="T6" fmla="*/ 2147483647 w 609"/>
              <a:gd name="T7" fmla="*/ 2147483647 h 451"/>
              <a:gd name="T8" fmla="*/ 0 w 609"/>
              <a:gd name="T9" fmla="*/ 2147483647 h 451"/>
              <a:gd name="T10" fmla="*/ 0 60000 65536"/>
              <a:gd name="T11" fmla="*/ 0 60000 65536"/>
              <a:gd name="T12" fmla="*/ 0 60000 65536"/>
              <a:gd name="T13" fmla="*/ 0 60000 65536"/>
              <a:gd name="T14" fmla="*/ 0 60000 65536"/>
              <a:gd name="T15" fmla="*/ 0 w 609"/>
              <a:gd name="T16" fmla="*/ 0 h 451"/>
              <a:gd name="T17" fmla="*/ 609 w 609"/>
              <a:gd name="T18" fmla="*/ 451 h 451"/>
            </a:gdLst>
            <a:ahLst/>
            <a:cxnLst>
              <a:cxn ang="T10">
                <a:pos x="T0" y="T1"/>
              </a:cxn>
              <a:cxn ang="T11">
                <a:pos x="T2" y="T3"/>
              </a:cxn>
              <a:cxn ang="T12">
                <a:pos x="T4" y="T5"/>
              </a:cxn>
              <a:cxn ang="T13">
                <a:pos x="T6" y="T7"/>
              </a:cxn>
              <a:cxn ang="T14">
                <a:pos x="T8" y="T9"/>
              </a:cxn>
            </a:cxnLst>
            <a:rect l="T15" t="T16" r="T17" b="T18"/>
            <a:pathLst>
              <a:path w="609" h="451">
                <a:moveTo>
                  <a:pt x="0" y="130"/>
                </a:moveTo>
                <a:lnTo>
                  <a:pt x="609" y="0"/>
                </a:lnTo>
                <a:lnTo>
                  <a:pt x="604" y="269"/>
                </a:lnTo>
                <a:lnTo>
                  <a:pt x="196" y="451"/>
                </a:lnTo>
                <a:lnTo>
                  <a:pt x="0" y="130"/>
                </a:lnTo>
                <a:close/>
              </a:path>
            </a:pathLst>
          </a:custGeom>
          <a:solidFill>
            <a:srgbClr val="FFCC99">
              <a:alpha val="67842"/>
            </a:srgbClr>
          </a:solidFill>
          <a:ln w="12700">
            <a:noFill/>
            <a:round/>
            <a:headEnd type="none" w="sm" len="sm"/>
            <a:tailEnd type="none" w="sm" len="sm"/>
          </a:ln>
        </p:spPr>
        <p:txBody>
          <a:bodyPr/>
          <a:lstStyle/>
          <a:p>
            <a:endParaRPr lang="en-US"/>
          </a:p>
        </p:txBody>
      </p:sp>
      <p:pic>
        <p:nvPicPr>
          <p:cNvPr id="39027" name="Picture 1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594100" y="1795375"/>
            <a:ext cx="642938" cy="642938"/>
          </a:xfrm>
          <a:prstGeom prst="rect">
            <a:avLst/>
          </a:prstGeom>
          <a:noFill/>
          <a:ln w="12700">
            <a:noFill/>
            <a:miter lim="800000"/>
            <a:headEnd type="none" w="sm" len="sm"/>
            <a:tailEnd type="none" w="sm" len="sm"/>
          </a:ln>
        </p:spPr>
      </p:pic>
      <p:sp>
        <p:nvSpPr>
          <p:cNvPr id="39031" name="Line 122"/>
          <p:cNvSpPr>
            <a:spLocks noChangeShapeType="1"/>
          </p:cNvSpPr>
          <p:nvPr/>
        </p:nvSpPr>
        <p:spPr bwMode="auto">
          <a:xfrm flipH="1" flipV="1">
            <a:off x="3013075" y="2020800"/>
            <a:ext cx="75406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032" name="Line 123"/>
          <p:cNvSpPr>
            <a:spLocks noChangeShapeType="1"/>
          </p:cNvSpPr>
          <p:nvPr/>
        </p:nvSpPr>
        <p:spPr bwMode="auto">
          <a:xfrm flipH="1">
            <a:off x="3006725" y="2104938"/>
            <a:ext cx="758825" cy="0"/>
          </a:xfrm>
          <a:prstGeom prst="line">
            <a:avLst/>
          </a:prstGeom>
          <a:noFill/>
          <a:ln w="25400">
            <a:solidFill>
              <a:srgbClr val="6600FF"/>
            </a:solidFill>
            <a:round/>
            <a:headEnd type="none" w="sm" len="sm"/>
            <a:tailEnd type="none" w="sm" len="sm"/>
          </a:ln>
        </p:spPr>
        <p:txBody>
          <a:bodyPr wrap="none" anchor="ctr"/>
          <a:lstStyle/>
          <a:p>
            <a:endParaRPr lang="en-US"/>
          </a:p>
        </p:txBody>
      </p:sp>
      <p:sp>
        <p:nvSpPr>
          <p:cNvPr id="39033" name="Line 124"/>
          <p:cNvSpPr>
            <a:spLocks noChangeShapeType="1"/>
          </p:cNvSpPr>
          <p:nvPr/>
        </p:nvSpPr>
        <p:spPr bwMode="auto">
          <a:xfrm>
            <a:off x="3306763" y="2052550"/>
            <a:ext cx="365125" cy="3175"/>
          </a:xfrm>
          <a:prstGeom prst="line">
            <a:avLst/>
          </a:prstGeom>
          <a:noFill/>
          <a:ln w="28575">
            <a:solidFill>
              <a:schemeClr val="accent2"/>
            </a:solidFill>
            <a:round/>
            <a:headEnd type="none" w="sm" len="sm"/>
            <a:tailEnd type="none" w="sm" len="sm"/>
          </a:ln>
        </p:spPr>
        <p:txBody>
          <a:bodyPr/>
          <a:lstStyle/>
          <a:p>
            <a:endParaRPr lang="en-US"/>
          </a:p>
        </p:txBody>
      </p:sp>
      <p:sp>
        <p:nvSpPr>
          <p:cNvPr id="125" name="TextBox 124"/>
          <p:cNvSpPr txBox="1"/>
          <p:nvPr/>
        </p:nvSpPr>
        <p:spPr>
          <a:xfrm>
            <a:off x="2151063" y="5791113"/>
            <a:ext cx="892175" cy="338137"/>
          </a:xfrm>
          <a:prstGeom prst="rect">
            <a:avLst/>
          </a:prstGeom>
          <a:solidFill>
            <a:schemeClr val="bg1"/>
          </a:solidFill>
          <a:effectLst>
            <a:outerShdw blurRad="50800" dist="38100" dir="2700000" algn="tl" rotWithShape="0">
              <a:prstClr val="black">
                <a:alpha val="40000"/>
              </a:prstClr>
            </a:outerShdw>
          </a:effectLst>
        </p:spPr>
        <p:txBody>
          <a:bodyPr wrap="none">
            <a:spAutoFit/>
          </a:bodyPr>
          <a:lstStyle/>
          <a:p>
            <a:pPr eaLnBrk="0" hangingPunct="0">
              <a:defRPr/>
            </a:pPr>
            <a:r>
              <a:rPr lang="en-US" sz="1600" b="1" dirty="0">
                <a:latin typeface="Arial" charset="0"/>
              </a:rPr>
              <a:t>Cluster</a:t>
            </a:r>
          </a:p>
        </p:txBody>
      </p:sp>
      <p:sp>
        <p:nvSpPr>
          <p:cNvPr id="39035" name="Text Box 87"/>
          <p:cNvSpPr txBox="1">
            <a:spLocks noChangeArrowheads="1"/>
          </p:cNvSpPr>
          <p:nvPr/>
        </p:nvSpPr>
        <p:spPr bwMode="auto">
          <a:xfrm>
            <a:off x="7388225" y="1234988"/>
            <a:ext cx="1595438" cy="646112"/>
          </a:xfrm>
          <a:prstGeom prst="rect">
            <a:avLst/>
          </a:prstGeom>
          <a:noFill/>
          <a:ln w="12700">
            <a:noFill/>
            <a:miter lim="800000"/>
            <a:headEnd type="none" w="sm" len="sm"/>
            <a:tailEnd type="none" w="sm" len="sm"/>
          </a:ln>
        </p:spPr>
        <p:txBody>
          <a:bodyPr wrap="none">
            <a:spAutoFit/>
          </a:bodyPr>
          <a:lstStyle/>
          <a:p>
            <a:pPr eaLnBrk="0" hangingPunct="0"/>
            <a:r>
              <a:rPr lang="en-US" sz="1800" b="1"/>
              <a:t>Environment</a:t>
            </a:r>
          </a:p>
          <a:p>
            <a:pPr eaLnBrk="0" hangingPunct="0"/>
            <a:r>
              <a:rPr lang="en-US" sz="1800" b="1"/>
              <a:t>Simulation</a:t>
            </a:r>
          </a:p>
        </p:txBody>
      </p:sp>
      <p:grpSp>
        <p:nvGrpSpPr>
          <p:cNvPr id="124" name="Group 123"/>
          <p:cNvGrpSpPr/>
          <p:nvPr/>
        </p:nvGrpSpPr>
        <p:grpSpPr>
          <a:xfrm>
            <a:off x="143248" y="5714259"/>
            <a:ext cx="1587500" cy="420688"/>
            <a:chOff x="143248" y="5534959"/>
            <a:chExt cx="1587500" cy="420688"/>
          </a:xfrm>
        </p:grpSpPr>
        <p:sp>
          <p:nvSpPr>
            <p:cNvPr id="126" name="Rectangle 89"/>
            <p:cNvSpPr>
              <a:spLocks noChangeArrowheads="1"/>
            </p:cNvSpPr>
            <p:nvPr/>
          </p:nvSpPr>
          <p:spPr bwMode="auto">
            <a:xfrm>
              <a:off x="748086" y="5534959"/>
              <a:ext cx="982662" cy="176213"/>
            </a:xfrm>
            <a:prstGeom prst="rect">
              <a:avLst/>
            </a:prstGeom>
            <a:solidFill>
              <a:schemeClr val="bg1"/>
            </a:solidFill>
            <a:ln w="28575">
              <a:solidFill>
                <a:schemeClr val="hlink"/>
              </a:solidFill>
              <a:miter lim="800000"/>
              <a:headEnd type="none" w="sm" len="sm"/>
              <a:tailEnd type="none" w="sm" len="sm"/>
            </a:ln>
          </p:spPr>
          <p:txBody>
            <a:bodyPr wrap="none" anchor="ctr"/>
            <a:lstStyle/>
            <a:p>
              <a:pPr algn="ctr" eaLnBrk="0" hangingPunct="0"/>
              <a:r>
                <a:rPr lang="en-US" sz="1200" b="1"/>
                <a:t>Simulation</a:t>
              </a:r>
            </a:p>
          </p:txBody>
        </p:sp>
        <p:sp>
          <p:nvSpPr>
            <p:cNvPr id="127" name="Text Box 90"/>
            <p:cNvSpPr txBox="1">
              <a:spLocks noChangeArrowheads="1"/>
            </p:cNvSpPr>
            <p:nvPr/>
          </p:nvSpPr>
          <p:spPr bwMode="auto">
            <a:xfrm>
              <a:off x="143248" y="5604809"/>
              <a:ext cx="512763" cy="274638"/>
            </a:xfrm>
            <a:prstGeom prst="rect">
              <a:avLst/>
            </a:prstGeom>
            <a:noFill/>
            <a:ln w="12700">
              <a:noFill/>
              <a:miter lim="800000"/>
              <a:headEnd type="none" w="sm" len="sm"/>
              <a:tailEnd type="none" w="sm" len="sm"/>
            </a:ln>
          </p:spPr>
          <p:txBody>
            <a:bodyPr wrap="none">
              <a:spAutoFit/>
            </a:bodyPr>
            <a:lstStyle/>
            <a:p>
              <a:pPr eaLnBrk="0" hangingPunct="0"/>
              <a:r>
                <a:rPr lang="en-US" sz="1200" b="1"/>
                <a:t>Key:</a:t>
              </a:r>
            </a:p>
          </p:txBody>
        </p:sp>
        <p:sp>
          <p:nvSpPr>
            <p:cNvPr id="128" name="Rectangle 91"/>
            <p:cNvSpPr>
              <a:spLocks noChangeArrowheads="1"/>
            </p:cNvSpPr>
            <p:nvPr/>
          </p:nvSpPr>
          <p:spPr bwMode="auto">
            <a:xfrm>
              <a:off x="748086" y="5763559"/>
              <a:ext cx="982662" cy="192088"/>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1200" b="1"/>
                <a:t>Actual</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a:cs typeface="ＭＳ Ｐゴシック"/>
              </a:rPr>
              <a:t>Outline</a:t>
            </a:r>
          </a:p>
        </p:txBody>
      </p:sp>
      <p:sp>
        <p:nvSpPr>
          <p:cNvPr id="39939" name="Content Placeholder 2"/>
          <p:cNvSpPr>
            <a:spLocks noGrp="1"/>
          </p:cNvSpPr>
          <p:nvPr>
            <p:ph idx="1"/>
          </p:nvPr>
        </p:nvSpPr>
        <p:spPr>
          <a:xfrm>
            <a:off x="685800" y="1052513"/>
            <a:ext cx="7772400" cy="4891087"/>
          </a:xfrm>
        </p:spPr>
        <p:txBody>
          <a:bodyPr/>
          <a:lstStyle/>
          <a:p>
            <a:r>
              <a:rPr lang="en-US" smtClean="0">
                <a:ea typeface="ＭＳ Ｐゴシック"/>
                <a:cs typeface="ＭＳ Ｐゴシック"/>
              </a:rPr>
              <a:t>Open Architecture Vision for the Air Force</a:t>
            </a:r>
          </a:p>
          <a:p>
            <a:pPr lvl="1"/>
            <a:r>
              <a:rPr lang="en-US" smtClean="0">
                <a:ea typeface="ＭＳ Ｐゴシック"/>
                <a:cs typeface="ＭＳ Ｐゴシック"/>
              </a:rPr>
              <a:t>Layered architecture</a:t>
            </a:r>
          </a:p>
          <a:p>
            <a:pPr lvl="1"/>
            <a:r>
              <a:rPr lang="en-US" smtClean="0">
                <a:ea typeface="ＭＳ Ｐゴシック"/>
                <a:cs typeface="ＭＳ Ｐゴシック"/>
              </a:rPr>
              <a:t>Technologies</a:t>
            </a:r>
          </a:p>
          <a:p>
            <a:r>
              <a:rPr lang="en-US" smtClean="0">
                <a:ea typeface="ＭＳ Ｐゴシック"/>
                <a:cs typeface="ＭＳ Ｐゴシック"/>
              </a:rPr>
              <a:t>Air Force Avionics Architectures</a:t>
            </a:r>
          </a:p>
          <a:p>
            <a:pPr lvl="1"/>
            <a:r>
              <a:rPr lang="en-US" smtClean="0">
                <a:ea typeface="ＭＳ Ｐゴシック"/>
                <a:cs typeface="ＭＳ Ｐゴシック"/>
              </a:rPr>
              <a:t>F22 Raptor case study</a:t>
            </a:r>
          </a:p>
          <a:p>
            <a:pPr lvl="1"/>
            <a:r>
              <a:rPr lang="en-US" smtClean="0">
                <a:ea typeface="ＭＳ Ｐゴシック"/>
                <a:cs typeface="ＭＳ Ｐゴシック"/>
              </a:rPr>
              <a:t>Architecture evolution</a:t>
            </a:r>
          </a:p>
          <a:p>
            <a:r>
              <a:rPr lang="en-US" smtClean="0">
                <a:ea typeface="ＭＳ Ｐゴシック"/>
                <a:cs typeface="ＭＳ Ｐゴシック"/>
              </a:rPr>
              <a:t>Open Avionics</a:t>
            </a:r>
          </a:p>
          <a:p>
            <a:pPr lvl="1"/>
            <a:r>
              <a:rPr lang="en-US" smtClean="0">
                <a:ea typeface="ＭＳ Ｐゴシック"/>
                <a:cs typeface="ＭＳ Ｐゴシック"/>
              </a:rPr>
              <a:t>Key open avionics concepts</a:t>
            </a:r>
          </a:p>
          <a:p>
            <a:pPr lvl="1"/>
            <a:r>
              <a:rPr lang="en-US" smtClean="0">
                <a:ea typeface="ＭＳ Ｐゴシック"/>
                <a:cs typeface="ＭＳ Ｐゴシック"/>
              </a:rPr>
              <a:t>Architectures and testbeds</a:t>
            </a:r>
          </a:p>
          <a:p>
            <a:r>
              <a:rPr lang="en-US" smtClean="0">
                <a:solidFill>
                  <a:srgbClr val="0000FF"/>
                </a:solidFill>
                <a:ea typeface="ＭＳ Ｐゴシック"/>
                <a:cs typeface="ＭＳ Ｐゴシック"/>
              </a:rPr>
              <a:t>Acquisition in an Open Architecture Context</a:t>
            </a:r>
          </a:p>
          <a:p>
            <a:pPr lvl="1"/>
            <a:r>
              <a:rPr lang="en-US" smtClean="0">
                <a:solidFill>
                  <a:srgbClr val="0000FF"/>
                </a:solidFill>
                <a:ea typeface="ＭＳ Ｐゴシック"/>
                <a:cs typeface="ＭＳ Ｐゴシック"/>
              </a:rPr>
              <a:t>Leverage and adapt</a:t>
            </a:r>
          </a:p>
          <a:p>
            <a:pPr lvl="1"/>
            <a:r>
              <a:rPr lang="en-US" smtClean="0">
                <a:solidFill>
                  <a:srgbClr val="0000FF"/>
                </a:solidFill>
                <a:ea typeface="ＭＳ Ｐゴシック"/>
                <a:cs typeface="ＭＳ Ｐゴシック"/>
              </a:rPr>
              <a:t>“Open” acquisition</a:t>
            </a:r>
          </a:p>
          <a:p>
            <a:r>
              <a:rPr lang="en-US" smtClean="0">
                <a:ea typeface="ＭＳ Ｐゴシック"/>
                <a:cs typeface="ＭＳ Ｐゴシック"/>
              </a:rPr>
              <a:t>Conclusion</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Right Arrow 3"/>
          <p:cNvSpPr>
            <a:spLocks noChangeArrowheads="1"/>
          </p:cNvSpPr>
          <p:nvPr/>
        </p:nvSpPr>
        <p:spPr bwMode="auto">
          <a:xfrm>
            <a:off x="425450" y="4144963"/>
            <a:ext cx="496888" cy="425450"/>
          </a:xfrm>
          <a:prstGeom prst="rightArrow">
            <a:avLst>
              <a:gd name="adj1" fmla="val 50000"/>
              <a:gd name="adj2" fmla="val 50053"/>
            </a:avLst>
          </a:prstGeom>
          <a:solidFill>
            <a:srgbClr val="0B52FC"/>
          </a:solidFill>
          <a:ln w="12700">
            <a:noFill/>
            <a:round/>
            <a:headEnd type="none" w="sm" len="sm"/>
            <a:tailEnd type="none" w="sm" len="sm"/>
          </a:ln>
          <a:effectLst>
            <a:outerShdw blurRad="63500" dist="38100" dir="2700000" algn="tl" rotWithShape="0">
              <a:srgbClr val="000000">
                <a:alpha val="39998"/>
              </a:srgbClr>
            </a:outerShdw>
          </a:effectLst>
        </p:spPr>
        <p:txBody>
          <a:bodyPr/>
          <a:lstStyle/>
          <a:p>
            <a:pPr eaLnBrk="0" hangingPunct="0">
              <a:defRPr/>
            </a:pPr>
            <a:endParaRPr lang="en-US">
              <a:latin typeface="Arial" charset="0"/>
              <a:ea typeface="ＭＳ Ｐゴシック" pitchFamily="-111"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p:cNvSpPr/>
          <p:nvPr/>
        </p:nvSpPr>
        <p:spPr bwMode="auto">
          <a:xfrm>
            <a:off x="2442882" y="533961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Prime / Sub System</a:t>
            </a:r>
          </a:p>
          <a:p>
            <a:pPr marL="0" marR="0" indent="0" algn="ctr" defTabSz="914400" rtl="0" eaLnBrk="0" fontAlgn="base" latinLnBrk="0" hangingPunct="0">
              <a:lnSpc>
                <a:spcPct val="100000"/>
              </a:lnSpc>
              <a:spcBef>
                <a:spcPct val="0"/>
              </a:spcBef>
              <a:spcAft>
                <a:spcPct val="0"/>
              </a:spcAft>
              <a:buClrTx/>
              <a:buSzTx/>
              <a:buFontTx/>
              <a:buNone/>
              <a:tabLst/>
            </a:pPr>
            <a:r>
              <a:rPr lang="en-US" sz="700" b="1" dirty="0" smtClean="0">
                <a:solidFill>
                  <a:schemeClr val="bg1"/>
                </a:solidFill>
                <a:latin typeface="Arial" charset="0"/>
              </a:rPr>
              <a:t>Changes</a:t>
            </a:r>
            <a:endParaRPr kumimoji="0" lang="en-US" sz="700" b="1" i="0" u="none" strike="noStrike" cap="none" normalizeH="0" baseline="0" dirty="0" smtClean="0">
              <a:ln>
                <a:noFill/>
              </a:ln>
              <a:solidFill>
                <a:schemeClr val="bg1"/>
              </a:solidFill>
              <a:effectLst/>
              <a:latin typeface="Arial" charset="0"/>
            </a:endParaRPr>
          </a:p>
        </p:txBody>
      </p:sp>
      <p:sp>
        <p:nvSpPr>
          <p:cNvPr id="38" name="Flowchart: Decision 37"/>
          <p:cNvSpPr/>
          <p:nvPr/>
        </p:nvSpPr>
        <p:spPr bwMode="auto">
          <a:xfrm>
            <a:off x="3650875" y="533961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Ops</a:t>
            </a:r>
            <a:r>
              <a:rPr kumimoji="0" lang="en-US" sz="700" b="1" i="0" u="none" strike="noStrike" cap="none" normalizeH="0" dirty="0" smtClean="0">
                <a:ln>
                  <a:noFill/>
                </a:ln>
                <a:solidFill>
                  <a:schemeClr val="bg1"/>
                </a:solidFill>
                <a:effectLst/>
                <a:latin typeface="Arial" charset="0"/>
              </a:rPr>
              <a:t> Test and Ops</a:t>
            </a:r>
            <a:endParaRPr kumimoji="0" lang="en-US" sz="700" b="1" i="0" u="none" strike="noStrike" cap="none" normalizeH="0" baseline="0" dirty="0" smtClean="0">
              <a:ln>
                <a:noFill/>
              </a:ln>
              <a:solidFill>
                <a:schemeClr val="bg1"/>
              </a:solidFill>
              <a:effectLst/>
              <a:latin typeface="Arial" charset="0"/>
            </a:endParaRPr>
          </a:p>
        </p:txBody>
      </p:sp>
      <p:sp>
        <p:nvSpPr>
          <p:cNvPr id="39" name="Flowchart: Decision 38"/>
          <p:cNvSpPr/>
          <p:nvPr/>
        </p:nvSpPr>
        <p:spPr bwMode="auto">
          <a:xfrm>
            <a:off x="4858869" y="533961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Upgrades</a:t>
            </a:r>
          </a:p>
        </p:txBody>
      </p:sp>
      <p:sp>
        <p:nvSpPr>
          <p:cNvPr id="40" name="Flowchart: Decision 39"/>
          <p:cNvSpPr/>
          <p:nvPr/>
        </p:nvSpPr>
        <p:spPr bwMode="auto">
          <a:xfrm>
            <a:off x="6073587" y="533961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De-Mil</a:t>
            </a:r>
          </a:p>
        </p:txBody>
      </p:sp>
      <p:sp>
        <p:nvSpPr>
          <p:cNvPr id="36" name="Flowchart: Decision 35"/>
          <p:cNvSpPr/>
          <p:nvPr/>
        </p:nvSpPr>
        <p:spPr bwMode="auto">
          <a:xfrm>
            <a:off x="1201269" y="533961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Prime Production</a:t>
            </a:r>
            <a:r>
              <a:rPr kumimoji="0" lang="en-US" sz="700" b="1" i="0" u="none" strike="noStrike" cap="none" normalizeH="0" dirty="0" smtClean="0">
                <a:ln>
                  <a:noFill/>
                </a:ln>
                <a:solidFill>
                  <a:schemeClr val="bg1"/>
                </a:solidFill>
                <a:effectLst/>
                <a:latin typeface="Arial" charset="0"/>
              </a:rPr>
              <a:t> Decision</a:t>
            </a:r>
            <a:endParaRPr kumimoji="0" lang="en-US" sz="700" b="1" i="0" u="none" strike="noStrike" cap="none" normalizeH="0" baseline="0" dirty="0" smtClean="0">
              <a:ln>
                <a:noFill/>
              </a:ln>
              <a:solidFill>
                <a:schemeClr val="bg1"/>
              </a:solidFill>
              <a:effectLst/>
              <a:latin typeface="Arial" charset="0"/>
            </a:endParaRPr>
          </a:p>
        </p:txBody>
      </p:sp>
      <p:sp>
        <p:nvSpPr>
          <p:cNvPr id="41986" name="Title 1"/>
          <p:cNvSpPr>
            <a:spLocks noGrp="1"/>
          </p:cNvSpPr>
          <p:nvPr>
            <p:ph type="title"/>
          </p:nvPr>
        </p:nvSpPr>
        <p:spPr/>
        <p:txBody>
          <a:bodyPr/>
          <a:lstStyle/>
          <a:p>
            <a:r>
              <a:rPr lang="en-US" dirty="0" smtClean="0"/>
              <a:t>Historical Approach</a:t>
            </a:r>
          </a:p>
        </p:txBody>
      </p:sp>
      <p:sp>
        <p:nvSpPr>
          <p:cNvPr id="4" name="Oval 3"/>
          <p:cNvSpPr/>
          <p:nvPr/>
        </p:nvSpPr>
        <p:spPr bwMode="auto">
          <a:xfrm>
            <a:off x="1066797" y="1333509"/>
            <a:ext cx="1434353" cy="439270"/>
          </a:xfrm>
          <a:prstGeom prst="ellipse">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Gov</a:t>
            </a:r>
            <a:r>
              <a:rPr lang="en-US" b="1" dirty="0" smtClean="0">
                <a:solidFill>
                  <a:schemeClr val="bg1"/>
                </a:solidFill>
                <a:latin typeface="Arial" charset="0"/>
              </a:rPr>
              <a:t>ernment</a:t>
            </a:r>
            <a:r>
              <a:rPr kumimoji="0" lang="en-US" sz="1000" b="1" i="0" u="none" strike="noStrike" cap="none" normalizeH="0" baseline="0" dirty="0" smtClean="0">
                <a:ln>
                  <a:noFill/>
                </a:ln>
                <a:solidFill>
                  <a:schemeClr val="bg1"/>
                </a:solidFill>
                <a:effectLst/>
                <a:latin typeface="Arial" charset="0"/>
              </a:rPr>
              <a:t> PO</a:t>
            </a:r>
          </a:p>
        </p:txBody>
      </p:sp>
      <p:sp>
        <p:nvSpPr>
          <p:cNvPr id="5" name="Oval 4"/>
          <p:cNvSpPr/>
          <p:nvPr/>
        </p:nvSpPr>
        <p:spPr bwMode="auto">
          <a:xfrm>
            <a:off x="2868707" y="3673294"/>
            <a:ext cx="1308846" cy="484094"/>
          </a:xfrm>
          <a:prstGeom prst="ellipse">
            <a:avLst/>
          </a:prstGeom>
          <a:solidFill>
            <a:srgbClr val="BD2F17"/>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Paper Down Select</a:t>
            </a:r>
          </a:p>
        </p:txBody>
      </p:sp>
      <p:sp>
        <p:nvSpPr>
          <p:cNvPr id="6" name="Oval 5"/>
          <p:cNvSpPr/>
          <p:nvPr/>
        </p:nvSpPr>
        <p:spPr bwMode="auto">
          <a:xfrm>
            <a:off x="1084729" y="2005854"/>
            <a:ext cx="1416424" cy="430313"/>
          </a:xfrm>
          <a:prstGeom prst="ellipse">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rPr>
              <a:t>Prime Contractor</a:t>
            </a:r>
          </a:p>
        </p:txBody>
      </p:sp>
      <p:sp>
        <p:nvSpPr>
          <p:cNvPr id="7" name="Flowchart: Document 6"/>
          <p:cNvSpPr/>
          <p:nvPr/>
        </p:nvSpPr>
        <p:spPr bwMode="auto">
          <a:xfrm>
            <a:off x="1972241" y="3081637"/>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8" name="Flowchart: Document 7"/>
          <p:cNvSpPr/>
          <p:nvPr/>
        </p:nvSpPr>
        <p:spPr bwMode="auto">
          <a:xfrm>
            <a:off x="1927418" y="3135425"/>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Flowchart: Document 8"/>
          <p:cNvSpPr/>
          <p:nvPr/>
        </p:nvSpPr>
        <p:spPr bwMode="auto">
          <a:xfrm>
            <a:off x="1864665" y="3198178"/>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Proposal A</a:t>
            </a:r>
          </a:p>
        </p:txBody>
      </p:sp>
      <p:sp>
        <p:nvSpPr>
          <p:cNvPr id="10" name="Flowchart: Document 9"/>
          <p:cNvSpPr/>
          <p:nvPr/>
        </p:nvSpPr>
        <p:spPr bwMode="auto">
          <a:xfrm>
            <a:off x="959228" y="3646410"/>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1" name="Flowchart: Document 10"/>
          <p:cNvSpPr/>
          <p:nvPr/>
        </p:nvSpPr>
        <p:spPr bwMode="auto">
          <a:xfrm>
            <a:off x="914405" y="3700198"/>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2" name="Flowchart: Document 11"/>
          <p:cNvSpPr/>
          <p:nvPr/>
        </p:nvSpPr>
        <p:spPr bwMode="auto">
          <a:xfrm>
            <a:off x="851652" y="3762951"/>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Proposal B</a:t>
            </a:r>
          </a:p>
        </p:txBody>
      </p:sp>
      <p:sp>
        <p:nvSpPr>
          <p:cNvPr id="13" name="Flowchart: Decision 12"/>
          <p:cNvSpPr/>
          <p:nvPr/>
        </p:nvSpPr>
        <p:spPr bwMode="auto">
          <a:xfrm>
            <a:off x="1452283" y="4139461"/>
            <a:ext cx="1541930" cy="797859"/>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14" name="Flowchart: Data 13"/>
          <p:cNvSpPr/>
          <p:nvPr/>
        </p:nvSpPr>
        <p:spPr bwMode="auto">
          <a:xfrm>
            <a:off x="3245223" y="4583216"/>
            <a:ext cx="1174376" cy="313764"/>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5" name="Flowchart: Data 14"/>
          <p:cNvSpPr/>
          <p:nvPr/>
        </p:nvSpPr>
        <p:spPr bwMode="auto">
          <a:xfrm>
            <a:off x="3254188" y="4520462"/>
            <a:ext cx="1174376" cy="313764"/>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6" name="Flowchart: Data 15"/>
          <p:cNvSpPr/>
          <p:nvPr/>
        </p:nvSpPr>
        <p:spPr bwMode="auto">
          <a:xfrm>
            <a:off x="3254189" y="4457709"/>
            <a:ext cx="1174376" cy="313764"/>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7" name="Flowchart: Data 16"/>
          <p:cNvSpPr/>
          <p:nvPr/>
        </p:nvSpPr>
        <p:spPr bwMode="auto">
          <a:xfrm>
            <a:off x="3263153" y="4385992"/>
            <a:ext cx="1174376" cy="313764"/>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0" tIns="9144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Single Design</a:t>
            </a:r>
          </a:p>
        </p:txBody>
      </p:sp>
      <p:sp>
        <p:nvSpPr>
          <p:cNvPr id="18" name="Flowchart: Decision 17"/>
          <p:cNvSpPr/>
          <p:nvPr/>
        </p:nvSpPr>
        <p:spPr bwMode="auto">
          <a:xfrm>
            <a:off x="4589929" y="4282898"/>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PDR</a:t>
            </a:r>
          </a:p>
        </p:txBody>
      </p:sp>
      <p:sp>
        <p:nvSpPr>
          <p:cNvPr id="19" name="Flowchart: Decision 18"/>
          <p:cNvSpPr/>
          <p:nvPr/>
        </p:nvSpPr>
        <p:spPr bwMode="auto">
          <a:xfrm>
            <a:off x="5820336" y="428513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CDR</a:t>
            </a:r>
          </a:p>
        </p:txBody>
      </p:sp>
      <p:sp>
        <p:nvSpPr>
          <p:cNvPr id="20" name="Flowchart: Decision 19"/>
          <p:cNvSpPr/>
          <p:nvPr/>
        </p:nvSpPr>
        <p:spPr bwMode="auto">
          <a:xfrm>
            <a:off x="7046262" y="4282898"/>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Flight Test</a:t>
            </a:r>
          </a:p>
        </p:txBody>
      </p:sp>
      <p:sp>
        <p:nvSpPr>
          <p:cNvPr id="27" name="Rectangle 26"/>
          <p:cNvSpPr/>
          <p:nvPr/>
        </p:nvSpPr>
        <p:spPr>
          <a:xfrm>
            <a:off x="1752598" y="4218057"/>
            <a:ext cx="932330" cy="553998"/>
          </a:xfrm>
          <a:prstGeom prst="rect">
            <a:avLst/>
          </a:prstGeom>
        </p:spPr>
        <p:txBody>
          <a:bodyPr wrap="square">
            <a:spAutoFit/>
          </a:bodyPr>
          <a:lstStyle/>
          <a:p>
            <a:pPr algn="ctr" eaLnBrk="0" hangingPunct="0"/>
            <a:r>
              <a:rPr lang="en-US" b="1" dirty="0" smtClean="0">
                <a:solidFill>
                  <a:schemeClr val="bg1"/>
                </a:solidFill>
                <a:latin typeface="Arial" charset="0"/>
              </a:rPr>
              <a:t>Prime conducts </a:t>
            </a:r>
            <a:r>
              <a:rPr lang="en-US" b="1" dirty="0" err="1" smtClean="0">
                <a:solidFill>
                  <a:schemeClr val="bg1"/>
                </a:solidFill>
                <a:latin typeface="Arial" charset="0"/>
              </a:rPr>
              <a:t>downselect</a:t>
            </a:r>
            <a:endParaRPr lang="en-US" b="1" dirty="0" smtClean="0">
              <a:solidFill>
                <a:schemeClr val="bg1"/>
              </a:solidFill>
              <a:latin typeface="Arial" charset="0"/>
            </a:endParaRPr>
          </a:p>
        </p:txBody>
      </p:sp>
      <p:sp>
        <p:nvSpPr>
          <p:cNvPr id="35" name="TextBox 34"/>
          <p:cNvSpPr txBox="1"/>
          <p:nvPr/>
        </p:nvSpPr>
        <p:spPr>
          <a:xfrm>
            <a:off x="2886636" y="1219199"/>
            <a:ext cx="6100068" cy="2308324"/>
          </a:xfrm>
          <a:prstGeom prst="rect">
            <a:avLst/>
          </a:prstGeom>
          <a:solidFill>
            <a:schemeClr val="bg1"/>
          </a:solidFill>
        </p:spPr>
        <p:txBody>
          <a:bodyPr wrap="none" rtlCol="0">
            <a:spAutoFit/>
          </a:bodyPr>
          <a:lstStyle/>
          <a:p>
            <a:pPr marL="115888" indent="-115888">
              <a:lnSpc>
                <a:spcPct val="150000"/>
              </a:lnSpc>
              <a:buFont typeface="Arial" pitchFamily="34" charset="0"/>
              <a:buChar char="•"/>
            </a:pPr>
            <a:r>
              <a:rPr lang="en-US" sz="1200" b="1" dirty="0" smtClean="0"/>
              <a:t>Down select based on study, not demonstrated performance</a:t>
            </a:r>
          </a:p>
          <a:p>
            <a:pPr marL="115888" indent="-115888">
              <a:lnSpc>
                <a:spcPct val="150000"/>
              </a:lnSpc>
              <a:buFont typeface="Arial" pitchFamily="34" charset="0"/>
              <a:buChar char="•"/>
            </a:pPr>
            <a:r>
              <a:rPr lang="en-US" sz="1200" b="1" dirty="0" smtClean="0"/>
              <a:t>No competitive incentive after prime contractor down select</a:t>
            </a:r>
          </a:p>
          <a:p>
            <a:pPr marL="115888" indent="-115888">
              <a:lnSpc>
                <a:spcPct val="150000"/>
              </a:lnSpc>
              <a:buFont typeface="Arial" pitchFamily="34" charset="0"/>
              <a:buChar char="•"/>
            </a:pPr>
            <a:r>
              <a:rPr lang="en-US" sz="1200" b="1" dirty="0" smtClean="0"/>
              <a:t>Business model locks prime /  sub for life of program</a:t>
            </a:r>
          </a:p>
          <a:p>
            <a:pPr marL="115888" indent="-115888">
              <a:lnSpc>
                <a:spcPct val="150000"/>
              </a:lnSpc>
              <a:buFont typeface="Arial" pitchFamily="34" charset="0"/>
              <a:buChar char="•"/>
            </a:pPr>
            <a:r>
              <a:rPr lang="en-US" sz="1200" b="1" dirty="0" smtClean="0"/>
              <a:t>Government passes subsystem performance responsibility to prime</a:t>
            </a:r>
          </a:p>
          <a:p>
            <a:pPr marL="115888" indent="-115888">
              <a:lnSpc>
                <a:spcPct val="150000"/>
              </a:lnSpc>
              <a:buFont typeface="Arial" pitchFamily="34" charset="0"/>
              <a:buChar char="•"/>
            </a:pPr>
            <a:r>
              <a:rPr lang="en-US" sz="1200" b="1" dirty="0" smtClean="0"/>
              <a:t>All interfaces proprietary to prime / sub</a:t>
            </a:r>
          </a:p>
          <a:p>
            <a:pPr marL="115888" indent="-115888">
              <a:lnSpc>
                <a:spcPct val="150000"/>
              </a:lnSpc>
              <a:buFont typeface="Arial" pitchFamily="34" charset="0"/>
              <a:buChar char="•"/>
            </a:pPr>
            <a:r>
              <a:rPr lang="en-US" sz="1200" b="1" dirty="0" smtClean="0"/>
              <a:t>Business model locks improvements to initial prime / sub relationship</a:t>
            </a:r>
          </a:p>
          <a:p>
            <a:pPr marL="115888" indent="-115888">
              <a:lnSpc>
                <a:spcPct val="150000"/>
              </a:lnSpc>
              <a:buFont typeface="Arial" pitchFamily="34" charset="0"/>
              <a:buChar char="•"/>
            </a:pPr>
            <a:r>
              <a:rPr lang="en-US" sz="1200" b="1" dirty="0" smtClean="0"/>
              <a:t>Expensive upgrades captive to prime subsystem contractors</a:t>
            </a:r>
          </a:p>
          <a:p>
            <a:pPr marL="115888" indent="-115888">
              <a:lnSpc>
                <a:spcPct val="150000"/>
              </a:lnSpc>
              <a:buFont typeface="Arial" pitchFamily="34" charset="0"/>
              <a:buChar char="•"/>
            </a:pPr>
            <a:r>
              <a:rPr lang="en-US" sz="1200" b="1" dirty="0" smtClean="0"/>
              <a:t>Lack of competition deters contractor risk reduction / enhancement investment</a:t>
            </a:r>
            <a:endParaRPr lang="en-US" sz="1200" b="1" dirty="0"/>
          </a:p>
        </p:txBody>
      </p:sp>
      <p:cxnSp>
        <p:nvCxnSpPr>
          <p:cNvPr id="42" name="Straight Arrow Connector 41"/>
          <p:cNvCxnSpPr>
            <a:stCxn id="4" idx="4"/>
            <a:endCxn id="6" idx="0"/>
          </p:cNvCxnSpPr>
          <p:nvPr/>
        </p:nvCxnSpPr>
        <p:spPr bwMode="auto">
          <a:xfrm rot="16200000" flipH="1">
            <a:off x="1671920" y="1884832"/>
            <a:ext cx="233075" cy="896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Straight Arrow Connector 43"/>
          <p:cNvCxnSpPr>
            <a:stCxn id="6" idx="3"/>
            <a:endCxn id="11" idx="0"/>
          </p:cNvCxnSpPr>
          <p:nvPr/>
        </p:nvCxnSpPr>
        <p:spPr bwMode="auto">
          <a:xfrm rot="16200000" flipH="1">
            <a:off x="630258" y="3035050"/>
            <a:ext cx="1327049" cy="3245"/>
          </a:xfrm>
          <a:prstGeom prst="straightConnector1">
            <a:avLst/>
          </a:prstGeom>
          <a:solidFill>
            <a:schemeClr val="accent1"/>
          </a:solidFill>
          <a:ln w="12700" cap="flat" cmpd="sng" algn="ctr">
            <a:solidFill>
              <a:schemeClr val="tx1"/>
            </a:solidFill>
            <a:prstDash val="solid"/>
            <a:round/>
            <a:headEnd type="arrow" w="med" len="med"/>
            <a:tailEnd type="arrow" w="med" len="med"/>
          </a:ln>
          <a:effectLst/>
        </p:spPr>
      </p:cxnSp>
      <p:cxnSp>
        <p:nvCxnSpPr>
          <p:cNvPr id="46" name="Straight Arrow Connector 45"/>
          <p:cNvCxnSpPr>
            <a:stCxn id="6" idx="5"/>
            <a:endCxn id="8" idx="0"/>
          </p:cNvCxnSpPr>
          <p:nvPr/>
        </p:nvCxnSpPr>
        <p:spPr bwMode="auto">
          <a:xfrm rot="16200000" flipH="1">
            <a:off x="1919932" y="2746939"/>
            <a:ext cx="762276" cy="14696"/>
          </a:xfrm>
          <a:prstGeom prst="straightConnector1">
            <a:avLst/>
          </a:prstGeom>
          <a:solidFill>
            <a:schemeClr val="accent1"/>
          </a:solidFill>
          <a:ln w="12700" cap="flat" cmpd="sng" algn="ctr">
            <a:solidFill>
              <a:schemeClr val="tx1"/>
            </a:solidFill>
            <a:prstDash val="solid"/>
            <a:round/>
            <a:headEnd type="arrow" w="med" len="med"/>
            <a:tailEnd type="arrow" w="med" len="med"/>
          </a:ln>
          <a:effectLst/>
        </p:spPr>
      </p:cxnSp>
      <p:cxnSp>
        <p:nvCxnSpPr>
          <p:cNvPr id="48" name="Straight Arrow Connector 47"/>
          <p:cNvCxnSpPr>
            <a:stCxn id="9" idx="2"/>
            <a:endCxn id="13" idx="0"/>
          </p:cNvCxnSpPr>
          <p:nvPr/>
        </p:nvCxnSpPr>
        <p:spPr bwMode="auto">
          <a:xfrm rot="5400000">
            <a:off x="2031721" y="3925517"/>
            <a:ext cx="405472" cy="2241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0" name="Straight Arrow Connector 49"/>
          <p:cNvCxnSpPr>
            <a:stCxn id="12" idx="2"/>
            <a:endCxn id="13" idx="1"/>
          </p:cNvCxnSpPr>
          <p:nvPr/>
        </p:nvCxnSpPr>
        <p:spPr bwMode="auto">
          <a:xfrm rot="16200000" flipH="1">
            <a:off x="1222653" y="4308760"/>
            <a:ext cx="239629" cy="21963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2" name="Straight Arrow Connector 51"/>
          <p:cNvCxnSpPr>
            <a:stCxn id="13" idx="3"/>
            <a:endCxn id="17" idx="2"/>
          </p:cNvCxnSpPr>
          <p:nvPr/>
        </p:nvCxnSpPr>
        <p:spPr bwMode="auto">
          <a:xfrm>
            <a:off x="2994213" y="4538391"/>
            <a:ext cx="386378" cy="448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5" name="Straight Arrow Connector 54"/>
          <p:cNvCxnSpPr>
            <a:stCxn id="17" idx="5"/>
            <a:endCxn id="18" idx="1"/>
          </p:cNvCxnSpPr>
          <p:nvPr/>
        </p:nvCxnSpPr>
        <p:spPr bwMode="auto">
          <a:xfrm>
            <a:off x="4320091" y="4542874"/>
            <a:ext cx="269838" cy="896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7" name="Straight Arrow Connector 56"/>
          <p:cNvCxnSpPr>
            <a:stCxn id="18" idx="3"/>
            <a:endCxn id="19" idx="1"/>
          </p:cNvCxnSpPr>
          <p:nvPr/>
        </p:nvCxnSpPr>
        <p:spPr bwMode="auto">
          <a:xfrm>
            <a:off x="5602941" y="4551839"/>
            <a:ext cx="217395" cy="224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9" name="Straight Arrow Connector 58"/>
          <p:cNvCxnSpPr>
            <a:stCxn id="19" idx="3"/>
            <a:endCxn id="20" idx="1"/>
          </p:cNvCxnSpPr>
          <p:nvPr/>
        </p:nvCxnSpPr>
        <p:spPr bwMode="auto">
          <a:xfrm flipV="1">
            <a:off x="6833348" y="4551839"/>
            <a:ext cx="212914" cy="224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1" name="Elbow Connector 60"/>
          <p:cNvCxnSpPr>
            <a:endCxn id="36" idx="0"/>
          </p:cNvCxnSpPr>
          <p:nvPr/>
        </p:nvCxnSpPr>
        <p:spPr bwMode="auto">
          <a:xfrm rot="5400000">
            <a:off x="4401110" y="2187961"/>
            <a:ext cx="458324" cy="5844993"/>
          </a:xfrm>
          <a:prstGeom prst="bentConnector3">
            <a:avLst>
              <a:gd name="adj1" fmla="val 33864"/>
            </a:avLst>
          </a:prstGeom>
          <a:solidFill>
            <a:schemeClr val="accent1"/>
          </a:solidFill>
          <a:ln w="12700" cap="flat" cmpd="sng" algn="ctr">
            <a:solidFill>
              <a:schemeClr val="tx1"/>
            </a:solidFill>
            <a:prstDash val="solid"/>
            <a:round/>
            <a:headEnd type="none" w="sm" len="sm"/>
            <a:tailEnd type="arrow"/>
          </a:ln>
          <a:effectLst/>
        </p:spPr>
      </p:cxnSp>
      <p:cxnSp>
        <p:nvCxnSpPr>
          <p:cNvPr id="64" name="Straight Arrow Connector 63"/>
          <p:cNvCxnSpPr/>
          <p:nvPr/>
        </p:nvCxnSpPr>
        <p:spPr bwMode="auto">
          <a:xfrm>
            <a:off x="2214281" y="5607765"/>
            <a:ext cx="228601"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8" name="Straight Arrow Connector 67"/>
          <p:cNvCxnSpPr>
            <a:stCxn id="37" idx="3"/>
            <a:endCxn id="38" idx="1"/>
          </p:cNvCxnSpPr>
          <p:nvPr/>
        </p:nvCxnSpPr>
        <p:spPr bwMode="auto">
          <a:xfrm>
            <a:off x="3455894" y="5608560"/>
            <a:ext cx="194981"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0" name="Straight Arrow Connector 69"/>
          <p:cNvCxnSpPr>
            <a:stCxn id="38" idx="3"/>
            <a:endCxn id="39" idx="1"/>
          </p:cNvCxnSpPr>
          <p:nvPr/>
        </p:nvCxnSpPr>
        <p:spPr bwMode="auto">
          <a:xfrm>
            <a:off x="4663887" y="5608560"/>
            <a:ext cx="19498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2" name="Straight Arrow Connector 71"/>
          <p:cNvCxnSpPr>
            <a:stCxn id="39" idx="3"/>
            <a:endCxn id="40" idx="1"/>
          </p:cNvCxnSpPr>
          <p:nvPr/>
        </p:nvCxnSpPr>
        <p:spPr bwMode="auto">
          <a:xfrm>
            <a:off x="5871881" y="5608560"/>
            <a:ext cx="201706"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4" name="Elbow Connector 73"/>
          <p:cNvCxnSpPr>
            <a:stCxn id="39" idx="0"/>
            <a:endCxn id="37" idx="0"/>
          </p:cNvCxnSpPr>
          <p:nvPr/>
        </p:nvCxnSpPr>
        <p:spPr bwMode="auto">
          <a:xfrm rot="16200000" flipV="1">
            <a:off x="4157382" y="4131625"/>
            <a:ext cx="1588" cy="2415987"/>
          </a:xfrm>
          <a:prstGeom prst="bentConnector3">
            <a:avLst>
              <a:gd name="adj1" fmla="val 11431616"/>
            </a:avLst>
          </a:prstGeom>
          <a:solidFill>
            <a:schemeClr val="accent1"/>
          </a:solidFill>
          <a:ln w="12700" cap="flat" cmpd="sng" algn="ctr">
            <a:solidFill>
              <a:schemeClr val="tx1"/>
            </a:solidFill>
            <a:prstDash val="solid"/>
            <a:round/>
            <a:headEnd type="none" w="sm" len="sm"/>
            <a:tailEnd type="arrow"/>
          </a:ln>
          <a:effectLst/>
        </p:spPr>
      </p:cxnSp>
      <p:cxnSp>
        <p:nvCxnSpPr>
          <p:cNvPr id="82" name="Straight Arrow Connector 81"/>
          <p:cNvCxnSpPr>
            <a:stCxn id="5" idx="2"/>
          </p:cNvCxnSpPr>
          <p:nvPr/>
        </p:nvCxnSpPr>
        <p:spPr bwMode="auto">
          <a:xfrm rot="10800000" flipV="1">
            <a:off x="2548221" y="3915341"/>
            <a:ext cx="320487" cy="40789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5" name="Shape 84"/>
          <p:cNvCxnSpPr/>
          <p:nvPr/>
        </p:nvCxnSpPr>
        <p:spPr bwMode="auto">
          <a:xfrm rot="16200000" flipV="1">
            <a:off x="3698493" y="4900901"/>
            <a:ext cx="209566" cy="721657"/>
          </a:xfrm>
          <a:prstGeom prst="bentConnector2">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4294967295"/>
          </p:nvPr>
        </p:nvSpPr>
        <p:spPr bwMode="auto">
          <a:xfrm>
            <a:off x="7988300" y="6572250"/>
            <a:ext cx="1143000" cy="304800"/>
          </a:xfrm>
          <a:prstGeom prst="rect">
            <a:avLst/>
          </a:prstGeom>
          <a:noFill/>
          <a:ln>
            <a:miter lim="800000"/>
            <a:headEnd/>
            <a:tailEnd/>
          </a:ln>
        </p:spPr>
        <p:txBody>
          <a:bodyPr/>
          <a:lstStyle/>
          <a:p>
            <a:pPr eaLnBrk="0" hangingPunct="0"/>
            <a:fld id="{091AAB1F-4554-4757-BF47-C3238A35A0FB}" type="slidenum">
              <a:rPr lang="en-US"/>
              <a:pPr eaLnBrk="0" hangingPunct="0"/>
              <a:t>37</a:t>
            </a:fld>
            <a:endParaRPr lang="en-US">
              <a:solidFill>
                <a:schemeClr val="bg2"/>
              </a:solidFill>
            </a:endParaRPr>
          </a:p>
        </p:txBody>
      </p:sp>
      <p:pic>
        <p:nvPicPr>
          <p:cNvPr id="40963" name="Picture 49" descr="chart"/>
          <p:cNvPicPr>
            <a:picLocks noChangeAspect="1" noChangeArrowheads="1"/>
          </p:cNvPicPr>
          <p:nvPr/>
        </p:nvPicPr>
        <p:blipFill>
          <a:blip r:embed="rId3" cstate="print"/>
          <a:srcRect l="20694" t="21921" r="45277" b="40370"/>
          <a:stretch>
            <a:fillRect/>
          </a:stretch>
        </p:blipFill>
        <p:spPr bwMode="auto">
          <a:xfrm>
            <a:off x="619125" y="1841500"/>
            <a:ext cx="3695700" cy="3071813"/>
          </a:xfrm>
          <a:prstGeom prst="rect">
            <a:avLst/>
          </a:prstGeom>
          <a:noFill/>
          <a:ln w="9525">
            <a:noFill/>
            <a:miter lim="800000"/>
            <a:headEnd/>
            <a:tailEnd/>
          </a:ln>
        </p:spPr>
      </p:pic>
      <p:sp>
        <p:nvSpPr>
          <p:cNvPr id="40964" name="Rectangle 44"/>
          <p:cNvSpPr>
            <a:spLocks noGrp="1" noChangeArrowheads="1"/>
          </p:cNvSpPr>
          <p:nvPr>
            <p:ph type="title"/>
          </p:nvPr>
        </p:nvSpPr>
        <p:spPr>
          <a:xfrm>
            <a:off x="1317625" y="0"/>
            <a:ext cx="6754813" cy="914400"/>
          </a:xfrm>
        </p:spPr>
        <p:txBody>
          <a:bodyPr/>
          <a:lstStyle/>
          <a:p>
            <a:r>
              <a:rPr lang="en-US" smtClean="0"/>
              <a:t>Open Systems Support </a:t>
            </a:r>
            <a:br>
              <a:rPr lang="en-US" smtClean="0"/>
            </a:br>
            <a:r>
              <a:rPr lang="en-US" smtClean="0"/>
              <a:t>“Leverage Adapt” Strategy</a:t>
            </a:r>
          </a:p>
        </p:txBody>
      </p:sp>
      <p:sp>
        <p:nvSpPr>
          <p:cNvPr id="391171" name="Rectangle 3"/>
          <p:cNvSpPr>
            <a:spLocks noChangeArrowheads="1"/>
          </p:cNvSpPr>
          <p:nvPr/>
        </p:nvSpPr>
        <p:spPr bwMode="auto">
          <a:xfrm>
            <a:off x="914400" y="228600"/>
            <a:ext cx="9982200" cy="762000"/>
          </a:xfrm>
          <a:prstGeom prst="rect">
            <a:avLst/>
          </a:prstGeom>
          <a:noFill/>
          <a:ln w="12700">
            <a:noFill/>
            <a:miter lim="800000"/>
            <a:headEnd/>
            <a:tailEnd/>
          </a:ln>
          <a:effectLst/>
        </p:spPr>
        <p:txBody>
          <a:bodyPr lIns="90488" tIns="44450" rIns="90488" bIns="44450" anchor="ctr"/>
          <a:lstStyle/>
          <a:p>
            <a:pPr eaLnBrk="0" hangingPunct="0">
              <a:lnSpc>
                <a:spcPts val="3000"/>
              </a:lnSpc>
              <a:defRPr/>
            </a:pPr>
            <a:endParaRPr lang="en-US" sz="2800" b="1" i="1">
              <a:solidFill>
                <a:srgbClr val="0236B8"/>
              </a:solidFill>
              <a:effectLst>
                <a:outerShdw blurRad="38100" dist="38100" dir="2700000" algn="tl">
                  <a:srgbClr val="C0C0C0"/>
                </a:outerShdw>
              </a:effectLst>
              <a:latin typeface="Arial" charset="0"/>
            </a:endParaRPr>
          </a:p>
        </p:txBody>
      </p:sp>
      <p:sp>
        <p:nvSpPr>
          <p:cNvPr id="40966" name="Rectangle 11"/>
          <p:cNvSpPr>
            <a:spLocks noChangeAspect="1" noChangeArrowheads="1"/>
          </p:cNvSpPr>
          <p:nvPr/>
        </p:nvSpPr>
        <p:spPr bwMode="auto">
          <a:xfrm>
            <a:off x="2152650" y="5053013"/>
            <a:ext cx="592138" cy="271462"/>
          </a:xfrm>
          <a:prstGeom prst="rect">
            <a:avLst/>
          </a:prstGeom>
          <a:noFill/>
          <a:ln w="12700">
            <a:noFill/>
            <a:miter lim="800000"/>
            <a:headEnd/>
            <a:tailEnd/>
          </a:ln>
        </p:spPr>
        <p:txBody>
          <a:bodyPr wrap="none" lIns="90488" tIns="44450" rIns="90488" bIns="44450">
            <a:spAutoFit/>
          </a:bodyPr>
          <a:lstStyle/>
          <a:p>
            <a:pPr eaLnBrk="0" hangingPunct="0"/>
            <a:r>
              <a:rPr lang="en-US" sz="1200" b="1">
                <a:latin typeface="Helvetica" pitchFamily="34" charset="0"/>
              </a:rPr>
              <a:t>Years</a:t>
            </a:r>
          </a:p>
        </p:txBody>
      </p:sp>
      <p:sp>
        <p:nvSpPr>
          <p:cNvPr id="40967" name="Rectangle 23"/>
          <p:cNvSpPr>
            <a:spLocks noChangeAspect="1" noChangeArrowheads="1"/>
          </p:cNvSpPr>
          <p:nvPr/>
        </p:nvSpPr>
        <p:spPr bwMode="auto">
          <a:xfrm>
            <a:off x="1519238" y="4859338"/>
            <a:ext cx="250825" cy="241300"/>
          </a:xfrm>
          <a:prstGeom prst="rect">
            <a:avLst/>
          </a:prstGeom>
          <a:noFill/>
          <a:ln w="12700">
            <a:noFill/>
            <a:miter lim="800000"/>
            <a:headEnd/>
            <a:tailEnd/>
          </a:ln>
        </p:spPr>
        <p:txBody>
          <a:bodyPr wrap="none" lIns="90488" tIns="44450" rIns="90488" bIns="44450">
            <a:spAutoFit/>
          </a:bodyPr>
          <a:lstStyle/>
          <a:p>
            <a:pPr eaLnBrk="0" hangingPunct="0"/>
            <a:r>
              <a:rPr lang="en-US" b="1">
                <a:latin typeface="Helvetica" pitchFamily="34" charset="0"/>
              </a:rPr>
              <a:t>0</a:t>
            </a:r>
          </a:p>
        </p:txBody>
      </p:sp>
      <p:sp>
        <p:nvSpPr>
          <p:cNvPr id="40968" name="Rectangle 24"/>
          <p:cNvSpPr>
            <a:spLocks noChangeAspect="1" noChangeArrowheads="1"/>
          </p:cNvSpPr>
          <p:nvPr/>
        </p:nvSpPr>
        <p:spPr bwMode="auto">
          <a:xfrm>
            <a:off x="2346325" y="4859338"/>
            <a:ext cx="250825" cy="241300"/>
          </a:xfrm>
          <a:prstGeom prst="rect">
            <a:avLst/>
          </a:prstGeom>
          <a:noFill/>
          <a:ln w="12700">
            <a:noFill/>
            <a:miter lim="800000"/>
            <a:headEnd/>
            <a:tailEnd/>
          </a:ln>
        </p:spPr>
        <p:txBody>
          <a:bodyPr wrap="none" lIns="90488" tIns="44450" rIns="90488" bIns="44450">
            <a:spAutoFit/>
          </a:bodyPr>
          <a:lstStyle/>
          <a:p>
            <a:pPr eaLnBrk="0" hangingPunct="0"/>
            <a:r>
              <a:rPr lang="en-US" b="1">
                <a:latin typeface="Helvetica" pitchFamily="34" charset="0"/>
              </a:rPr>
              <a:t>5</a:t>
            </a:r>
          </a:p>
        </p:txBody>
      </p:sp>
      <p:sp>
        <p:nvSpPr>
          <p:cNvPr id="40969" name="Rectangle 25"/>
          <p:cNvSpPr>
            <a:spLocks noChangeAspect="1" noChangeArrowheads="1"/>
          </p:cNvSpPr>
          <p:nvPr/>
        </p:nvSpPr>
        <p:spPr bwMode="auto">
          <a:xfrm>
            <a:off x="3151188" y="4859338"/>
            <a:ext cx="320675" cy="241300"/>
          </a:xfrm>
          <a:prstGeom prst="rect">
            <a:avLst/>
          </a:prstGeom>
          <a:noFill/>
          <a:ln w="12700">
            <a:noFill/>
            <a:miter lim="800000"/>
            <a:headEnd/>
            <a:tailEnd/>
          </a:ln>
        </p:spPr>
        <p:txBody>
          <a:bodyPr wrap="none" lIns="90488" tIns="44450" rIns="90488" bIns="44450">
            <a:spAutoFit/>
          </a:bodyPr>
          <a:lstStyle/>
          <a:p>
            <a:pPr eaLnBrk="0" hangingPunct="0"/>
            <a:r>
              <a:rPr lang="en-US" b="1">
                <a:latin typeface="Helvetica" pitchFamily="34" charset="0"/>
              </a:rPr>
              <a:t>10</a:t>
            </a:r>
          </a:p>
        </p:txBody>
      </p:sp>
      <p:sp>
        <p:nvSpPr>
          <p:cNvPr id="40970" name="Rectangle 26"/>
          <p:cNvSpPr>
            <a:spLocks noChangeAspect="1" noChangeArrowheads="1"/>
          </p:cNvSpPr>
          <p:nvPr/>
        </p:nvSpPr>
        <p:spPr bwMode="auto">
          <a:xfrm>
            <a:off x="4014788" y="4859338"/>
            <a:ext cx="320675" cy="241300"/>
          </a:xfrm>
          <a:prstGeom prst="rect">
            <a:avLst/>
          </a:prstGeom>
          <a:noFill/>
          <a:ln w="12700">
            <a:noFill/>
            <a:miter lim="800000"/>
            <a:headEnd/>
            <a:tailEnd/>
          </a:ln>
        </p:spPr>
        <p:txBody>
          <a:bodyPr wrap="none" lIns="90488" tIns="44450" rIns="90488" bIns="44450">
            <a:spAutoFit/>
          </a:bodyPr>
          <a:lstStyle/>
          <a:p>
            <a:pPr eaLnBrk="0" hangingPunct="0"/>
            <a:r>
              <a:rPr lang="en-US" b="1">
                <a:latin typeface="Helvetica" pitchFamily="34" charset="0"/>
              </a:rPr>
              <a:t>15</a:t>
            </a:r>
          </a:p>
        </p:txBody>
      </p:sp>
      <p:sp>
        <p:nvSpPr>
          <p:cNvPr id="40971" name="Rectangle 27"/>
          <p:cNvSpPr>
            <a:spLocks noChangeAspect="1" noChangeArrowheads="1"/>
          </p:cNvSpPr>
          <p:nvPr/>
        </p:nvSpPr>
        <p:spPr bwMode="auto">
          <a:xfrm>
            <a:off x="508000" y="4732338"/>
            <a:ext cx="250825" cy="241300"/>
          </a:xfrm>
          <a:prstGeom prst="rect">
            <a:avLst/>
          </a:prstGeom>
          <a:noFill/>
          <a:ln w="12700">
            <a:noFill/>
            <a:miter lim="800000"/>
            <a:headEnd/>
            <a:tailEnd/>
          </a:ln>
        </p:spPr>
        <p:txBody>
          <a:bodyPr wrap="none" lIns="90488" tIns="44450" rIns="90488" bIns="44450">
            <a:spAutoFit/>
          </a:bodyPr>
          <a:lstStyle/>
          <a:p>
            <a:pPr algn="r" eaLnBrk="0" hangingPunct="0"/>
            <a:r>
              <a:rPr lang="en-US" b="1">
                <a:latin typeface="Helvetica" pitchFamily="34" charset="0"/>
              </a:rPr>
              <a:t>1</a:t>
            </a:r>
          </a:p>
        </p:txBody>
      </p:sp>
      <p:sp>
        <p:nvSpPr>
          <p:cNvPr id="40972" name="Rectangle 28"/>
          <p:cNvSpPr>
            <a:spLocks noChangeAspect="1" noChangeArrowheads="1"/>
          </p:cNvSpPr>
          <p:nvPr/>
        </p:nvSpPr>
        <p:spPr bwMode="auto">
          <a:xfrm>
            <a:off x="450850" y="4025900"/>
            <a:ext cx="320675" cy="241300"/>
          </a:xfrm>
          <a:prstGeom prst="rect">
            <a:avLst/>
          </a:prstGeom>
          <a:noFill/>
          <a:ln w="12700">
            <a:noFill/>
            <a:miter lim="800000"/>
            <a:headEnd/>
            <a:tailEnd/>
          </a:ln>
        </p:spPr>
        <p:txBody>
          <a:bodyPr wrap="none" lIns="90488" tIns="44450" rIns="90488" bIns="44450">
            <a:spAutoFit/>
          </a:bodyPr>
          <a:lstStyle/>
          <a:p>
            <a:pPr algn="r" eaLnBrk="0" hangingPunct="0"/>
            <a:r>
              <a:rPr lang="en-US" b="1">
                <a:latin typeface="Helvetica" pitchFamily="34" charset="0"/>
              </a:rPr>
              <a:t>10</a:t>
            </a:r>
          </a:p>
        </p:txBody>
      </p:sp>
      <p:sp>
        <p:nvSpPr>
          <p:cNvPr id="40973" name="Rectangle 29"/>
          <p:cNvSpPr>
            <a:spLocks noChangeAspect="1" noChangeArrowheads="1"/>
          </p:cNvSpPr>
          <p:nvPr/>
        </p:nvSpPr>
        <p:spPr bwMode="auto">
          <a:xfrm>
            <a:off x="395288" y="3303588"/>
            <a:ext cx="390525" cy="241300"/>
          </a:xfrm>
          <a:prstGeom prst="rect">
            <a:avLst/>
          </a:prstGeom>
          <a:noFill/>
          <a:ln w="12700">
            <a:noFill/>
            <a:miter lim="800000"/>
            <a:headEnd/>
            <a:tailEnd/>
          </a:ln>
        </p:spPr>
        <p:txBody>
          <a:bodyPr wrap="none" lIns="90488" tIns="44450" rIns="90488" bIns="44450">
            <a:spAutoFit/>
          </a:bodyPr>
          <a:lstStyle/>
          <a:p>
            <a:pPr algn="r" eaLnBrk="0" hangingPunct="0"/>
            <a:r>
              <a:rPr lang="en-US" b="1">
                <a:latin typeface="Helvetica" pitchFamily="34" charset="0"/>
              </a:rPr>
              <a:t>100</a:t>
            </a:r>
          </a:p>
        </p:txBody>
      </p:sp>
      <p:sp>
        <p:nvSpPr>
          <p:cNvPr id="40974" name="Rectangle 30"/>
          <p:cNvSpPr>
            <a:spLocks noChangeAspect="1" noChangeArrowheads="1"/>
          </p:cNvSpPr>
          <p:nvPr/>
        </p:nvSpPr>
        <p:spPr bwMode="auto">
          <a:xfrm>
            <a:off x="338138" y="2598738"/>
            <a:ext cx="460375" cy="241300"/>
          </a:xfrm>
          <a:prstGeom prst="rect">
            <a:avLst/>
          </a:prstGeom>
          <a:noFill/>
          <a:ln w="12700">
            <a:noFill/>
            <a:miter lim="800000"/>
            <a:headEnd/>
            <a:tailEnd/>
          </a:ln>
        </p:spPr>
        <p:txBody>
          <a:bodyPr wrap="none" lIns="90488" tIns="44450" rIns="90488" bIns="44450">
            <a:spAutoFit/>
          </a:bodyPr>
          <a:lstStyle/>
          <a:p>
            <a:pPr algn="r" eaLnBrk="0" hangingPunct="0"/>
            <a:r>
              <a:rPr lang="en-US" b="1">
                <a:latin typeface="Helvetica" pitchFamily="34" charset="0"/>
              </a:rPr>
              <a:t>1000</a:t>
            </a:r>
          </a:p>
        </p:txBody>
      </p:sp>
      <p:sp>
        <p:nvSpPr>
          <p:cNvPr id="40975" name="Rectangle 31"/>
          <p:cNvSpPr>
            <a:spLocks noChangeAspect="1" noChangeArrowheads="1"/>
          </p:cNvSpPr>
          <p:nvPr/>
        </p:nvSpPr>
        <p:spPr bwMode="auto">
          <a:xfrm>
            <a:off x="254000" y="1881188"/>
            <a:ext cx="565150" cy="241300"/>
          </a:xfrm>
          <a:prstGeom prst="rect">
            <a:avLst/>
          </a:prstGeom>
          <a:noFill/>
          <a:ln w="12700">
            <a:noFill/>
            <a:miter lim="800000"/>
            <a:headEnd/>
            <a:tailEnd/>
          </a:ln>
        </p:spPr>
        <p:txBody>
          <a:bodyPr wrap="none" lIns="90488" tIns="44450" rIns="90488" bIns="44450">
            <a:spAutoFit/>
          </a:bodyPr>
          <a:lstStyle/>
          <a:p>
            <a:pPr algn="r" eaLnBrk="0" hangingPunct="0"/>
            <a:r>
              <a:rPr lang="en-US" b="1">
                <a:latin typeface="Helvetica" pitchFamily="34" charset="0"/>
              </a:rPr>
              <a:t>10,000</a:t>
            </a:r>
          </a:p>
        </p:txBody>
      </p:sp>
      <p:sp>
        <p:nvSpPr>
          <p:cNvPr id="40976" name="Rectangle 32"/>
          <p:cNvSpPr>
            <a:spLocks noChangeAspect="1" noChangeArrowheads="1"/>
          </p:cNvSpPr>
          <p:nvPr/>
        </p:nvSpPr>
        <p:spPr bwMode="auto">
          <a:xfrm rot="-2544355">
            <a:off x="2476500" y="2614613"/>
            <a:ext cx="1104900" cy="271462"/>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1200" b="1">
                <a:latin typeface="Helvetica" pitchFamily="34" charset="0"/>
              </a:rPr>
              <a:t>Moore’s Law</a:t>
            </a:r>
          </a:p>
        </p:txBody>
      </p:sp>
      <p:sp>
        <p:nvSpPr>
          <p:cNvPr id="40977" name="Rectangle 34"/>
          <p:cNvSpPr>
            <a:spLocks noChangeAspect="1" noChangeArrowheads="1"/>
          </p:cNvSpPr>
          <p:nvPr/>
        </p:nvSpPr>
        <p:spPr bwMode="auto">
          <a:xfrm>
            <a:off x="941388" y="1508125"/>
            <a:ext cx="1169987" cy="271463"/>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sz="1200" b="1"/>
              <a:t>Design freeze</a:t>
            </a:r>
          </a:p>
        </p:txBody>
      </p:sp>
      <p:sp>
        <p:nvSpPr>
          <p:cNvPr id="40978" name="Rectangle 39"/>
          <p:cNvSpPr>
            <a:spLocks noChangeAspect="1" noChangeArrowheads="1"/>
          </p:cNvSpPr>
          <p:nvPr/>
        </p:nvSpPr>
        <p:spPr bwMode="auto">
          <a:xfrm rot="-5400000">
            <a:off x="-1213643" y="3309143"/>
            <a:ext cx="2889250" cy="271463"/>
          </a:xfrm>
          <a:prstGeom prst="rect">
            <a:avLst/>
          </a:prstGeom>
          <a:noFill/>
          <a:ln w="12700">
            <a:noFill/>
            <a:miter lim="800000"/>
            <a:headEnd/>
            <a:tailEnd/>
          </a:ln>
        </p:spPr>
        <p:txBody>
          <a:bodyPr lIns="90488" tIns="44450" rIns="90488" bIns="44450">
            <a:spAutoFit/>
          </a:bodyPr>
          <a:lstStyle/>
          <a:p>
            <a:pPr eaLnBrk="0" hangingPunct="0"/>
            <a:r>
              <a:rPr lang="en-US" sz="1200" b="1">
                <a:latin typeface="Helvetica" pitchFamily="34" charset="0"/>
              </a:rPr>
              <a:t>Processing Power</a:t>
            </a:r>
          </a:p>
        </p:txBody>
      </p:sp>
      <p:sp>
        <p:nvSpPr>
          <p:cNvPr id="40979" name="Text Box 40"/>
          <p:cNvSpPr txBox="1">
            <a:spLocks noChangeArrowheads="1"/>
          </p:cNvSpPr>
          <p:nvPr/>
        </p:nvSpPr>
        <p:spPr bwMode="auto">
          <a:xfrm>
            <a:off x="2714625" y="1595438"/>
            <a:ext cx="1055688" cy="274637"/>
          </a:xfrm>
          <a:prstGeom prst="rect">
            <a:avLst/>
          </a:prstGeom>
          <a:noFill/>
          <a:ln w="12700">
            <a:noFill/>
            <a:miter lim="800000"/>
            <a:headEnd/>
            <a:tailEnd/>
          </a:ln>
        </p:spPr>
        <p:txBody>
          <a:bodyPr wrap="none" anchor="ctr">
            <a:spAutoFit/>
          </a:bodyPr>
          <a:lstStyle/>
          <a:p>
            <a:pPr eaLnBrk="0" hangingPunct="0"/>
            <a:r>
              <a:rPr lang="en-US" sz="1200" b="1"/>
              <a:t>Deployment</a:t>
            </a:r>
          </a:p>
        </p:txBody>
      </p:sp>
      <p:sp>
        <p:nvSpPr>
          <p:cNvPr id="40980" name="Line 42"/>
          <p:cNvSpPr>
            <a:spLocks noChangeShapeType="1"/>
          </p:cNvSpPr>
          <p:nvPr/>
        </p:nvSpPr>
        <p:spPr bwMode="auto">
          <a:xfrm flipH="1">
            <a:off x="4270375" y="3814763"/>
            <a:ext cx="234950" cy="77787"/>
          </a:xfrm>
          <a:prstGeom prst="line">
            <a:avLst/>
          </a:prstGeom>
          <a:noFill/>
          <a:ln w="38100">
            <a:solidFill>
              <a:srgbClr val="FB0B05"/>
            </a:solidFill>
            <a:round/>
            <a:headEnd type="none" w="sm" len="sm"/>
            <a:tailEnd type="triangle" w="med" len="med"/>
          </a:ln>
        </p:spPr>
        <p:txBody>
          <a:bodyPr/>
          <a:lstStyle/>
          <a:p>
            <a:endParaRPr lang="en-US"/>
          </a:p>
        </p:txBody>
      </p:sp>
      <p:sp>
        <p:nvSpPr>
          <p:cNvPr id="40981" name="Rectangle 41"/>
          <p:cNvSpPr>
            <a:spLocks noChangeArrowheads="1"/>
          </p:cNvSpPr>
          <p:nvPr/>
        </p:nvSpPr>
        <p:spPr bwMode="auto">
          <a:xfrm>
            <a:off x="4483100" y="2465388"/>
            <a:ext cx="4660900" cy="2647950"/>
          </a:xfrm>
          <a:prstGeom prst="rect">
            <a:avLst/>
          </a:prstGeom>
          <a:noFill/>
          <a:ln w="9525">
            <a:noFill/>
            <a:miter lim="800000"/>
            <a:headEnd/>
            <a:tailEnd/>
          </a:ln>
        </p:spPr>
        <p:txBody>
          <a:bodyPr lIns="92064" tIns="46033" rIns="92064" bIns="46033"/>
          <a:lstStyle/>
          <a:p>
            <a:pPr marL="168275" indent="-168275" eaLnBrk="0" hangingPunct="0">
              <a:spcBef>
                <a:spcPct val="20000"/>
              </a:spcBef>
              <a:buClr>
                <a:srgbClr val="0C2D83"/>
              </a:buClr>
              <a:buSzPct val="80000"/>
              <a:buFont typeface="Wingdings" pitchFamily="2" charset="2"/>
              <a:buChar char="n"/>
            </a:pPr>
            <a:r>
              <a:rPr lang="en-US" sz="1400" b="1"/>
              <a:t>Good for rapidly changing technology</a:t>
            </a:r>
          </a:p>
          <a:p>
            <a:pPr marL="168275" indent="-168275" eaLnBrk="0" hangingPunct="0">
              <a:spcBef>
                <a:spcPct val="20000"/>
              </a:spcBef>
              <a:buClr>
                <a:srgbClr val="0C2D83"/>
              </a:buClr>
              <a:buSzPct val="80000"/>
              <a:buFont typeface="Wingdings" pitchFamily="2" charset="2"/>
              <a:buChar char="n"/>
            </a:pPr>
            <a:r>
              <a:rPr lang="en-US" sz="1400" b="1"/>
              <a:t>Good for rapidly changing requirements</a:t>
            </a:r>
          </a:p>
          <a:p>
            <a:pPr marL="168275" indent="-168275" eaLnBrk="0" hangingPunct="0">
              <a:spcBef>
                <a:spcPct val="20000"/>
              </a:spcBef>
              <a:buClr>
                <a:srgbClr val="0C2D83"/>
              </a:buClr>
              <a:buSzPct val="80000"/>
              <a:buFont typeface="Wingdings" pitchFamily="2" charset="2"/>
              <a:buChar char="n"/>
            </a:pPr>
            <a:r>
              <a:rPr lang="en-US" sz="1400" b="1"/>
              <a:t>Built-in refresh and improvements </a:t>
            </a:r>
          </a:p>
          <a:p>
            <a:pPr marL="168275" indent="-168275" eaLnBrk="0" hangingPunct="0">
              <a:spcBef>
                <a:spcPct val="20000"/>
              </a:spcBef>
              <a:buClr>
                <a:srgbClr val="0C2D83"/>
              </a:buClr>
              <a:buSzPct val="80000"/>
              <a:buFont typeface="Wingdings" pitchFamily="2" charset="2"/>
              <a:buChar char="n"/>
            </a:pPr>
            <a:r>
              <a:rPr lang="en-US" sz="1400" b="1"/>
              <a:t>More difficult to manage </a:t>
            </a:r>
          </a:p>
          <a:p>
            <a:pPr marL="168275" indent="-168275" eaLnBrk="0" hangingPunct="0">
              <a:spcBef>
                <a:spcPct val="20000"/>
              </a:spcBef>
              <a:buClr>
                <a:srgbClr val="0C2D83"/>
              </a:buClr>
              <a:buSzPct val="80000"/>
              <a:buFont typeface="Wingdings" pitchFamily="2" charset="2"/>
              <a:buChar char="n"/>
            </a:pPr>
            <a:endParaRPr lang="en-US" sz="1400" b="1"/>
          </a:p>
          <a:p>
            <a:pPr marL="168275" indent="-168275" eaLnBrk="0" hangingPunct="0">
              <a:spcBef>
                <a:spcPct val="20000"/>
              </a:spcBef>
              <a:buClr>
                <a:srgbClr val="0C2D83"/>
              </a:buClr>
              <a:buSzPct val="80000"/>
              <a:buFont typeface="Wingdings" pitchFamily="2" charset="2"/>
              <a:buChar char="n"/>
            </a:pPr>
            <a:endParaRPr lang="en-US" sz="1400" b="1"/>
          </a:p>
          <a:p>
            <a:pPr marL="168275" indent="-168275" eaLnBrk="0" hangingPunct="0">
              <a:spcBef>
                <a:spcPct val="20000"/>
              </a:spcBef>
              <a:buClr>
                <a:srgbClr val="0C2D83"/>
              </a:buClr>
              <a:buSzPct val="80000"/>
              <a:buFont typeface="Wingdings" pitchFamily="2" charset="2"/>
              <a:buChar char="n"/>
            </a:pPr>
            <a:r>
              <a:rPr lang="en-US" sz="1400" b="1"/>
              <a:t>Freezes technology and builds to fixed design</a:t>
            </a:r>
          </a:p>
          <a:p>
            <a:pPr marL="168275" indent="-168275" eaLnBrk="0" hangingPunct="0">
              <a:spcBef>
                <a:spcPct val="20000"/>
              </a:spcBef>
              <a:buClr>
                <a:srgbClr val="0C2D83"/>
              </a:buClr>
              <a:buSzPct val="80000"/>
              <a:buFont typeface="Wingdings" pitchFamily="2" charset="2"/>
              <a:buChar char="n"/>
            </a:pPr>
            <a:r>
              <a:rPr lang="en-US" sz="1400" b="1"/>
              <a:t>Acceptable for slow moving technologies</a:t>
            </a:r>
          </a:p>
          <a:p>
            <a:pPr marL="168275" indent="-168275" eaLnBrk="0" hangingPunct="0">
              <a:spcBef>
                <a:spcPct val="20000"/>
              </a:spcBef>
              <a:buClr>
                <a:srgbClr val="0C2D83"/>
              </a:buClr>
              <a:buSzPct val="80000"/>
              <a:buFont typeface="Wingdings" pitchFamily="2" charset="2"/>
              <a:buChar char="n"/>
            </a:pPr>
            <a:r>
              <a:rPr lang="en-US" sz="1400" b="1"/>
              <a:t>Requires stable requirements throughout lifecycle</a:t>
            </a:r>
          </a:p>
          <a:p>
            <a:pPr marL="168275" indent="-168275" eaLnBrk="0" hangingPunct="0">
              <a:spcBef>
                <a:spcPct val="20000"/>
              </a:spcBef>
              <a:buClr>
                <a:srgbClr val="0C2D83"/>
              </a:buClr>
              <a:buSzPct val="80000"/>
              <a:buFont typeface="Wingdings" pitchFamily="2" charset="2"/>
              <a:buChar char="n"/>
            </a:pPr>
            <a:r>
              <a:rPr lang="en-US" sz="1400" b="1"/>
              <a:t>Easier to manage with current acquisition strategy</a:t>
            </a:r>
            <a:endParaRPr lang="en-US" sz="1400" b="1" i="1">
              <a:solidFill>
                <a:srgbClr val="00CC00"/>
              </a:solidFill>
            </a:endParaRPr>
          </a:p>
        </p:txBody>
      </p:sp>
      <p:sp>
        <p:nvSpPr>
          <p:cNvPr id="40982" name="Text Box 42"/>
          <p:cNvSpPr txBox="1">
            <a:spLocks noChangeArrowheads="1"/>
          </p:cNvSpPr>
          <p:nvPr/>
        </p:nvSpPr>
        <p:spPr bwMode="auto">
          <a:xfrm>
            <a:off x="4464050" y="2152650"/>
            <a:ext cx="2079625" cy="336550"/>
          </a:xfrm>
          <a:prstGeom prst="rect">
            <a:avLst/>
          </a:prstGeom>
          <a:noFill/>
          <a:ln w="12700">
            <a:noFill/>
            <a:miter lim="800000"/>
            <a:headEnd type="none" w="sm" len="sm"/>
            <a:tailEnd type="none" w="sm" len="sm"/>
          </a:ln>
        </p:spPr>
        <p:txBody>
          <a:bodyPr wrap="none">
            <a:spAutoFit/>
          </a:bodyPr>
          <a:lstStyle/>
          <a:p>
            <a:pPr eaLnBrk="0" hangingPunct="0"/>
            <a:r>
              <a:rPr lang="en-US" sz="1600" b="1" i="1">
                <a:solidFill>
                  <a:srgbClr val="00CC00"/>
                </a:solidFill>
              </a:rPr>
              <a:t>“Leverage &amp; adapt”</a:t>
            </a:r>
          </a:p>
        </p:txBody>
      </p:sp>
      <p:sp>
        <p:nvSpPr>
          <p:cNvPr id="40983" name="Text Box 43"/>
          <p:cNvSpPr txBox="1">
            <a:spLocks noChangeArrowheads="1"/>
          </p:cNvSpPr>
          <p:nvPr/>
        </p:nvSpPr>
        <p:spPr bwMode="auto">
          <a:xfrm>
            <a:off x="4464050" y="3671888"/>
            <a:ext cx="1776413" cy="336550"/>
          </a:xfrm>
          <a:prstGeom prst="rect">
            <a:avLst/>
          </a:prstGeom>
          <a:noFill/>
          <a:ln w="12700">
            <a:noFill/>
            <a:miter lim="800000"/>
            <a:headEnd type="none" w="sm" len="sm"/>
            <a:tailEnd type="none" w="sm" len="sm"/>
          </a:ln>
        </p:spPr>
        <p:txBody>
          <a:bodyPr wrap="none">
            <a:spAutoFit/>
          </a:bodyPr>
          <a:lstStyle/>
          <a:p>
            <a:pPr eaLnBrk="0" hangingPunct="0"/>
            <a:r>
              <a:rPr lang="en-US" sz="1600" b="1" i="1">
                <a:solidFill>
                  <a:srgbClr val="FF3300"/>
                </a:solidFill>
              </a:rPr>
              <a:t>“Freeze &amp; build”</a:t>
            </a:r>
          </a:p>
        </p:txBody>
      </p:sp>
      <p:sp>
        <p:nvSpPr>
          <p:cNvPr id="496644" name="Rectangle 4"/>
          <p:cNvSpPr>
            <a:spLocks noChangeArrowheads="1"/>
          </p:cNvSpPr>
          <p:nvPr/>
        </p:nvSpPr>
        <p:spPr bwMode="auto">
          <a:xfrm>
            <a:off x="935038" y="5421313"/>
            <a:ext cx="7272337" cy="838200"/>
          </a:xfrm>
          <a:prstGeom prst="rect">
            <a:avLst/>
          </a:prstGeom>
          <a:solidFill>
            <a:srgbClr val="FFFF99"/>
          </a:solidFill>
          <a:ln w="12700">
            <a:noFill/>
            <a:miter lim="800000"/>
            <a:headEnd type="none" w="sm" len="sm"/>
            <a:tailEnd type="none" w="sm" len="sm"/>
          </a:ln>
          <a:effectLst>
            <a:outerShdw dist="35921" dir="2700000" algn="ctr" rotWithShape="0">
              <a:srgbClr val="808080"/>
            </a:outerShdw>
          </a:effectLst>
        </p:spPr>
        <p:txBody>
          <a:bodyPr wrap="none" anchor="ctr"/>
          <a:lstStyle/>
          <a:p>
            <a:pPr marL="173038" indent="-173038" eaLnBrk="0" hangingPunct="0">
              <a:buFontTx/>
              <a:buChar char="•"/>
              <a:defRPr/>
            </a:pPr>
            <a:r>
              <a:rPr lang="en-US" sz="1400" b="1" dirty="0">
                <a:latin typeface="Arial" charset="0"/>
              </a:rPr>
              <a:t>Open Systems support “leverage and adapt” strategy; allows </a:t>
            </a:r>
            <a:r>
              <a:rPr lang="en-US" sz="1400" b="1" dirty="0" err="1">
                <a:latin typeface="Arial" charset="0"/>
              </a:rPr>
              <a:t>DoD</a:t>
            </a:r>
            <a:r>
              <a:rPr lang="en-US" sz="1400" b="1" dirty="0">
                <a:latin typeface="Arial" charset="0"/>
              </a:rPr>
              <a:t> to leverage </a:t>
            </a:r>
            <a:br>
              <a:rPr lang="en-US" sz="1400" b="1" dirty="0">
                <a:latin typeface="Arial" charset="0"/>
              </a:rPr>
            </a:br>
            <a:r>
              <a:rPr lang="en-US" sz="1400" b="1" dirty="0">
                <a:latin typeface="Arial" charset="0"/>
              </a:rPr>
              <a:t>commercial industry’s investment</a:t>
            </a:r>
          </a:p>
          <a:p>
            <a:pPr marL="173038" indent="-173038" eaLnBrk="0" hangingPunct="0">
              <a:lnSpc>
                <a:spcPct val="30000"/>
              </a:lnSpc>
              <a:buFontTx/>
              <a:buChar char="•"/>
              <a:defRPr/>
            </a:pPr>
            <a:endParaRPr lang="en-US" sz="1400" b="1" dirty="0">
              <a:latin typeface="Arial" charset="0"/>
            </a:endParaRPr>
          </a:p>
          <a:p>
            <a:pPr marL="173038" indent="-173038" eaLnBrk="0" hangingPunct="0">
              <a:buFontTx/>
              <a:buChar char="•"/>
              <a:defRPr/>
            </a:pPr>
            <a:r>
              <a:rPr lang="en-US" sz="1400" b="1" dirty="0">
                <a:latin typeface="Arial" charset="0"/>
              </a:rPr>
              <a:t>Continuous upgrade/refresh possible to meet evolving threats and obsolescence  </a:t>
            </a:r>
          </a:p>
        </p:txBody>
      </p:sp>
      <p:sp>
        <p:nvSpPr>
          <p:cNvPr id="40985" name="Line 7"/>
          <p:cNvSpPr>
            <a:spLocks noChangeShapeType="1"/>
          </p:cNvSpPr>
          <p:nvPr/>
        </p:nvSpPr>
        <p:spPr bwMode="auto">
          <a:xfrm>
            <a:off x="1639888" y="1722438"/>
            <a:ext cx="3175" cy="234950"/>
          </a:xfrm>
          <a:prstGeom prst="line">
            <a:avLst/>
          </a:prstGeom>
          <a:noFill/>
          <a:ln w="38100">
            <a:solidFill>
              <a:schemeClr val="tx1"/>
            </a:solidFill>
            <a:round/>
            <a:headEnd type="none" w="sm" len="sm"/>
            <a:tailEnd type="triangle" w="med" len="med"/>
          </a:ln>
        </p:spPr>
        <p:txBody>
          <a:bodyPr/>
          <a:lstStyle/>
          <a:p>
            <a:endParaRPr lang="en-US"/>
          </a:p>
        </p:txBody>
      </p:sp>
      <p:sp>
        <p:nvSpPr>
          <p:cNvPr id="40986" name="Line 7"/>
          <p:cNvSpPr>
            <a:spLocks noChangeShapeType="1"/>
          </p:cNvSpPr>
          <p:nvPr/>
        </p:nvSpPr>
        <p:spPr bwMode="auto">
          <a:xfrm>
            <a:off x="2482850" y="1722438"/>
            <a:ext cx="3175" cy="234950"/>
          </a:xfrm>
          <a:prstGeom prst="line">
            <a:avLst/>
          </a:prstGeom>
          <a:noFill/>
          <a:ln w="38100">
            <a:solidFill>
              <a:schemeClr val="tx1"/>
            </a:solidFill>
            <a:round/>
            <a:headEnd type="none" w="sm" len="sm"/>
            <a:tailEnd type="triangle" w="med" len="med"/>
          </a:ln>
        </p:spPr>
        <p:txBody>
          <a:bodyPr/>
          <a:lstStyle/>
          <a:p>
            <a:endParaRPr lang="en-US"/>
          </a:p>
        </p:txBody>
      </p:sp>
      <p:sp>
        <p:nvSpPr>
          <p:cNvPr id="40987" name="Line 47"/>
          <p:cNvSpPr>
            <a:spLocks noChangeShapeType="1"/>
          </p:cNvSpPr>
          <p:nvPr/>
        </p:nvSpPr>
        <p:spPr bwMode="auto">
          <a:xfrm>
            <a:off x="2462213" y="1719263"/>
            <a:ext cx="260350" cy="1587"/>
          </a:xfrm>
          <a:prstGeom prst="line">
            <a:avLst/>
          </a:prstGeom>
          <a:noFill/>
          <a:ln w="38100">
            <a:solidFill>
              <a:schemeClr val="tx1"/>
            </a:solidFill>
            <a:round/>
            <a:headEnd/>
            <a:tailEnd/>
          </a:ln>
        </p:spPr>
        <p:txBody>
          <a:bodyPr/>
          <a:lstStyle/>
          <a:p>
            <a:endParaRPr lang="en-US"/>
          </a:p>
        </p:txBody>
      </p:sp>
      <p:sp>
        <p:nvSpPr>
          <p:cNvPr id="40988" name="Line 42"/>
          <p:cNvSpPr>
            <a:spLocks noChangeShapeType="1"/>
          </p:cNvSpPr>
          <p:nvPr/>
        </p:nvSpPr>
        <p:spPr bwMode="auto">
          <a:xfrm flipH="1" flipV="1">
            <a:off x="4251325" y="2301875"/>
            <a:ext cx="273050" cy="17463"/>
          </a:xfrm>
          <a:prstGeom prst="line">
            <a:avLst/>
          </a:prstGeom>
          <a:noFill/>
          <a:ln w="38100">
            <a:solidFill>
              <a:srgbClr val="00CC00"/>
            </a:solidFill>
            <a:round/>
            <a:headEnd type="none" w="sm" len="sm"/>
            <a:tailEnd type="triangle" w="med" len="med"/>
          </a:ln>
        </p:spPr>
        <p:txBody>
          <a:bodyPr/>
          <a:lstStyle/>
          <a:p>
            <a:endParaRPr lang="en-US"/>
          </a:p>
        </p:txBody>
      </p:sp>
      <p:sp>
        <p:nvSpPr>
          <p:cNvPr id="40989" name="Rectangle 50"/>
          <p:cNvSpPr>
            <a:spLocks noChangeArrowheads="1"/>
          </p:cNvSpPr>
          <p:nvPr/>
        </p:nvSpPr>
        <p:spPr bwMode="auto">
          <a:xfrm>
            <a:off x="3271838" y="3448050"/>
            <a:ext cx="157162" cy="309563"/>
          </a:xfrm>
          <a:prstGeom prst="rect">
            <a:avLst/>
          </a:prstGeom>
          <a:solidFill>
            <a:schemeClr val="bg1"/>
          </a:solidFill>
          <a:ln w="12700">
            <a:noFill/>
            <a:miter lim="800000"/>
            <a:headEnd/>
            <a:tailEnd/>
          </a:ln>
        </p:spPr>
        <p:txBody>
          <a:bodyPr wrap="none" anchor="ctr"/>
          <a:lstStyle/>
          <a:p>
            <a:pPr eaLnBrk="0" hangingPunct="0"/>
            <a:endParaRPr lang="en-US"/>
          </a:p>
        </p:txBody>
      </p:sp>
      <p:sp>
        <p:nvSpPr>
          <p:cNvPr id="40990" name="Rectangle 37"/>
          <p:cNvSpPr>
            <a:spLocks noChangeAspect="1" noChangeArrowheads="1"/>
          </p:cNvSpPr>
          <p:nvPr/>
        </p:nvSpPr>
        <p:spPr bwMode="auto">
          <a:xfrm>
            <a:off x="3021013" y="3405188"/>
            <a:ext cx="1258887" cy="393700"/>
          </a:xfrm>
          <a:prstGeom prst="rect">
            <a:avLst/>
          </a:prstGeom>
          <a:noFill/>
          <a:ln w="12700">
            <a:noFill/>
            <a:miter lim="800000"/>
            <a:headEnd/>
            <a:tailEnd/>
          </a:ln>
        </p:spPr>
        <p:txBody>
          <a:bodyPr lIns="90488" tIns="44450" rIns="90488" bIns="44450">
            <a:spAutoFit/>
          </a:bodyPr>
          <a:lstStyle/>
          <a:p>
            <a:pPr eaLnBrk="0" hangingPunct="0"/>
            <a:r>
              <a:rPr lang="en-US" b="1">
                <a:solidFill>
                  <a:srgbClr val="00CE00"/>
                </a:solidFill>
                <a:latin typeface="Helvetica" pitchFamily="34" charset="0"/>
              </a:rPr>
              <a:t>COTS with </a:t>
            </a:r>
          </a:p>
          <a:p>
            <a:pPr eaLnBrk="0" hangingPunct="0"/>
            <a:r>
              <a:rPr lang="en-US" b="1">
                <a:solidFill>
                  <a:srgbClr val="00CE00"/>
                </a:solidFill>
                <a:latin typeface="Helvetica" pitchFamily="34" charset="0"/>
              </a:rPr>
              <a:t>portable software</a:t>
            </a:r>
          </a:p>
        </p:txBody>
      </p:sp>
      <p:sp>
        <p:nvSpPr>
          <p:cNvPr id="40991" name="Rectangle 51"/>
          <p:cNvSpPr>
            <a:spLocks noChangeArrowheads="1"/>
          </p:cNvSpPr>
          <p:nvPr/>
        </p:nvSpPr>
        <p:spPr bwMode="auto">
          <a:xfrm>
            <a:off x="3171825" y="4010025"/>
            <a:ext cx="347663" cy="114300"/>
          </a:xfrm>
          <a:prstGeom prst="rect">
            <a:avLst/>
          </a:prstGeom>
          <a:solidFill>
            <a:schemeClr val="bg1"/>
          </a:solidFill>
          <a:ln w="12700">
            <a:noFill/>
            <a:miter lim="800000"/>
            <a:headEnd/>
            <a:tailEnd/>
          </a:ln>
        </p:spPr>
        <p:txBody>
          <a:bodyPr wrap="none" anchor="ctr"/>
          <a:lstStyle/>
          <a:p>
            <a:pPr eaLnBrk="0" hangingPunct="0"/>
            <a:endParaRPr lang="en-US"/>
          </a:p>
        </p:txBody>
      </p:sp>
      <p:sp>
        <p:nvSpPr>
          <p:cNvPr id="40992" name="Rectangle 35"/>
          <p:cNvSpPr>
            <a:spLocks noChangeAspect="1" noChangeArrowheads="1"/>
          </p:cNvSpPr>
          <p:nvPr/>
        </p:nvSpPr>
        <p:spPr bwMode="auto">
          <a:xfrm>
            <a:off x="2701925" y="3952875"/>
            <a:ext cx="1268413" cy="241300"/>
          </a:xfrm>
          <a:prstGeom prst="rect">
            <a:avLst/>
          </a:prstGeom>
          <a:noFill/>
          <a:ln w="12700">
            <a:noFill/>
            <a:miter lim="800000"/>
            <a:headEnd/>
            <a:tailEnd/>
          </a:ln>
        </p:spPr>
        <p:txBody>
          <a:bodyPr lIns="90488" tIns="44450" rIns="90488" bIns="44450">
            <a:spAutoFit/>
          </a:bodyPr>
          <a:lstStyle/>
          <a:p>
            <a:pPr eaLnBrk="0" hangingPunct="0"/>
            <a:r>
              <a:rPr lang="en-US" b="1">
                <a:solidFill>
                  <a:srgbClr val="FB0B05"/>
                </a:solidFill>
                <a:latin typeface="Helvetica" pitchFamily="34" charset="0"/>
              </a:rPr>
              <a:t>Custom Hardware</a:t>
            </a:r>
          </a:p>
        </p:txBody>
      </p:sp>
      <p:sp>
        <p:nvSpPr>
          <p:cNvPr id="40993" name="Rectangle 52"/>
          <p:cNvSpPr>
            <a:spLocks noChangeArrowheads="1"/>
          </p:cNvSpPr>
          <p:nvPr/>
        </p:nvSpPr>
        <p:spPr bwMode="auto">
          <a:xfrm>
            <a:off x="4076700" y="2776538"/>
            <a:ext cx="323850" cy="323850"/>
          </a:xfrm>
          <a:prstGeom prst="rect">
            <a:avLst/>
          </a:prstGeom>
          <a:solidFill>
            <a:schemeClr val="bg1"/>
          </a:solidFill>
          <a:ln w="12700">
            <a:noFill/>
            <a:miter lim="800000"/>
            <a:headEnd/>
            <a:tailEnd/>
          </a:ln>
        </p:spPr>
        <p:txBody>
          <a:bodyPr wrap="none" anchor="ctr"/>
          <a:lstStyle/>
          <a:p>
            <a:pPr eaLnBrk="0" hangingPunct="0"/>
            <a:endParaRPr lang="en-US"/>
          </a:p>
        </p:txBody>
      </p:sp>
      <p:sp>
        <p:nvSpPr>
          <p:cNvPr id="40994" name="Rectangle 38"/>
          <p:cNvSpPr>
            <a:spLocks noChangeAspect="1" noChangeArrowheads="1"/>
          </p:cNvSpPr>
          <p:nvPr/>
        </p:nvSpPr>
        <p:spPr bwMode="auto">
          <a:xfrm>
            <a:off x="3616325" y="2724150"/>
            <a:ext cx="889000" cy="393700"/>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00CE00"/>
                </a:solidFill>
                <a:latin typeface="Helvetica" pitchFamily="34" charset="0"/>
              </a:rPr>
              <a:t>Technology</a:t>
            </a:r>
            <a:br>
              <a:rPr lang="en-US" b="1">
                <a:solidFill>
                  <a:srgbClr val="00CE00"/>
                </a:solidFill>
                <a:latin typeface="Helvetica" pitchFamily="34" charset="0"/>
              </a:rPr>
            </a:br>
            <a:r>
              <a:rPr lang="en-US" b="1">
                <a:solidFill>
                  <a:srgbClr val="00CE00"/>
                </a:solidFill>
                <a:latin typeface="Helvetica" pitchFamily="34" charset="0"/>
              </a:rPr>
              <a:t>Refresh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66800" y="211138"/>
            <a:ext cx="6934200" cy="782637"/>
          </a:xfrm>
        </p:spPr>
        <p:txBody>
          <a:bodyPr/>
          <a:lstStyle/>
          <a:p>
            <a:r>
              <a:rPr lang="en-US" smtClean="0"/>
              <a:t>Need for Competitive Procurement</a:t>
            </a:r>
            <a:br>
              <a:rPr lang="en-US" smtClean="0"/>
            </a:br>
            <a:r>
              <a:rPr lang="en-US" smtClean="0"/>
              <a:t> </a:t>
            </a:r>
            <a:r>
              <a:rPr lang="en-US" sz="2400" smtClean="0">
                <a:solidFill>
                  <a:schemeClr val="tx1"/>
                </a:solidFill>
              </a:rPr>
              <a:t>- E.G. F-22 Industrial Base -</a:t>
            </a:r>
            <a:r>
              <a:rPr lang="en-US" smtClean="0"/>
              <a:t/>
            </a:r>
            <a:br>
              <a:rPr lang="en-US" smtClean="0"/>
            </a:br>
            <a:endParaRPr lang="en-US" smtClean="0"/>
          </a:p>
        </p:txBody>
      </p:sp>
      <p:pic>
        <p:nvPicPr>
          <p:cNvPr id="43011" name="Picture 2"/>
          <p:cNvPicPr>
            <a:picLocks noChangeAspect="1" noChangeArrowheads="1"/>
          </p:cNvPicPr>
          <p:nvPr/>
        </p:nvPicPr>
        <p:blipFill>
          <a:blip r:embed="rId3" cstate="print"/>
          <a:srcRect/>
          <a:stretch>
            <a:fillRect/>
          </a:stretch>
        </p:blipFill>
        <p:spPr bwMode="auto">
          <a:xfrm>
            <a:off x="1487488" y="1557338"/>
            <a:ext cx="5581650" cy="3743325"/>
          </a:xfrm>
          <a:prstGeom prst="rect">
            <a:avLst/>
          </a:prstGeom>
          <a:noFill/>
          <a:ln w="12700">
            <a:noFill/>
            <a:miter lim="800000"/>
            <a:headEnd type="none" w="sm" len="sm"/>
            <a:tailEnd type="none" w="sm" len="sm"/>
          </a:ln>
        </p:spPr>
      </p:pic>
      <p:grpSp>
        <p:nvGrpSpPr>
          <p:cNvPr id="2" name="Group 7"/>
          <p:cNvGrpSpPr>
            <a:grpSpLocks/>
          </p:cNvGrpSpPr>
          <p:nvPr/>
        </p:nvGrpSpPr>
        <p:grpSpPr bwMode="auto">
          <a:xfrm>
            <a:off x="5083175" y="2554288"/>
            <a:ext cx="3508375" cy="2667000"/>
            <a:chOff x="5376772" y="2553598"/>
            <a:chExt cx="3507584" cy="2667000"/>
          </a:xfrm>
        </p:grpSpPr>
        <p:sp>
          <p:nvSpPr>
            <p:cNvPr id="43016" name="Oval 4"/>
            <p:cNvSpPr>
              <a:spLocks noChangeArrowheads="1"/>
            </p:cNvSpPr>
            <p:nvPr/>
          </p:nvSpPr>
          <p:spPr bwMode="auto">
            <a:xfrm rot="1669375">
              <a:off x="5376772" y="2553598"/>
              <a:ext cx="1515568" cy="2667000"/>
            </a:xfrm>
            <a:prstGeom prst="ellipse">
              <a:avLst/>
            </a:prstGeom>
            <a:noFill/>
            <a:ln w="28575" algn="ctr">
              <a:solidFill>
                <a:srgbClr val="FF0000"/>
              </a:solidFill>
              <a:round/>
              <a:headEnd type="none" w="sm" len="sm"/>
              <a:tailEnd type="none" w="sm" len="sm"/>
            </a:ln>
          </p:spPr>
          <p:txBody>
            <a:bodyPr/>
            <a:lstStyle/>
            <a:p>
              <a:pPr eaLnBrk="0" hangingPunct="0"/>
              <a:endParaRPr lang="en-US"/>
            </a:p>
          </p:txBody>
        </p:sp>
        <p:sp>
          <p:nvSpPr>
            <p:cNvPr id="43017" name="TextBox 6"/>
            <p:cNvSpPr txBox="1">
              <a:spLocks noChangeArrowheads="1"/>
            </p:cNvSpPr>
            <p:nvPr/>
          </p:nvSpPr>
          <p:spPr bwMode="auto">
            <a:xfrm>
              <a:off x="6991350" y="4029075"/>
              <a:ext cx="1893006" cy="1169551"/>
            </a:xfrm>
            <a:prstGeom prst="rect">
              <a:avLst/>
            </a:prstGeom>
            <a:noFill/>
            <a:ln w="9525">
              <a:noFill/>
              <a:miter lim="800000"/>
              <a:headEnd/>
              <a:tailEnd/>
            </a:ln>
          </p:spPr>
          <p:txBody>
            <a:bodyPr>
              <a:spAutoFit/>
            </a:bodyPr>
            <a:lstStyle/>
            <a:p>
              <a:pPr marL="228600" indent="-228600" eaLnBrk="0" hangingPunct="0">
                <a:buFont typeface="Arial" pitchFamily="34" charset="0"/>
                <a:buAutoNum type="arabicPeriod"/>
              </a:pPr>
              <a:r>
                <a:rPr lang="en-US" sz="1400" b="1">
                  <a:solidFill>
                    <a:srgbClr val="FF0000"/>
                  </a:solidFill>
                </a:rPr>
                <a:t>Competition restricted to less complex items</a:t>
              </a:r>
            </a:p>
            <a:p>
              <a:pPr marL="228600" indent="-228600" eaLnBrk="0" hangingPunct="0">
                <a:buFont typeface="Arial" pitchFamily="34" charset="0"/>
                <a:buAutoNum type="arabicPeriod"/>
              </a:pPr>
              <a:r>
                <a:rPr lang="en-US" sz="1400" b="1">
                  <a:solidFill>
                    <a:srgbClr val="FF0000"/>
                  </a:solidFill>
                </a:rPr>
                <a:t>Little “IP” competition</a:t>
              </a:r>
            </a:p>
          </p:txBody>
        </p:sp>
      </p:grpSp>
      <p:sp>
        <p:nvSpPr>
          <p:cNvPr id="9" name="Rectangle 4"/>
          <p:cNvSpPr>
            <a:spLocks noChangeArrowheads="1"/>
          </p:cNvSpPr>
          <p:nvPr/>
        </p:nvSpPr>
        <p:spPr bwMode="auto">
          <a:xfrm>
            <a:off x="1347788" y="5502275"/>
            <a:ext cx="6429375" cy="704850"/>
          </a:xfrm>
          <a:prstGeom prst="rect">
            <a:avLst/>
          </a:prstGeom>
          <a:solidFill>
            <a:srgbClr val="FFFF99"/>
          </a:solidFill>
          <a:ln w="12700">
            <a:noFill/>
            <a:miter lim="800000"/>
            <a:headEnd type="none" w="sm" len="sm"/>
            <a:tailEnd type="none" w="sm" len="sm"/>
          </a:ln>
          <a:effectLst>
            <a:outerShdw dist="35921" dir="2700000" algn="ctr" rotWithShape="0">
              <a:srgbClr val="808080"/>
            </a:outerShdw>
          </a:effectLst>
        </p:spPr>
        <p:txBody>
          <a:bodyPr anchor="ctr"/>
          <a:lstStyle/>
          <a:p>
            <a:pPr marL="173038" indent="-173038" eaLnBrk="0" hangingPunct="0">
              <a:buFontTx/>
              <a:buChar char="•"/>
              <a:defRPr/>
            </a:pPr>
            <a:r>
              <a:rPr lang="en-US" sz="1400" b="1" dirty="0">
                <a:latin typeface="Arial" charset="0"/>
              </a:rPr>
              <a:t>Need to change competitive posture of military aircraft industrial base:</a:t>
            </a:r>
          </a:p>
          <a:p>
            <a:pPr marL="630238" lvl="1" indent="-173038" eaLnBrk="0" hangingPunct="0">
              <a:defRPr/>
            </a:pPr>
            <a:r>
              <a:rPr lang="en-US" sz="1400" b="1" dirty="0">
                <a:latin typeface="Arial" charset="0"/>
                <a:sym typeface="Wingdings" pitchFamily="2" charset="2"/>
              </a:rPr>
              <a:t> </a:t>
            </a:r>
            <a:r>
              <a:rPr lang="en-US" sz="1400" b="1" dirty="0">
                <a:latin typeface="Arial" charset="0"/>
              </a:rPr>
              <a:t>Competitive procurement and upgrade of components with high “Intellectual Property” content.</a:t>
            </a:r>
          </a:p>
        </p:txBody>
      </p:sp>
      <p:sp>
        <p:nvSpPr>
          <p:cNvPr id="10" name="TextBox 9"/>
          <p:cNvSpPr txBox="1"/>
          <p:nvPr/>
        </p:nvSpPr>
        <p:spPr>
          <a:xfrm>
            <a:off x="112060" y="988359"/>
            <a:ext cx="4625788" cy="400110"/>
          </a:xfrm>
          <a:prstGeom prst="rect">
            <a:avLst/>
          </a:prstGeom>
          <a:solidFill>
            <a:schemeClr val="bg1"/>
          </a:solidFill>
        </p:spPr>
        <p:txBody>
          <a:bodyPr wrap="square" rtlCol="0">
            <a:spAutoFit/>
          </a:bodyPr>
          <a:lstStyle/>
          <a:p>
            <a:r>
              <a:rPr lang="en-US" dirty="0" smtClean="0"/>
              <a:t>Source: Ending F-22A production:  costs and industrial base implications of alternative options / </a:t>
            </a:r>
            <a:r>
              <a:rPr lang="en-US" dirty="0" err="1" smtClean="0"/>
              <a:t>Obaid</a:t>
            </a:r>
            <a:r>
              <a:rPr lang="en-US" dirty="0" smtClean="0"/>
              <a:t> </a:t>
            </a:r>
            <a:r>
              <a:rPr lang="en-US" dirty="0" err="1" smtClean="0"/>
              <a:t>Younosss</a:t>
            </a:r>
            <a:r>
              <a:rPr lang="en-US" dirty="0" smtClean="0"/>
              <a:t> … [et 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Open Architecture Approach</a:t>
            </a:r>
          </a:p>
        </p:txBody>
      </p:sp>
      <p:sp>
        <p:nvSpPr>
          <p:cNvPr id="4" name="Oval 3"/>
          <p:cNvSpPr/>
          <p:nvPr/>
        </p:nvSpPr>
        <p:spPr bwMode="auto">
          <a:xfrm>
            <a:off x="878538" y="1279721"/>
            <a:ext cx="1434353" cy="439270"/>
          </a:xfrm>
          <a:prstGeom prst="ellipse">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hangingPunct="0"/>
            <a:r>
              <a:rPr lang="en-US" b="1" dirty="0" smtClean="0">
                <a:solidFill>
                  <a:schemeClr val="bg1"/>
                </a:solidFill>
                <a:latin typeface="Arial" charset="0"/>
              </a:rPr>
              <a:t>Government PO</a:t>
            </a:r>
          </a:p>
        </p:txBody>
      </p:sp>
      <p:sp>
        <p:nvSpPr>
          <p:cNvPr id="5" name="Oval 4"/>
          <p:cNvSpPr/>
          <p:nvPr/>
        </p:nvSpPr>
        <p:spPr bwMode="auto">
          <a:xfrm>
            <a:off x="647698" y="1898283"/>
            <a:ext cx="896469" cy="484094"/>
          </a:xfrm>
          <a:prstGeom prst="ellipse">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Avionics Prime Contractor</a:t>
            </a:r>
          </a:p>
        </p:txBody>
      </p:sp>
      <p:sp>
        <p:nvSpPr>
          <p:cNvPr id="10" name="Flowchart: Document 9"/>
          <p:cNvSpPr/>
          <p:nvPr/>
        </p:nvSpPr>
        <p:spPr bwMode="auto">
          <a:xfrm>
            <a:off x="1763805" y="2705107"/>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Flowchart: Document 8"/>
          <p:cNvSpPr/>
          <p:nvPr/>
        </p:nvSpPr>
        <p:spPr bwMode="auto">
          <a:xfrm>
            <a:off x="1718982" y="2758895"/>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8" name="Flowchart: Document 7"/>
          <p:cNvSpPr/>
          <p:nvPr/>
        </p:nvSpPr>
        <p:spPr bwMode="auto">
          <a:xfrm>
            <a:off x="1656229" y="2821648"/>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Proposal B</a:t>
            </a:r>
          </a:p>
        </p:txBody>
      </p:sp>
      <p:sp>
        <p:nvSpPr>
          <p:cNvPr id="11" name="Flowchart: Document 10"/>
          <p:cNvSpPr/>
          <p:nvPr/>
        </p:nvSpPr>
        <p:spPr bwMode="auto">
          <a:xfrm>
            <a:off x="766479" y="3350565"/>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2" name="Flowchart: Document 11"/>
          <p:cNvSpPr/>
          <p:nvPr/>
        </p:nvSpPr>
        <p:spPr bwMode="auto">
          <a:xfrm>
            <a:off x="721656" y="3404353"/>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3" name="Flowchart: Document 12"/>
          <p:cNvSpPr/>
          <p:nvPr/>
        </p:nvSpPr>
        <p:spPr bwMode="auto">
          <a:xfrm>
            <a:off x="658903" y="3467106"/>
            <a:ext cx="762000" cy="573742"/>
          </a:xfrm>
          <a:prstGeom prst="flowChartDocumen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Proposal A</a:t>
            </a:r>
          </a:p>
        </p:txBody>
      </p:sp>
      <p:sp>
        <p:nvSpPr>
          <p:cNvPr id="17" name="Flowchart: Data 16"/>
          <p:cNvSpPr/>
          <p:nvPr/>
        </p:nvSpPr>
        <p:spPr bwMode="auto">
          <a:xfrm>
            <a:off x="2644588" y="3727085"/>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6" name="Flowchart: Data 15"/>
          <p:cNvSpPr/>
          <p:nvPr/>
        </p:nvSpPr>
        <p:spPr bwMode="auto">
          <a:xfrm>
            <a:off x="2653553" y="3664331"/>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5" name="Flowchart: Data 14"/>
          <p:cNvSpPr/>
          <p:nvPr/>
        </p:nvSpPr>
        <p:spPr bwMode="auto">
          <a:xfrm>
            <a:off x="2653554" y="3601578"/>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4" name="Flowchart: Data 13"/>
          <p:cNvSpPr/>
          <p:nvPr/>
        </p:nvSpPr>
        <p:spPr bwMode="auto">
          <a:xfrm>
            <a:off x="2662518" y="3529861"/>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Design </a:t>
            </a:r>
            <a:r>
              <a:rPr kumimoji="0" lang="en-US" sz="1000" b="1" i="0" u="none" strike="noStrike" cap="none" normalizeH="0" dirty="0" smtClean="0">
                <a:ln>
                  <a:noFill/>
                </a:ln>
                <a:solidFill>
                  <a:schemeClr val="bg1"/>
                </a:solidFill>
                <a:effectLst/>
                <a:latin typeface="Arial" charset="0"/>
              </a:rPr>
              <a:t> A</a:t>
            </a:r>
            <a:endParaRPr kumimoji="0" lang="en-US" sz="1000" b="1" i="0" u="none" strike="noStrike" cap="none" normalizeH="0" baseline="0" dirty="0" smtClean="0">
              <a:ln>
                <a:noFill/>
              </a:ln>
              <a:solidFill>
                <a:schemeClr val="bg1"/>
              </a:solidFill>
              <a:effectLst/>
              <a:latin typeface="Arial" charset="0"/>
            </a:endParaRPr>
          </a:p>
        </p:txBody>
      </p:sp>
      <p:sp>
        <p:nvSpPr>
          <p:cNvPr id="18" name="Flowchart: Data 17"/>
          <p:cNvSpPr/>
          <p:nvPr/>
        </p:nvSpPr>
        <p:spPr bwMode="auto">
          <a:xfrm>
            <a:off x="2510118" y="4354614"/>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9" name="Flowchart: Data 18"/>
          <p:cNvSpPr/>
          <p:nvPr/>
        </p:nvSpPr>
        <p:spPr bwMode="auto">
          <a:xfrm>
            <a:off x="2519083" y="4291860"/>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0" name="Flowchart: Data 19"/>
          <p:cNvSpPr/>
          <p:nvPr/>
        </p:nvSpPr>
        <p:spPr bwMode="auto">
          <a:xfrm>
            <a:off x="2519084" y="4229107"/>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1" name="Flowchart: Data 20"/>
          <p:cNvSpPr/>
          <p:nvPr/>
        </p:nvSpPr>
        <p:spPr bwMode="auto">
          <a:xfrm>
            <a:off x="2528048" y="4157390"/>
            <a:ext cx="1147482" cy="313765"/>
          </a:xfrm>
          <a:prstGeom prst="flowChartInputOutput">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Design B</a:t>
            </a:r>
          </a:p>
        </p:txBody>
      </p:sp>
      <p:sp>
        <p:nvSpPr>
          <p:cNvPr id="29" name="Flowchart: Decision 28"/>
          <p:cNvSpPr/>
          <p:nvPr/>
        </p:nvSpPr>
        <p:spPr bwMode="auto">
          <a:xfrm>
            <a:off x="2344366" y="5217475"/>
            <a:ext cx="1089498" cy="591670"/>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Directed Integration</a:t>
            </a:r>
            <a:r>
              <a:rPr kumimoji="0" lang="en-US" sz="800" b="1" i="0" u="none" strike="noStrike" cap="none" normalizeH="0" dirty="0" smtClean="0">
                <a:ln>
                  <a:noFill/>
                </a:ln>
                <a:solidFill>
                  <a:schemeClr val="bg1"/>
                </a:solidFill>
                <a:effectLst/>
                <a:latin typeface="Arial" charset="0"/>
              </a:rPr>
              <a:t> (</a:t>
            </a:r>
            <a:r>
              <a:rPr kumimoji="0" lang="en-US" sz="700" b="1" i="0" u="none" strike="noStrike" cap="none" normalizeH="0" dirty="0" smtClean="0">
                <a:ln>
                  <a:noFill/>
                </a:ln>
                <a:solidFill>
                  <a:schemeClr val="bg1"/>
                </a:solidFill>
                <a:effectLst/>
                <a:latin typeface="Arial" charset="0"/>
              </a:rPr>
              <a:t>Sub</a:t>
            </a:r>
            <a:r>
              <a:rPr kumimoji="0" lang="en-US" sz="800" b="1" i="0" u="none" strike="noStrike" cap="none" normalizeH="0" dirty="0" smtClean="0">
                <a:ln>
                  <a:noFill/>
                </a:ln>
                <a:solidFill>
                  <a:schemeClr val="bg1"/>
                </a:solidFill>
                <a:effectLst/>
                <a:latin typeface="Arial" charset="0"/>
              </a:rPr>
              <a:t>)</a:t>
            </a:r>
            <a:endParaRPr kumimoji="0" lang="en-US" sz="800" b="1" i="0" u="none" strike="noStrike" cap="none" normalizeH="0" baseline="0" dirty="0" smtClean="0">
              <a:ln>
                <a:noFill/>
              </a:ln>
              <a:solidFill>
                <a:schemeClr val="bg1"/>
              </a:solidFill>
              <a:effectLst/>
              <a:latin typeface="Arial" charset="0"/>
            </a:endParaRPr>
          </a:p>
        </p:txBody>
      </p:sp>
      <p:sp>
        <p:nvSpPr>
          <p:cNvPr id="34" name="Flowchart: Decision 33"/>
          <p:cNvSpPr/>
          <p:nvPr/>
        </p:nvSpPr>
        <p:spPr bwMode="auto">
          <a:xfrm>
            <a:off x="627530" y="5091970"/>
            <a:ext cx="1541930" cy="8426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bg1"/>
                </a:solidFill>
                <a:effectLst/>
                <a:latin typeface="Arial" charset="0"/>
              </a:rPr>
              <a:t>Gov’t</a:t>
            </a:r>
            <a:r>
              <a:rPr kumimoji="0" lang="en-US" sz="1000" b="1" i="0" u="none" strike="noStrike" cap="none" normalizeH="0" baseline="0" dirty="0" smtClean="0">
                <a:ln>
                  <a:noFill/>
                </a:ln>
                <a:solidFill>
                  <a:schemeClr val="bg1"/>
                </a:solidFill>
                <a:effectLst/>
                <a:latin typeface="Arial" charset="0"/>
              </a:rPr>
              <a:t> </a:t>
            </a:r>
            <a:r>
              <a:rPr kumimoji="0" lang="en-US" sz="1000" b="1" i="0" u="none" strike="noStrike" cap="none" normalizeH="0" baseline="0" dirty="0" err="1" smtClean="0">
                <a:ln>
                  <a:noFill/>
                </a:ln>
                <a:solidFill>
                  <a:schemeClr val="bg1"/>
                </a:solidFill>
                <a:effectLst/>
                <a:latin typeface="Arial" charset="0"/>
              </a:rPr>
              <a:t>Downselect</a:t>
            </a:r>
            <a:r>
              <a:rPr kumimoji="0" lang="en-US" sz="1000" b="1" i="0" u="none" strike="noStrike" cap="none" normalizeH="0" baseline="0" dirty="0" smtClean="0">
                <a:ln>
                  <a:noFill/>
                </a:ln>
                <a:solidFill>
                  <a:schemeClr val="bg1"/>
                </a:solidFill>
                <a:effectLst/>
                <a:latin typeface="Arial" charset="0"/>
              </a:rPr>
              <a:t> Product Decision</a:t>
            </a:r>
          </a:p>
        </p:txBody>
      </p:sp>
      <p:sp>
        <p:nvSpPr>
          <p:cNvPr id="35" name="Flowchart: Decision 34"/>
          <p:cNvSpPr/>
          <p:nvPr/>
        </p:nvSpPr>
        <p:spPr bwMode="auto">
          <a:xfrm>
            <a:off x="3579779" y="5217475"/>
            <a:ext cx="1070042" cy="591670"/>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1" dirty="0" smtClean="0">
                <a:solidFill>
                  <a:schemeClr val="bg1"/>
                </a:solidFill>
                <a:latin typeface="Arial" charset="0"/>
              </a:rPr>
              <a:t>System Change </a:t>
            </a:r>
            <a:endParaRPr kumimoji="0" lang="en-US" sz="900" b="1" i="0" u="none" strike="noStrike" cap="none" normalizeH="0" baseline="0" dirty="0" smtClean="0">
              <a:ln>
                <a:noFill/>
              </a:ln>
              <a:solidFill>
                <a:schemeClr val="bg1"/>
              </a:solidFill>
              <a:effectLst/>
              <a:latin typeface="Arial" charset="0"/>
            </a:endParaRPr>
          </a:p>
        </p:txBody>
      </p:sp>
      <p:sp>
        <p:nvSpPr>
          <p:cNvPr id="36" name="Flowchart: Decision 35"/>
          <p:cNvSpPr/>
          <p:nvPr/>
        </p:nvSpPr>
        <p:spPr bwMode="auto">
          <a:xfrm>
            <a:off x="4787153" y="5217475"/>
            <a:ext cx="1013012" cy="591670"/>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Ops</a:t>
            </a:r>
            <a:r>
              <a:rPr kumimoji="0" lang="en-US" sz="1000" b="1" i="0" u="none" strike="noStrike" cap="none" normalizeH="0" dirty="0" smtClean="0">
                <a:ln>
                  <a:noFill/>
                </a:ln>
                <a:solidFill>
                  <a:schemeClr val="bg1"/>
                </a:solidFill>
                <a:effectLst/>
                <a:latin typeface="Arial" charset="0"/>
              </a:rPr>
              <a:t> Test &amp; Ops</a:t>
            </a:r>
            <a:endParaRPr kumimoji="0" lang="en-US" sz="1000" b="1" i="0" u="none" strike="noStrike" cap="none" normalizeH="0" baseline="0" dirty="0" smtClean="0">
              <a:ln>
                <a:noFill/>
              </a:ln>
              <a:solidFill>
                <a:schemeClr val="bg1"/>
              </a:solidFill>
              <a:effectLst/>
              <a:latin typeface="Arial" charset="0"/>
            </a:endParaRPr>
          </a:p>
        </p:txBody>
      </p:sp>
      <p:sp>
        <p:nvSpPr>
          <p:cNvPr id="37" name="Flowchart: Decision 36"/>
          <p:cNvSpPr/>
          <p:nvPr/>
        </p:nvSpPr>
        <p:spPr bwMode="auto">
          <a:xfrm>
            <a:off x="6011697" y="5217475"/>
            <a:ext cx="1225682" cy="591670"/>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Upgrades</a:t>
            </a:r>
          </a:p>
        </p:txBody>
      </p:sp>
      <p:sp>
        <p:nvSpPr>
          <p:cNvPr id="38" name="Flowchart: Decision 37"/>
          <p:cNvSpPr/>
          <p:nvPr/>
        </p:nvSpPr>
        <p:spPr bwMode="auto">
          <a:xfrm>
            <a:off x="7412675" y="5217475"/>
            <a:ext cx="1013012" cy="591670"/>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De-Mil</a:t>
            </a:r>
          </a:p>
        </p:txBody>
      </p:sp>
      <p:sp>
        <p:nvSpPr>
          <p:cNvPr id="39" name="Flowchart: Decision 38"/>
          <p:cNvSpPr/>
          <p:nvPr/>
        </p:nvSpPr>
        <p:spPr bwMode="auto">
          <a:xfrm>
            <a:off x="3926541" y="327436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PDR</a:t>
            </a:r>
          </a:p>
        </p:txBody>
      </p:sp>
      <p:sp>
        <p:nvSpPr>
          <p:cNvPr id="40" name="Flowchart: Decision 39"/>
          <p:cNvSpPr/>
          <p:nvPr/>
        </p:nvSpPr>
        <p:spPr bwMode="auto">
          <a:xfrm>
            <a:off x="5109882" y="327436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CDR</a:t>
            </a:r>
          </a:p>
        </p:txBody>
      </p:sp>
      <p:sp>
        <p:nvSpPr>
          <p:cNvPr id="41" name="Flowchart: Decision 40"/>
          <p:cNvSpPr/>
          <p:nvPr/>
        </p:nvSpPr>
        <p:spPr bwMode="auto">
          <a:xfrm>
            <a:off x="6320117" y="3274369"/>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Flight Test</a:t>
            </a:r>
          </a:p>
        </p:txBody>
      </p:sp>
      <p:sp>
        <p:nvSpPr>
          <p:cNvPr id="42" name="Flowchart: Decision 41"/>
          <p:cNvSpPr/>
          <p:nvPr/>
        </p:nvSpPr>
        <p:spPr bwMode="auto">
          <a:xfrm>
            <a:off x="3935506" y="4179804"/>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PDR</a:t>
            </a:r>
          </a:p>
        </p:txBody>
      </p:sp>
      <p:sp>
        <p:nvSpPr>
          <p:cNvPr id="43" name="Flowchart: Decision 42"/>
          <p:cNvSpPr/>
          <p:nvPr/>
        </p:nvSpPr>
        <p:spPr bwMode="auto">
          <a:xfrm>
            <a:off x="5136776" y="4179804"/>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CDR</a:t>
            </a:r>
          </a:p>
        </p:txBody>
      </p:sp>
      <p:sp>
        <p:nvSpPr>
          <p:cNvPr id="44" name="Flowchart: Decision 43"/>
          <p:cNvSpPr/>
          <p:nvPr/>
        </p:nvSpPr>
        <p:spPr bwMode="auto">
          <a:xfrm>
            <a:off x="6311153" y="4179804"/>
            <a:ext cx="1013012" cy="537881"/>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Flight</a:t>
            </a: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charset="0"/>
              </a:rPr>
              <a:t>Test</a:t>
            </a:r>
            <a:endParaRPr kumimoji="0" lang="en-US" sz="1000" b="1" i="0" u="none" strike="noStrike" cap="none" normalizeH="0" baseline="0" dirty="0" smtClean="0">
              <a:ln>
                <a:noFill/>
              </a:ln>
              <a:solidFill>
                <a:schemeClr val="bg1"/>
              </a:solidFill>
              <a:effectLst/>
              <a:latin typeface="Arial" charset="0"/>
            </a:endParaRPr>
          </a:p>
        </p:txBody>
      </p:sp>
      <p:sp>
        <p:nvSpPr>
          <p:cNvPr id="45" name="Flowchart: Decision 44"/>
          <p:cNvSpPr/>
          <p:nvPr/>
        </p:nvSpPr>
        <p:spPr bwMode="auto">
          <a:xfrm>
            <a:off x="7252447" y="3727084"/>
            <a:ext cx="1013012" cy="537884"/>
          </a:xfrm>
          <a:prstGeom prst="flowChartDecision">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Best-of-breed</a:t>
            </a:r>
          </a:p>
        </p:txBody>
      </p:sp>
      <p:sp>
        <p:nvSpPr>
          <p:cNvPr id="46" name="Oval 45"/>
          <p:cNvSpPr/>
          <p:nvPr/>
        </p:nvSpPr>
        <p:spPr bwMode="auto">
          <a:xfrm>
            <a:off x="360829" y="4309791"/>
            <a:ext cx="1362636" cy="502021"/>
          </a:xfrm>
          <a:prstGeom prst="ellipse">
            <a:avLst/>
          </a:prstGeom>
          <a:solidFill>
            <a:schemeClr val="accent2">
              <a:lumMod val="75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Performance Down Select</a:t>
            </a:r>
          </a:p>
        </p:txBody>
      </p:sp>
      <p:sp>
        <p:nvSpPr>
          <p:cNvPr id="47" name="Rectangle 46"/>
          <p:cNvSpPr/>
          <p:nvPr/>
        </p:nvSpPr>
        <p:spPr bwMode="auto">
          <a:xfrm>
            <a:off x="4025151" y="3870518"/>
            <a:ext cx="2967319" cy="259976"/>
          </a:xfrm>
          <a:prstGeom prst="rect">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ICD Development and</a:t>
            </a:r>
            <a:r>
              <a:rPr kumimoji="0" lang="en-US" sz="1050" b="1" i="0" u="none" strike="noStrike" cap="none" normalizeH="0" dirty="0" smtClean="0">
                <a:ln>
                  <a:noFill/>
                </a:ln>
                <a:solidFill>
                  <a:schemeClr val="tx1"/>
                </a:solidFill>
                <a:effectLst/>
                <a:latin typeface="Arial" charset="0"/>
              </a:rPr>
              <a:t> Verification Process</a:t>
            </a:r>
            <a:endParaRPr kumimoji="0" lang="en-US" sz="1050" b="1"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1654046" y="1889307"/>
            <a:ext cx="896469" cy="484094"/>
          </a:xfrm>
          <a:prstGeom prst="ellipse">
            <a:avLst/>
          </a:prstGeom>
          <a:solidFill>
            <a:schemeClr val="accent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Avionics Prime Contractor</a:t>
            </a:r>
          </a:p>
        </p:txBody>
      </p:sp>
      <p:cxnSp>
        <p:nvCxnSpPr>
          <p:cNvPr id="50" name="Straight Arrow Connector 49"/>
          <p:cNvCxnSpPr>
            <a:stCxn id="4" idx="3"/>
            <a:endCxn id="5" idx="0"/>
          </p:cNvCxnSpPr>
          <p:nvPr/>
        </p:nvCxnSpPr>
        <p:spPr bwMode="auto">
          <a:xfrm rot="16200000" flipH="1">
            <a:off x="970452" y="1772802"/>
            <a:ext cx="243622" cy="7339"/>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2" name="Straight Arrow Connector 51"/>
          <p:cNvCxnSpPr>
            <a:stCxn id="4" idx="5"/>
            <a:endCxn id="48" idx="0"/>
          </p:cNvCxnSpPr>
          <p:nvPr/>
        </p:nvCxnSpPr>
        <p:spPr bwMode="auto">
          <a:xfrm rot="5400000">
            <a:off x="1985235" y="1771707"/>
            <a:ext cx="234646" cy="55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4" name="Straight Arrow Connector 53"/>
          <p:cNvCxnSpPr>
            <a:stCxn id="5" idx="4"/>
            <a:endCxn id="12" idx="0"/>
          </p:cNvCxnSpPr>
          <p:nvPr/>
        </p:nvCxnSpPr>
        <p:spPr bwMode="auto">
          <a:xfrm rot="16200000" flipH="1">
            <a:off x="588306" y="2890003"/>
            <a:ext cx="1021976" cy="672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6" name="Straight Arrow Connector 55"/>
          <p:cNvCxnSpPr>
            <a:stCxn id="48" idx="4"/>
            <a:endCxn id="9" idx="0"/>
          </p:cNvCxnSpPr>
          <p:nvPr/>
        </p:nvCxnSpPr>
        <p:spPr bwMode="auto">
          <a:xfrm rot="5400000">
            <a:off x="1908385" y="2564999"/>
            <a:ext cx="385494" cy="2299"/>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8" name="Straight Arrow Connector 57"/>
          <p:cNvCxnSpPr>
            <a:stCxn id="8" idx="2"/>
            <a:endCxn id="14" idx="2"/>
          </p:cNvCxnSpPr>
          <p:nvPr/>
        </p:nvCxnSpPr>
        <p:spPr bwMode="auto">
          <a:xfrm rot="16200000" flipH="1">
            <a:off x="2242605" y="3152082"/>
            <a:ext cx="329285" cy="7400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0" name="Straight Arrow Connector 59"/>
          <p:cNvCxnSpPr>
            <a:stCxn id="13" idx="2"/>
            <a:endCxn id="21" idx="2"/>
          </p:cNvCxnSpPr>
          <p:nvPr/>
        </p:nvCxnSpPr>
        <p:spPr bwMode="auto">
          <a:xfrm rot="16200000" flipH="1">
            <a:off x="1685671" y="3357148"/>
            <a:ext cx="311356" cy="160289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2" name="Straight Arrow Connector 61"/>
          <p:cNvCxnSpPr>
            <a:stCxn id="46" idx="4"/>
          </p:cNvCxnSpPr>
          <p:nvPr/>
        </p:nvCxnSpPr>
        <p:spPr bwMode="auto">
          <a:xfrm rot="16200000" flipH="1">
            <a:off x="896470" y="4957489"/>
            <a:ext cx="412378" cy="1210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3" name="TextBox 62"/>
          <p:cNvSpPr txBox="1"/>
          <p:nvPr/>
        </p:nvSpPr>
        <p:spPr>
          <a:xfrm>
            <a:off x="2738717" y="936840"/>
            <a:ext cx="6284413" cy="2308324"/>
          </a:xfrm>
          <a:prstGeom prst="rect">
            <a:avLst/>
          </a:prstGeom>
          <a:solidFill>
            <a:schemeClr val="bg1"/>
          </a:solidFill>
        </p:spPr>
        <p:txBody>
          <a:bodyPr wrap="none" rtlCol="0">
            <a:spAutoFit/>
          </a:bodyPr>
          <a:lstStyle/>
          <a:p>
            <a:pPr marL="115888" indent="-115888">
              <a:lnSpc>
                <a:spcPct val="150000"/>
              </a:lnSpc>
              <a:buFont typeface="Arial" pitchFamily="34" charset="0"/>
              <a:buChar char="•"/>
            </a:pPr>
            <a:r>
              <a:rPr lang="en-US" sz="1200" b="1" dirty="0" smtClean="0"/>
              <a:t>Down select based on demonstrated performance (fly before buy)</a:t>
            </a:r>
          </a:p>
          <a:p>
            <a:pPr marL="115888" indent="-115888">
              <a:lnSpc>
                <a:spcPct val="150000"/>
              </a:lnSpc>
              <a:buFont typeface="Arial" pitchFamily="34" charset="0"/>
              <a:buChar char="•"/>
            </a:pPr>
            <a:r>
              <a:rPr lang="en-US" sz="1200" b="1" dirty="0" smtClean="0"/>
              <a:t>Competitive incentive through flight test and production decision</a:t>
            </a:r>
          </a:p>
          <a:p>
            <a:pPr marL="115888" indent="-115888">
              <a:lnSpc>
                <a:spcPct val="150000"/>
              </a:lnSpc>
              <a:buFont typeface="Arial" pitchFamily="34" charset="0"/>
              <a:buChar char="•"/>
            </a:pPr>
            <a:r>
              <a:rPr lang="en-US" sz="1200" b="1" dirty="0" smtClean="0"/>
              <a:t>Business model keeps competitive second source for life of program</a:t>
            </a:r>
          </a:p>
          <a:p>
            <a:pPr marL="115888" indent="-115888">
              <a:lnSpc>
                <a:spcPct val="150000"/>
              </a:lnSpc>
              <a:buFont typeface="Arial" pitchFamily="34" charset="0"/>
              <a:buChar char="•"/>
            </a:pPr>
            <a:r>
              <a:rPr lang="en-US" sz="1200" b="1" dirty="0" smtClean="0"/>
              <a:t>Government maintains responsibility for subsystem until directed sub-integration</a:t>
            </a:r>
          </a:p>
          <a:p>
            <a:pPr marL="115888" indent="-115888">
              <a:lnSpc>
                <a:spcPct val="150000"/>
              </a:lnSpc>
              <a:buFont typeface="Arial" pitchFamily="34" charset="0"/>
              <a:buChar char="•"/>
            </a:pPr>
            <a:r>
              <a:rPr lang="en-US" sz="1200" b="1" dirty="0" smtClean="0"/>
              <a:t>All interfaces collaboratively designed, verified and published</a:t>
            </a:r>
          </a:p>
          <a:p>
            <a:pPr marL="115888" indent="-115888">
              <a:lnSpc>
                <a:spcPct val="150000"/>
              </a:lnSpc>
              <a:buFont typeface="Arial" pitchFamily="34" charset="0"/>
              <a:buChar char="•"/>
            </a:pPr>
            <a:r>
              <a:rPr lang="en-US" sz="1200" b="1" dirty="0" smtClean="0"/>
              <a:t>Business model support competitive spiral improvements</a:t>
            </a:r>
          </a:p>
          <a:p>
            <a:pPr marL="115888" indent="-115888">
              <a:lnSpc>
                <a:spcPct val="150000"/>
              </a:lnSpc>
              <a:buFont typeface="Arial" pitchFamily="34" charset="0"/>
              <a:buChar char="•"/>
            </a:pPr>
            <a:r>
              <a:rPr lang="en-US" sz="1200" b="1" dirty="0" smtClean="0"/>
              <a:t>Less Expensive competitive upgrades independent of prime</a:t>
            </a:r>
          </a:p>
          <a:p>
            <a:pPr marL="115888" indent="-115888">
              <a:lnSpc>
                <a:spcPct val="150000"/>
              </a:lnSpc>
              <a:buFont typeface="Arial" pitchFamily="34" charset="0"/>
              <a:buChar char="•"/>
            </a:pPr>
            <a:r>
              <a:rPr lang="en-US" sz="1200" b="1" dirty="0" smtClean="0"/>
              <a:t>Competition inspires contractor risk reduction / enhancement investment</a:t>
            </a:r>
            <a:endParaRPr lang="en-US" sz="1200" b="1" dirty="0"/>
          </a:p>
        </p:txBody>
      </p:sp>
      <p:cxnSp>
        <p:nvCxnSpPr>
          <p:cNvPr id="65" name="Straight Arrow Connector 64"/>
          <p:cNvCxnSpPr>
            <a:stCxn id="14" idx="5"/>
            <a:endCxn id="39" idx="1"/>
          </p:cNvCxnSpPr>
          <p:nvPr/>
        </p:nvCxnSpPr>
        <p:spPr bwMode="auto">
          <a:xfrm flipV="1">
            <a:off x="3695252" y="3543310"/>
            <a:ext cx="231289" cy="14343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7" name="Straight Arrow Connector 66"/>
          <p:cNvCxnSpPr>
            <a:stCxn id="14" idx="5"/>
            <a:endCxn id="47" idx="1"/>
          </p:cNvCxnSpPr>
          <p:nvPr/>
        </p:nvCxnSpPr>
        <p:spPr bwMode="auto">
          <a:xfrm>
            <a:off x="3695252" y="3686744"/>
            <a:ext cx="329899" cy="31376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9" name="Straight Arrow Connector 68"/>
          <p:cNvCxnSpPr>
            <a:stCxn id="21" idx="5"/>
            <a:endCxn id="42" idx="1"/>
          </p:cNvCxnSpPr>
          <p:nvPr/>
        </p:nvCxnSpPr>
        <p:spPr bwMode="auto">
          <a:xfrm>
            <a:off x="3560782" y="4314273"/>
            <a:ext cx="374724" cy="1344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1" name="Straight Arrow Connector 70"/>
          <p:cNvCxnSpPr>
            <a:stCxn id="21" idx="5"/>
            <a:endCxn id="47" idx="1"/>
          </p:cNvCxnSpPr>
          <p:nvPr/>
        </p:nvCxnSpPr>
        <p:spPr bwMode="auto">
          <a:xfrm flipV="1">
            <a:off x="3560782" y="4000506"/>
            <a:ext cx="464369" cy="31376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3" name="Straight Arrow Connector 72"/>
          <p:cNvCxnSpPr/>
          <p:nvPr/>
        </p:nvCxnSpPr>
        <p:spPr bwMode="auto">
          <a:xfrm>
            <a:off x="4939553" y="3542515"/>
            <a:ext cx="170329"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5" name="Straight Arrow Connector 74"/>
          <p:cNvCxnSpPr/>
          <p:nvPr/>
        </p:nvCxnSpPr>
        <p:spPr bwMode="auto">
          <a:xfrm>
            <a:off x="6122894" y="3542515"/>
            <a:ext cx="197223"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7" name="Straight Arrow Connector 76"/>
          <p:cNvCxnSpPr/>
          <p:nvPr/>
        </p:nvCxnSpPr>
        <p:spPr bwMode="auto">
          <a:xfrm rot="16200000" flipH="1">
            <a:off x="4656044" y="3714750"/>
            <a:ext cx="201706" cy="1143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9" name="Straight Arrow Connector 78"/>
          <p:cNvCxnSpPr/>
          <p:nvPr/>
        </p:nvCxnSpPr>
        <p:spPr bwMode="auto">
          <a:xfrm flipV="1">
            <a:off x="4652682" y="4134971"/>
            <a:ext cx="147918" cy="14791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1" name="Straight Arrow Connector 80"/>
          <p:cNvCxnSpPr/>
          <p:nvPr/>
        </p:nvCxnSpPr>
        <p:spPr bwMode="auto">
          <a:xfrm>
            <a:off x="5069541" y="4128247"/>
            <a:ext cx="309283" cy="2084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5" name="Straight Arrow Connector 84"/>
          <p:cNvCxnSpPr/>
          <p:nvPr/>
        </p:nvCxnSpPr>
        <p:spPr bwMode="auto">
          <a:xfrm flipV="1">
            <a:off x="5035924" y="3644153"/>
            <a:ext cx="248770" cy="2218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7" name="Straight Arrow Connector 86"/>
          <p:cNvCxnSpPr/>
          <p:nvPr/>
        </p:nvCxnSpPr>
        <p:spPr bwMode="auto">
          <a:xfrm>
            <a:off x="5889812" y="3664324"/>
            <a:ext cx="201706" cy="20170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9" name="Straight Arrow Connector 88"/>
          <p:cNvCxnSpPr/>
          <p:nvPr/>
        </p:nvCxnSpPr>
        <p:spPr bwMode="auto">
          <a:xfrm>
            <a:off x="6293224" y="4128247"/>
            <a:ext cx="242047" cy="22187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1" name="Straight Arrow Connector 90"/>
          <p:cNvCxnSpPr/>
          <p:nvPr/>
        </p:nvCxnSpPr>
        <p:spPr bwMode="auto">
          <a:xfrm rot="5400000" flipH="1" flipV="1">
            <a:off x="5893173" y="4145057"/>
            <a:ext cx="168088" cy="14791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3" name="Straight Arrow Connector 92"/>
          <p:cNvCxnSpPr/>
          <p:nvPr/>
        </p:nvCxnSpPr>
        <p:spPr bwMode="auto">
          <a:xfrm flipV="1">
            <a:off x="6279776" y="3650876"/>
            <a:ext cx="235324" cy="22187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6" name="Straight Arrow Connector 95"/>
          <p:cNvCxnSpPr>
            <a:stCxn id="42" idx="3"/>
            <a:endCxn id="43" idx="1"/>
          </p:cNvCxnSpPr>
          <p:nvPr/>
        </p:nvCxnSpPr>
        <p:spPr bwMode="auto">
          <a:xfrm>
            <a:off x="4948518" y="4448745"/>
            <a:ext cx="188258"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8" name="Straight Arrow Connector 97"/>
          <p:cNvCxnSpPr>
            <a:stCxn id="43" idx="3"/>
            <a:endCxn id="44" idx="1"/>
          </p:cNvCxnSpPr>
          <p:nvPr/>
        </p:nvCxnSpPr>
        <p:spPr bwMode="auto">
          <a:xfrm>
            <a:off x="6149788" y="4448745"/>
            <a:ext cx="161365"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0" name="Shape 99"/>
          <p:cNvCxnSpPr>
            <a:stCxn id="41" idx="3"/>
            <a:endCxn id="45" idx="0"/>
          </p:cNvCxnSpPr>
          <p:nvPr/>
        </p:nvCxnSpPr>
        <p:spPr bwMode="auto">
          <a:xfrm>
            <a:off x="7333129" y="3543310"/>
            <a:ext cx="425824" cy="183774"/>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102" name="Shape 101"/>
          <p:cNvCxnSpPr>
            <a:stCxn id="44" idx="3"/>
            <a:endCxn id="45" idx="2"/>
          </p:cNvCxnSpPr>
          <p:nvPr/>
        </p:nvCxnSpPr>
        <p:spPr bwMode="auto">
          <a:xfrm flipV="1">
            <a:off x="7324165" y="4264968"/>
            <a:ext cx="434788" cy="183777"/>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104" name="Shape 103"/>
          <p:cNvCxnSpPr>
            <a:stCxn id="45" idx="3"/>
            <a:endCxn id="34" idx="0"/>
          </p:cNvCxnSpPr>
          <p:nvPr/>
        </p:nvCxnSpPr>
        <p:spPr bwMode="auto">
          <a:xfrm flipH="1">
            <a:off x="1398495" y="3996026"/>
            <a:ext cx="6866964" cy="1095944"/>
          </a:xfrm>
          <a:prstGeom prst="bentConnector4">
            <a:avLst>
              <a:gd name="adj1" fmla="val -3329"/>
              <a:gd name="adj2" fmla="val 79448"/>
            </a:avLst>
          </a:prstGeom>
          <a:solidFill>
            <a:schemeClr val="accent1"/>
          </a:solidFill>
          <a:ln w="12700" cap="flat" cmpd="sng" algn="ctr">
            <a:solidFill>
              <a:schemeClr val="tx1"/>
            </a:solidFill>
            <a:prstDash val="solid"/>
            <a:round/>
            <a:headEnd type="none" w="sm" len="sm"/>
            <a:tailEnd type="arrow"/>
          </a:ln>
          <a:effectLst/>
        </p:spPr>
      </p:cxnSp>
      <p:cxnSp>
        <p:nvCxnSpPr>
          <p:cNvPr id="107" name="Straight Arrow Connector 106"/>
          <p:cNvCxnSpPr>
            <a:stCxn id="34" idx="3"/>
            <a:endCxn id="29" idx="1"/>
          </p:cNvCxnSpPr>
          <p:nvPr/>
        </p:nvCxnSpPr>
        <p:spPr bwMode="auto">
          <a:xfrm flipV="1">
            <a:off x="2169460" y="5513310"/>
            <a:ext cx="174906"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9" name="Straight Arrow Connector 108"/>
          <p:cNvCxnSpPr>
            <a:stCxn id="29" idx="3"/>
            <a:endCxn id="35" idx="1"/>
          </p:cNvCxnSpPr>
          <p:nvPr/>
        </p:nvCxnSpPr>
        <p:spPr bwMode="auto">
          <a:xfrm>
            <a:off x="3433864" y="5513310"/>
            <a:ext cx="145915"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1" name="Straight Arrow Connector 110"/>
          <p:cNvCxnSpPr>
            <a:stCxn id="35" idx="3"/>
            <a:endCxn id="36" idx="1"/>
          </p:cNvCxnSpPr>
          <p:nvPr/>
        </p:nvCxnSpPr>
        <p:spPr bwMode="auto">
          <a:xfrm>
            <a:off x="4649821" y="5513310"/>
            <a:ext cx="13733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3" name="Straight Arrow Connector 112"/>
          <p:cNvCxnSpPr>
            <a:stCxn id="36" idx="3"/>
            <a:endCxn id="37" idx="1"/>
          </p:cNvCxnSpPr>
          <p:nvPr/>
        </p:nvCxnSpPr>
        <p:spPr bwMode="auto">
          <a:xfrm>
            <a:off x="5800165" y="5513310"/>
            <a:ext cx="21153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5" name="Straight Arrow Connector 114"/>
          <p:cNvCxnSpPr>
            <a:stCxn id="37" idx="3"/>
            <a:endCxn id="38" idx="1"/>
          </p:cNvCxnSpPr>
          <p:nvPr/>
        </p:nvCxnSpPr>
        <p:spPr bwMode="auto">
          <a:xfrm>
            <a:off x="7237379" y="5513310"/>
            <a:ext cx="175296"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7" name="Elbow Connector 116"/>
          <p:cNvCxnSpPr>
            <a:stCxn id="37" idx="0"/>
            <a:endCxn id="35" idx="0"/>
          </p:cNvCxnSpPr>
          <p:nvPr/>
        </p:nvCxnSpPr>
        <p:spPr bwMode="auto">
          <a:xfrm rot="16200000" flipV="1">
            <a:off x="5369669" y="3962606"/>
            <a:ext cx="1588" cy="2509738"/>
          </a:xfrm>
          <a:prstGeom prst="bentConnector3">
            <a:avLst>
              <a:gd name="adj1" fmla="val 14395466"/>
            </a:avLst>
          </a:prstGeom>
          <a:solidFill>
            <a:schemeClr val="accent1"/>
          </a:solidFill>
          <a:ln w="12700" cap="flat" cmpd="sng" algn="ctr">
            <a:solidFill>
              <a:schemeClr val="tx1"/>
            </a:solidFill>
            <a:prstDash val="solid"/>
            <a:round/>
            <a:headEnd type="none" w="sm" len="sm"/>
            <a:tailEnd type="arrow"/>
          </a:ln>
          <a:effectLst/>
        </p:spPr>
      </p:cxnSp>
      <p:cxnSp>
        <p:nvCxnSpPr>
          <p:cNvPr id="121" name="Shape 120"/>
          <p:cNvCxnSpPr>
            <a:stCxn id="36" idx="0"/>
          </p:cNvCxnSpPr>
          <p:nvPr/>
        </p:nvCxnSpPr>
        <p:spPr bwMode="auto">
          <a:xfrm rot="16200000" flipV="1">
            <a:off x="4798351" y="4722167"/>
            <a:ext cx="228616" cy="762000"/>
          </a:xfrm>
          <a:prstGeom prst="bentConnector2">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47625"/>
            <a:ext cx="7086600" cy="762000"/>
          </a:xfrm>
        </p:spPr>
        <p:txBody>
          <a:bodyPr/>
          <a:lstStyle/>
          <a:p>
            <a:pPr eaLnBrk="1" hangingPunct="1"/>
            <a:r>
              <a:rPr lang="en-US" smtClean="0"/>
              <a:t>Technology Drivers</a:t>
            </a:r>
            <a:br>
              <a:rPr lang="en-US" smtClean="0"/>
            </a:br>
            <a:r>
              <a:rPr lang="en-US" sz="2400" smtClean="0"/>
              <a:t>- Embedded Systems -</a:t>
            </a:r>
            <a:endParaRPr lang="en-US" smtClean="0"/>
          </a:p>
        </p:txBody>
      </p:sp>
      <p:sp>
        <p:nvSpPr>
          <p:cNvPr id="7171" name="Line 3"/>
          <p:cNvSpPr>
            <a:spLocks noChangeShapeType="1"/>
          </p:cNvSpPr>
          <p:nvPr/>
        </p:nvSpPr>
        <p:spPr bwMode="auto">
          <a:xfrm>
            <a:off x="323850" y="1247775"/>
            <a:ext cx="8601075" cy="0"/>
          </a:xfrm>
          <a:prstGeom prst="line">
            <a:avLst/>
          </a:prstGeom>
          <a:noFill/>
          <a:ln w="76200" cmpd="tri">
            <a:solidFill>
              <a:schemeClr val="tx1"/>
            </a:solidFill>
            <a:round/>
            <a:headEnd type="triangle" w="med" len="med"/>
            <a:tailEnd type="triangle" w="med" len="med"/>
          </a:ln>
        </p:spPr>
        <p:txBody>
          <a:bodyPr/>
          <a:lstStyle/>
          <a:p>
            <a:endParaRPr lang="en-US"/>
          </a:p>
        </p:txBody>
      </p:sp>
      <p:sp>
        <p:nvSpPr>
          <p:cNvPr id="7172" name="Text Box 4"/>
          <p:cNvSpPr txBox="1">
            <a:spLocks noChangeArrowheads="1"/>
          </p:cNvSpPr>
          <p:nvPr/>
        </p:nvSpPr>
        <p:spPr bwMode="auto">
          <a:xfrm>
            <a:off x="593725" y="925513"/>
            <a:ext cx="1771650" cy="304800"/>
          </a:xfrm>
          <a:prstGeom prst="rect">
            <a:avLst/>
          </a:prstGeom>
          <a:noFill/>
          <a:ln w="12700">
            <a:noFill/>
            <a:miter lim="800000"/>
            <a:headEnd type="none" w="sm" len="sm"/>
            <a:tailEnd type="none" w="sm" len="sm"/>
          </a:ln>
        </p:spPr>
        <p:txBody>
          <a:bodyPr wrap="none">
            <a:spAutoFit/>
          </a:bodyPr>
          <a:lstStyle/>
          <a:p>
            <a:pPr eaLnBrk="0" hangingPunct="0"/>
            <a:r>
              <a:rPr lang="en-US" sz="1400" b="1"/>
              <a:t>Embedded System</a:t>
            </a:r>
          </a:p>
        </p:txBody>
      </p:sp>
      <p:sp>
        <p:nvSpPr>
          <p:cNvPr id="7173" name="Text Box 5"/>
          <p:cNvSpPr txBox="1">
            <a:spLocks noChangeArrowheads="1"/>
          </p:cNvSpPr>
          <p:nvPr/>
        </p:nvSpPr>
        <p:spPr bwMode="auto">
          <a:xfrm>
            <a:off x="3336925" y="935038"/>
            <a:ext cx="1849438" cy="304800"/>
          </a:xfrm>
          <a:prstGeom prst="rect">
            <a:avLst/>
          </a:prstGeom>
          <a:noFill/>
          <a:ln w="12700">
            <a:noFill/>
            <a:miter lim="800000"/>
            <a:headEnd type="none" w="sm" len="sm"/>
            <a:tailEnd type="none" w="sm" len="sm"/>
          </a:ln>
        </p:spPr>
        <p:txBody>
          <a:bodyPr wrap="none">
            <a:spAutoFit/>
          </a:bodyPr>
          <a:lstStyle/>
          <a:p>
            <a:pPr eaLnBrk="0" hangingPunct="0"/>
            <a:r>
              <a:rPr lang="en-US" sz="1400" b="1"/>
              <a:t>Distributed  System</a:t>
            </a:r>
          </a:p>
        </p:txBody>
      </p:sp>
      <p:sp>
        <p:nvSpPr>
          <p:cNvPr id="7174" name="Text Box 6"/>
          <p:cNvSpPr txBox="1">
            <a:spLocks noChangeArrowheads="1"/>
          </p:cNvSpPr>
          <p:nvPr/>
        </p:nvSpPr>
        <p:spPr bwMode="auto">
          <a:xfrm>
            <a:off x="5861050" y="925513"/>
            <a:ext cx="2786063" cy="304800"/>
          </a:xfrm>
          <a:prstGeom prst="rect">
            <a:avLst/>
          </a:prstGeom>
          <a:noFill/>
          <a:ln w="12700">
            <a:noFill/>
            <a:miter lim="800000"/>
            <a:headEnd type="none" w="sm" len="sm"/>
            <a:tailEnd type="none" w="sm" len="sm"/>
          </a:ln>
        </p:spPr>
        <p:txBody>
          <a:bodyPr wrap="none">
            <a:spAutoFit/>
          </a:bodyPr>
          <a:lstStyle/>
          <a:p>
            <a:pPr eaLnBrk="0" hangingPunct="0"/>
            <a:r>
              <a:rPr lang="en-US" sz="1400" b="1"/>
              <a:t>Networked System-of-Systems</a:t>
            </a:r>
          </a:p>
        </p:txBody>
      </p:sp>
      <p:sp>
        <p:nvSpPr>
          <p:cNvPr id="7175" name="Rectangle 7"/>
          <p:cNvSpPr>
            <a:spLocks noChangeArrowheads="1"/>
          </p:cNvSpPr>
          <p:nvPr/>
        </p:nvSpPr>
        <p:spPr bwMode="auto">
          <a:xfrm>
            <a:off x="38100" y="1677988"/>
            <a:ext cx="1419225" cy="3962400"/>
          </a:xfrm>
          <a:prstGeom prst="rect">
            <a:avLst/>
          </a:prstGeom>
          <a:solidFill>
            <a:schemeClr val="accent1"/>
          </a:solidFill>
          <a:ln w="12700">
            <a:solidFill>
              <a:schemeClr val="tx1"/>
            </a:solidFill>
            <a:miter lim="800000"/>
            <a:headEnd type="none" w="sm" len="sm"/>
            <a:tailEnd type="none" w="sm" len="sm"/>
          </a:ln>
        </p:spPr>
        <p:txBody>
          <a:bodyPr wrap="none"/>
          <a:lstStyle/>
          <a:p>
            <a:pPr algn="ctr" eaLnBrk="0" hangingPunct="0"/>
            <a:r>
              <a:rPr lang="en-US" sz="1400" b="1"/>
              <a:t>Component</a:t>
            </a:r>
          </a:p>
          <a:p>
            <a:pPr algn="ctr" eaLnBrk="0" hangingPunct="0"/>
            <a:r>
              <a:rPr lang="en-US" sz="1400" b="1"/>
              <a:t>Attribute</a:t>
            </a:r>
          </a:p>
        </p:txBody>
      </p:sp>
      <p:sp>
        <p:nvSpPr>
          <p:cNvPr id="7176" name="Rectangle 8"/>
          <p:cNvSpPr>
            <a:spLocks noChangeArrowheads="1"/>
          </p:cNvSpPr>
          <p:nvPr/>
        </p:nvSpPr>
        <p:spPr bwMode="auto">
          <a:xfrm>
            <a:off x="38100" y="2354263"/>
            <a:ext cx="14192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Throughput</a:t>
            </a:r>
          </a:p>
        </p:txBody>
      </p:sp>
      <p:sp>
        <p:nvSpPr>
          <p:cNvPr id="7177" name="Rectangle 9"/>
          <p:cNvSpPr>
            <a:spLocks noChangeArrowheads="1"/>
          </p:cNvSpPr>
          <p:nvPr/>
        </p:nvSpPr>
        <p:spPr bwMode="auto">
          <a:xfrm>
            <a:off x="38100" y="3306763"/>
            <a:ext cx="14192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Form-factor</a:t>
            </a:r>
          </a:p>
        </p:txBody>
      </p:sp>
      <p:sp>
        <p:nvSpPr>
          <p:cNvPr id="7178" name="Rectangle 10"/>
          <p:cNvSpPr>
            <a:spLocks noChangeArrowheads="1"/>
          </p:cNvSpPr>
          <p:nvPr/>
        </p:nvSpPr>
        <p:spPr bwMode="auto">
          <a:xfrm>
            <a:off x="38100" y="4278313"/>
            <a:ext cx="1409700" cy="2667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Data Rate</a:t>
            </a:r>
          </a:p>
        </p:txBody>
      </p:sp>
      <p:sp>
        <p:nvSpPr>
          <p:cNvPr id="7179" name="Rectangle 11"/>
          <p:cNvSpPr>
            <a:spLocks noChangeArrowheads="1"/>
          </p:cNvSpPr>
          <p:nvPr/>
        </p:nvSpPr>
        <p:spPr bwMode="auto">
          <a:xfrm>
            <a:off x="38100" y="5173663"/>
            <a:ext cx="1409700"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Latency</a:t>
            </a:r>
          </a:p>
        </p:txBody>
      </p:sp>
      <p:sp>
        <p:nvSpPr>
          <p:cNvPr id="1788940" name="Freeform 12"/>
          <p:cNvSpPr>
            <a:spLocks/>
          </p:cNvSpPr>
          <p:nvPr/>
        </p:nvSpPr>
        <p:spPr bwMode="auto">
          <a:xfrm>
            <a:off x="1552575" y="1830388"/>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7181" name="Rectangle 13"/>
          <p:cNvSpPr>
            <a:spLocks noChangeArrowheads="1"/>
          </p:cNvSpPr>
          <p:nvPr/>
        </p:nvSpPr>
        <p:spPr bwMode="auto">
          <a:xfrm>
            <a:off x="1552575" y="2354263"/>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1 TOPS</a:t>
            </a:r>
          </a:p>
        </p:txBody>
      </p:sp>
      <p:sp>
        <p:nvSpPr>
          <p:cNvPr id="7182" name="Rectangle 14"/>
          <p:cNvSpPr>
            <a:spLocks noChangeArrowheads="1"/>
          </p:cNvSpPr>
          <p:nvPr/>
        </p:nvSpPr>
        <p:spPr bwMode="auto">
          <a:xfrm>
            <a:off x="3162300" y="2354263"/>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10 GFLOPS</a:t>
            </a:r>
          </a:p>
        </p:txBody>
      </p:sp>
      <p:sp>
        <p:nvSpPr>
          <p:cNvPr id="7183" name="Rectangle 15"/>
          <p:cNvSpPr>
            <a:spLocks noChangeArrowheads="1"/>
          </p:cNvSpPr>
          <p:nvPr/>
        </p:nvSpPr>
        <p:spPr bwMode="auto">
          <a:xfrm>
            <a:off x="5095875" y="2354263"/>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~1s GFLOPS </a:t>
            </a:r>
          </a:p>
        </p:txBody>
      </p:sp>
      <p:sp>
        <p:nvSpPr>
          <p:cNvPr id="7184" name="Rectangle 16"/>
          <p:cNvSpPr>
            <a:spLocks noChangeArrowheads="1"/>
          </p:cNvSpPr>
          <p:nvPr/>
        </p:nvSpPr>
        <p:spPr bwMode="auto">
          <a:xfrm>
            <a:off x="6953250" y="2354263"/>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&lt; 1 GFLOPS</a:t>
            </a:r>
          </a:p>
        </p:txBody>
      </p:sp>
      <p:sp>
        <p:nvSpPr>
          <p:cNvPr id="1788945" name="Freeform 17"/>
          <p:cNvSpPr>
            <a:spLocks/>
          </p:cNvSpPr>
          <p:nvPr/>
        </p:nvSpPr>
        <p:spPr bwMode="auto">
          <a:xfrm>
            <a:off x="1571625" y="376396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7186" name="Rectangle 18"/>
          <p:cNvSpPr>
            <a:spLocks noChangeArrowheads="1"/>
          </p:cNvSpPr>
          <p:nvPr/>
        </p:nvSpPr>
        <p:spPr bwMode="auto">
          <a:xfrm>
            <a:off x="1571625" y="4287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~500 GB/s</a:t>
            </a:r>
          </a:p>
        </p:txBody>
      </p:sp>
      <p:sp>
        <p:nvSpPr>
          <p:cNvPr id="7187" name="Rectangle 19"/>
          <p:cNvSpPr>
            <a:spLocks noChangeArrowheads="1"/>
          </p:cNvSpPr>
          <p:nvPr/>
        </p:nvSpPr>
        <p:spPr bwMode="auto">
          <a:xfrm>
            <a:off x="3162300" y="4287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100 GB/s</a:t>
            </a:r>
          </a:p>
        </p:txBody>
      </p:sp>
      <p:sp>
        <p:nvSpPr>
          <p:cNvPr id="7188" name="Rectangle 20"/>
          <p:cNvSpPr>
            <a:spLocks noChangeArrowheads="1"/>
          </p:cNvSpPr>
          <p:nvPr/>
        </p:nvSpPr>
        <p:spPr bwMode="auto">
          <a:xfrm>
            <a:off x="5095875" y="4287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 10GB/s</a:t>
            </a:r>
          </a:p>
        </p:txBody>
      </p:sp>
      <p:sp>
        <p:nvSpPr>
          <p:cNvPr id="7189" name="Rectangle 21"/>
          <p:cNvSpPr>
            <a:spLocks noChangeArrowheads="1"/>
          </p:cNvSpPr>
          <p:nvPr/>
        </p:nvSpPr>
        <p:spPr bwMode="auto">
          <a:xfrm>
            <a:off x="6953250" y="4287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&lt; 10GB/s</a:t>
            </a:r>
          </a:p>
        </p:txBody>
      </p:sp>
      <p:sp>
        <p:nvSpPr>
          <p:cNvPr id="1788950" name="Freeform 22"/>
          <p:cNvSpPr>
            <a:spLocks/>
          </p:cNvSpPr>
          <p:nvPr/>
        </p:nvSpPr>
        <p:spPr bwMode="auto">
          <a:xfrm flipH="1">
            <a:off x="1562100" y="277336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008000"/>
              </a:gs>
              <a:gs pos="100000">
                <a:srgbClr val="CC33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7191" name="Rectangle 23"/>
          <p:cNvSpPr>
            <a:spLocks noChangeArrowheads="1"/>
          </p:cNvSpPr>
          <p:nvPr/>
        </p:nvSpPr>
        <p:spPr bwMode="auto">
          <a:xfrm flipH="1">
            <a:off x="5095875" y="3297238"/>
            <a:ext cx="1390650"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10s MFLOPS/W</a:t>
            </a:r>
          </a:p>
        </p:txBody>
      </p:sp>
      <p:sp>
        <p:nvSpPr>
          <p:cNvPr id="7192" name="Rectangle 24"/>
          <p:cNvSpPr>
            <a:spLocks noChangeArrowheads="1"/>
          </p:cNvSpPr>
          <p:nvPr/>
        </p:nvSpPr>
        <p:spPr bwMode="auto">
          <a:xfrm flipH="1">
            <a:off x="3162300" y="3297238"/>
            <a:ext cx="1533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&gt; 100 MFLOPS/W</a:t>
            </a:r>
          </a:p>
        </p:txBody>
      </p:sp>
      <p:sp>
        <p:nvSpPr>
          <p:cNvPr id="7193" name="Rectangle 25"/>
          <p:cNvSpPr>
            <a:spLocks noChangeArrowheads="1"/>
          </p:cNvSpPr>
          <p:nvPr/>
        </p:nvSpPr>
        <p:spPr bwMode="auto">
          <a:xfrm flipH="1">
            <a:off x="1562100" y="32972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 GOPS/W</a:t>
            </a:r>
          </a:p>
        </p:txBody>
      </p:sp>
      <p:sp>
        <p:nvSpPr>
          <p:cNvPr id="1788954" name="Freeform 26"/>
          <p:cNvSpPr>
            <a:spLocks/>
          </p:cNvSpPr>
          <p:nvPr/>
        </p:nvSpPr>
        <p:spPr bwMode="auto">
          <a:xfrm flipH="1">
            <a:off x="1533525" y="464026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008000"/>
              </a:gs>
              <a:gs pos="100000">
                <a:srgbClr val="CC33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7195" name="Rectangle 27"/>
          <p:cNvSpPr>
            <a:spLocks noChangeArrowheads="1"/>
          </p:cNvSpPr>
          <p:nvPr/>
        </p:nvSpPr>
        <p:spPr bwMode="auto">
          <a:xfrm flipH="1">
            <a:off x="6953250" y="51641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&gt; secs</a:t>
            </a:r>
          </a:p>
        </p:txBody>
      </p:sp>
      <p:sp>
        <p:nvSpPr>
          <p:cNvPr id="7196" name="Rectangle 28"/>
          <p:cNvSpPr>
            <a:spLocks noChangeArrowheads="1"/>
          </p:cNvSpPr>
          <p:nvPr/>
        </p:nvSpPr>
        <p:spPr bwMode="auto">
          <a:xfrm flipH="1">
            <a:off x="5095875" y="51641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secs</a:t>
            </a:r>
          </a:p>
        </p:txBody>
      </p:sp>
      <p:sp>
        <p:nvSpPr>
          <p:cNvPr id="7197" name="Rectangle 29"/>
          <p:cNvSpPr>
            <a:spLocks noChangeArrowheads="1"/>
          </p:cNvSpPr>
          <p:nvPr/>
        </p:nvSpPr>
        <p:spPr bwMode="auto">
          <a:xfrm flipH="1">
            <a:off x="3162300" y="51641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 100 mSecs</a:t>
            </a:r>
          </a:p>
        </p:txBody>
      </p:sp>
      <p:sp>
        <p:nvSpPr>
          <p:cNvPr id="7198" name="Rectangle 30"/>
          <p:cNvSpPr>
            <a:spLocks noChangeArrowheads="1"/>
          </p:cNvSpPr>
          <p:nvPr/>
        </p:nvSpPr>
        <p:spPr bwMode="auto">
          <a:xfrm flipH="1">
            <a:off x="1533525" y="51641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mSecs</a:t>
            </a:r>
          </a:p>
        </p:txBody>
      </p:sp>
      <p:sp>
        <p:nvSpPr>
          <p:cNvPr id="7199" name="Rectangle 31"/>
          <p:cNvSpPr>
            <a:spLocks noChangeArrowheads="1"/>
          </p:cNvSpPr>
          <p:nvPr/>
        </p:nvSpPr>
        <p:spPr bwMode="auto">
          <a:xfrm flipH="1">
            <a:off x="6715125" y="3306763"/>
            <a:ext cx="1390650"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10s MFLOPS/W</a:t>
            </a:r>
          </a:p>
        </p:txBody>
      </p:sp>
      <p:sp>
        <p:nvSpPr>
          <p:cNvPr id="7200" name="Rectangle 32"/>
          <p:cNvSpPr>
            <a:spLocks noChangeArrowheads="1"/>
          </p:cNvSpPr>
          <p:nvPr/>
        </p:nvSpPr>
        <p:spPr bwMode="auto">
          <a:xfrm>
            <a:off x="647700" y="1295400"/>
            <a:ext cx="1762125" cy="27622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Airborne Radar</a:t>
            </a:r>
          </a:p>
        </p:txBody>
      </p:sp>
      <p:sp>
        <p:nvSpPr>
          <p:cNvPr id="7201" name="Rectangle 33"/>
          <p:cNvSpPr>
            <a:spLocks noChangeArrowheads="1"/>
          </p:cNvSpPr>
          <p:nvPr/>
        </p:nvSpPr>
        <p:spPr bwMode="auto">
          <a:xfrm>
            <a:off x="3162300" y="1295400"/>
            <a:ext cx="12668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Avionics</a:t>
            </a:r>
          </a:p>
        </p:txBody>
      </p:sp>
      <p:sp>
        <p:nvSpPr>
          <p:cNvPr id="7202" name="Rectangle 34"/>
          <p:cNvSpPr>
            <a:spLocks noChangeArrowheads="1"/>
          </p:cNvSpPr>
          <p:nvPr/>
        </p:nvSpPr>
        <p:spPr bwMode="auto">
          <a:xfrm>
            <a:off x="4851400" y="1295400"/>
            <a:ext cx="17621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Ground Station</a:t>
            </a:r>
          </a:p>
        </p:txBody>
      </p:sp>
      <p:sp>
        <p:nvSpPr>
          <p:cNvPr id="7203" name="Rectangle 35"/>
          <p:cNvSpPr>
            <a:spLocks noChangeArrowheads="1"/>
          </p:cNvSpPr>
          <p:nvPr/>
        </p:nvSpPr>
        <p:spPr bwMode="auto">
          <a:xfrm>
            <a:off x="6943725" y="1295400"/>
            <a:ext cx="12668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GIG</a:t>
            </a:r>
          </a:p>
        </p:txBody>
      </p:sp>
      <p:sp>
        <p:nvSpPr>
          <p:cNvPr id="36" name="TextBox 6"/>
          <p:cNvSpPr txBox="1">
            <a:spLocks noChangeArrowheads="1"/>
          </p:cNvSpPr>
          <p:nvPr/>
        </p:nvSpPr>
        <p:spPr bwMode="auto">
          <a:xfrm>
            <a:off x="825500" y="5753100"/>
            <a:ext cx="7375525" cy="52387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marL="1377950" indent="-692150" eaLnBrk="0" hangingPunct="0">
              <a:defRPr/>
            </a:pPr>
            <a:r>
              <a:rPr lang="en-US" sz="1400" b="1" dirty="0">
                <a:latin typeface="Arial" charset="0"/>
              </a:rPr>
              <a:t>Note that </a:t>
            </a:r>
            <a:r>
              <a:rPr lang="en-US" sz="1400" b="1" i="1" dirty="0">
                <a:latin typeface="Arial" charset="0"/>
              </a:rPr>
              <a:t>embedded military systems </a:t>
            </a:r>
            <a:r>
              <a:rPr lang="en-US" sz="1400" b="1" dirty="0">
                <a:latin typeface="Arial" charset="0"/>
              </a:rPr>
              <a:t>have challenges that set them apart from distributed and networked systems, but…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ea typeface="ＭＳ Ｐゴシック"/>
                <a:cs typeface="ＭＳ Ｐゴシック"/>
              </a:rPr>
              <a:t>Outline</a:t>
            </a:r>
          </a:p>
        </p:txBody>
      </p:sp>
      <p:sp>
        <p:nvSpPr>
          <p:cNvPr id="47107" name="Content Placeholder 2"/>
          <p:cNvSpPr>
            <a:spLocks noGrp="1"/>
          </p:cNvSpPr>
          <p:nvPr>
            <p:ph idx="1"/>
          </p:nvPr>
        </p:nvSpPr>
        <p:spPr>
          <a:xfrm>
            <a:off x="685800" y="1052513"/>
            <a:ext cx="7772400" cy="4891087"/>
          </a:xfrm>
        </p:spPr>
        <p:txBody>
          <a:bodyPr/>
          <a:lstStyle/>
          <a:p>
            <a:r>
              <a:rPr lang="en-US" smtClean="0">
                <a:ea typeface="ＭＳ Ｐゴシック"/>
                <a:cs typeface="ＭＳ Ｐゴシック"/>
              </a:rPr>
              <a:t>Open Architecture Vision for the Air Force</a:t>
            </a:r>
          </a:p>
          <a:p>
            <a:pPr lvl="1"/>
            <a:r>
              <a:rPr lang="en-US" smtClean="0">
                <a:ea typeface="ＭＳ Ｐゴシック"/>
                <a:cs typeface="ＭＳ Ｐゴシック"/>
              </a:rPr>
              <a:t>Layered architecture</a:t>
            </a:r>
          </a:p>
          <a:p>
            <a:pPr lvl="1"/>
            <a:r>
              <a:rPr lang="en-US" smtClean="0">
                <a:ea typeface="ＭＳ Ｐゴシック"/>
                <a:cs typeface="ＭＳ Ｐゴシック"/>
              </a:rPr>
              <a:t>Technologies</a:t>
            </a:r>
          </a:p>
          <a:p>
            <a:r>
              <a:rPr lang="en-US" smtClean="0">
                <a:ea typeface="ＭＳ Ｐゴシック"/>
                <a:cs typeface="ＭＳ Ｐゴシック"/>
              </a:rPr>
              <a:t>Air Force Avionics Architectures</a:t>
            </a:r>
          </a:p>
          <a:p>
            <a:pPr lvl="1"/>
            <a:r>
              <a:rPr lang="en-US" smtClean="0">
                <a:ea typeface="ＭＳ Ｐゴシック"/>
                <a:cs typeface="ＭＳ Ｐゴシック"/>
              </a:rPr>
              <a:t>F22 Raptor case study</a:t>
            </a:r>
          </a:p>
          <a:p>
            <a:pPr lvl="1"/>
            <a:r>
              <a:rPr lang="en-US" smtClean="0">
                <a:ea typeface="ＭＳ Ｐゴシック"/>
                <a:cs typeface="ＭＳ Ｐゴシック"/>
              </a:rPr>
              <a:t>Architecture evolution</a:t>
            </a:r>
          </a:p>
          <a:p>
            <a:r>
              <a:rPr lang="en-US" smtClean="0">
                <a:ea typeface="ＭＳ Ｐゴシック"/>
                <a:cs typeface="ＭＳ Ｐゴシック"/>
              </a:rPr>
              <a:t>Open Avionics</a:t>
            </a:r>
          </a:p>
          <a:p>
            <a:pPr lvl="1"/>
            <a:r>
              <a:rPr lang="en-US" smtClean="0">
                <a:ea typeface="ＭＳ Ｐゴシック"/>
                <a:cs typeface="ＭＳ Ｐゴシック"/>
              </a:rPr>
              <a:t>Key open avionics concepts</a:t>
            </a:r>
          </a:p>
          <a:p>
            <a:pPr lvl="1"/>
            <a:r>
              <a:rPr lang="en-US" smtClean="0">
                <a:ea typeface="ＭＳ Ｐゴシック"/>
                <a:cs typeface="ＭＳ Ｐゴシック"/>
              </a:rPr>
              <a:t>Architectures and testbeds</a:t>
            </a:r>
          </a:p>
          <a:p>
            <a:r>
              <a:rPr lang="en-US" smtClean="0">
                <a:ea typeface="ＭＳ Ｐゴシック"/>
                <a:cs typeface="ＭＳ Ｐゴシック"/>
              </a:rPr>
              <a:t>Acquisition in an Open Architecture Context</a:t>
            </a:r>
          </a:p>
          <a:p>
            <a:pPr lvl="1"/>
            <a:r>
              <a:rPr lang="en-US" smtClean="0">
                <a:ea typeface="ＭＳ Ｐゴシック"/>
                <a:cs typeface="ＭＳ Ｐゴシック"/>
              </a:rPr>
              <a:t>Leverage and adapt</a:t>
            </a:r>
          </a:p>
          <a:p>
            <a:pPr lvl="1"/>
            <a:r>
              <a:rPr lang="en-US" smtClean="0">
                <a:ea typeface="ＭＳ Ｐゴシック"/>
                <a:cs typeface="ＭＳ Ｐゴシック"/>
              </a:rPr>
              <a:t>“Open” acquisition</a:t>
            </a:r>
          </a:p>
          <a:p>
            <a:r>
              <a:rPr lang="en-US" smtClean="0">
                <a:solidFill>
                  <a:srgbClr val="0000FF"/>
                </a:solidFill>
                <a:ea typeface="ＭＳ Ｐゴシック"/>
                <a:cs typeface="ＭＳ Ｐゴシック"/>
              </a:rPr>
              <a:t>Conclusion</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Right Arrow 3"/>
          <p:cNvSpPr>
            <a:spLocks noChangeArrowheads="1"/>
          </p:cNvSpPr>
          <p:nvPr/>
        </p:nvSpPr>
        <p:spPr bwMode="auto">
          <a:xfrm>
            <a:off x="425450" y="5211763"/>
            <a:ext cx="496888" cy="425450"/>
          </a:xfrm>
          <a:prstGeom prst="rightArrow">
            <a:avLst>
              <a:gd name="adj1" fmla="val 50000"/>
              <a:gd name="adj2" fmla="val 50053"/>
            </a:avLst>
          </a:prstGeom>
          <a:solidFill>
            <a:srgbClr val="0B52FC"/>
          </a:solidFill>
          <a:ln w="12700">
            <a:noFill/>
            <a:round/>
            <a:headEnd type="none" w="sm" len="sm"/>
            <a:tailEnd type="none" w="sm" len="sm"/>
          </a:ln>
          <a:effectLst>
            <a:outerShdw blurRad="63500" dist="38100" dir="2700000" algn="tl" rotWithShape="0">
              <a:srgbClr val="000000">
                <a:alpha val="39998"/>
              </a:srgbClr>
            </a:outerShdw>
          </a:effectLst>
        </p:spPr>
        <p:txBody>
          <a:bodyPr/>
          <a:lstStyle/>
          <a:p>
            <a:pPr eaLnBrk="0" hangingPunct="0">
              <a:defRPr/>
            </a:pPr>
            <a:endParaRPr lang="en-US">
              <a:latin typeface="Arial" charset="0"/>
              <a:ea typeface="ＭＳ Ｐゴシック" pitchFamily="-111"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Conclusion</a:t>
            </a:r>
          </a:p>
        </p:txBody>
      </p:sp>
      <p:sp>
        <p:nvSpPr>
          <p:cNvPr id="48131" name="Content Placeholder 2"/>
          <p:cNvSpPr>
            <a:spLocks noGrp="1"/>
          </p:cNvSpPr>
          <p:nvPr>
            <p:ph idx="1"/>
          </p:nvPr>
        </p:nvSpPr>
        <p:spPr>
          <a:xfrm>
            <a:off x="685800" y="1339850"/>
            <a:ext cx="7772400" cy="4114800"/>
          </a:xfrm>
        </p:spPr>
        <p:txBody>
          <a:bodyPr/>
          <a:lstStyle/>
          <a:p>
            <a:r>
              <a:rPr lang="en-US" smtClean="0"/>
              <a:t>The Air Force is pursuing a layered open-architecture vision to improve system (of systems) capabilities in a cost effective and rapid manner.</a:t>
            </a:r>
          </a:p>
          <a:p>
            <a:r>
              <a:rPr lang="en-US" smtClean="0"/>
              <a:t>Open avionics are crucial to enabling the competitive, cost effective, and timely introduction of new war-fighting capabilities in platforms that will persist for decades.</a:t>
            </a:r>
          </a:p>
          <a:p>
            <a:r>
              <a:rPr lang="en-US" smtClean="0"/>
              <a:t>Service oriented concepts judiciously combined with embedded open system techniques will deliver the next generation of open avionics technologies and architectures.</a:t>
            </a:r>
          </a:p>
          <a:p>
            <a:r>
              <a:rPr lang="en-US" smtClean="0"/>
              <a:t>Open architecture test beds based on executable specifications will accelerate avioincs integration and provide the mechanism to compete new avionics technologies.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47625"/>
            <a:ext cx="7086600" cy="762000"/>
          </a:xfrm>
        </p:spPr>
        <p:txBody>
          <a:bodyPr/>
          <a:lstStyle/>
          <a:p>
            <a:pPr eaLnBrk="1" hangingPunct="1"/>
            <a:r>
              <a:rPr lang="en-US" smtClean="0"/>
              <a:t>Technology Drivers</a:t>
            </a:r>
            <a:br>
              <a:rPr lang="en-US" smtClean="0"/>
            </a:br>
            <a:r>
              <a:rPr lang="en-US" sz="2400" smtClean="0"/>
              <a:t>- System-of-systems -</a:t>
            </a:r>
            <a:endParaRPr lang="en-US" smtClean="0"/>
          </a:p>
        </p:txBody>
      </p:sp>
      <p:sp>
        <p:nvSpPr>
          <p:cNvPr id="8195" name="Line 3"/>
          <p:cNvSpPr>
            <a:spLocks noChangeShapeType="1"/>
          </p:cNvSpPr>
          <p:nvPr/>
        </p:nvSpPr>
        <p:spPr bwMode="auto">
          <a:xfrm>
            <a:off x="323850" y="1247775"/>
            <a:ext cx="8601075" cy="0"/>
          </a:xfrm>
          <a:prstGeom prst="line">
            <a:avLst/>
          </a:prstGeom>
          <a:noFill/>
          <a:ln w="76200" cmpd="tri">
            <a:solidFill>
              <a:schemeClr val="tx1"/>
            </a:solidFill>
            <a:round/>
            <a:headEnd type="triangle" w="med" len="med"/>
            <a:tailEnd type="triangle" w="med" len="med"/>
          </a:ln>
        </p:spPr>
        <p:txBody>
          <a:bodyPr/>
          <a:lstStyle/>
          <a:p>
            <a:endParaRPr lang="en-US"/>
          </a:p>
        </p:txBody>
      </p:sp>
      <p:sp>
        <p:nvSpPr>
          <p:cNvPr id="8196" name="Text Box 4"/>
          <p:cNvSpPr txBox="1">
            <a:spLocks noChangeArrowheads="1"/>
          </p:cNvSpPr>
          <p:nvPr/>
        </p:nvSpPr>
        <p:spPr bwMode="auto">
          <a:xfrm>
            <a:off x="593725" y="925513"/>
            <a:ext cx="1771650" cy="304800"/>
          </a:xfrm>
          <a:prstGeom prst="rect">
            <a:avLst/>
          </a:prstGeom>
          <a:noFill/>
          <a:ln w="12700">
            <a:noFill/>
            <a:miter lim="800000"/>
            <a:headEnd type="none" w="sm" len="sm"/>
            <a:tailEnd type="none" w="sm" len="sm"/>
          </a:ln>
        </p:spPr>
        <p:txBody>
          <a:bodyPr wrap="none">
            <a:spAutoFit/>
          </a:bodyPr>
          <a:lstStyle/>
          <a:p>
            <a:pPr eaLnBrk="0" hangingPunct="0"/>
            <a:r>
              <a:rPr lang="en-US" sz="1400" b="1"/>
              <a:t>Embedded System</a:t>
            </a:r>
          </a:p>
        </p:txBody>
      </p:sp>
      <p:sp>
        <p:nvSpPr>
          <p:cNvPr id="8197" name="Text Box 5"/>
          <p:cNvSpPr txBox="1">
            <a:spLocks noChangeArrowheads="1"/>
          </p:cNvSpPr>
          <p:nvPr/>
        </p:nvSpPr>
        <p:spPr bwMode="auto">
          <a:xfrm>
            <a:off x="3336925" y="935038"/>
            <a:ext cx="1849438" cy="304800"/>
          </a:xfrm>
          <a:prstGeom prst="rect">
            <a:avLst/>
          </a:prstGeom>
          <a:noFill/>
          <a:ln w="12700">
            <a:noFill/>
            <a:miter lim="800000"/>
            <a:headEnd type="none" w="sm" len="sm"/>
            <a:tailEnd type="none" w="sm" len="sm"/>
          </a:ln>
        </p:spPr>
        <p:txBody>
          <a:bodyPr wrap="none">
            <a:spAutoFit/>
          </a:bodyPr>
          <a:lstStyle/>
          <a:p>
            <a:pPr eaLnBrk="0" hangingPunct="0"/>
            <a:r>
              <a:rPr lang="en-US" sz="1400" b="1"/>
              <a:t>Distributed  System</a:t>
            </a:r>
          </a:p>
        </p:txBody>
      </p:sp>
      <p:sp>
        <p:nvSpPr>
          <p:cNvPr id="8198" name="Text Box 6"/>
          <p:cNvSpPr txBox="1">
            <a:spLocks noChangeArrowheads="1"/>
          </p:cNvSpPr>
          <p:nvPr/>
        </p:nvSpPr>
        <p:spPr bwMode="auto">
          <a:xfrm>
            <a:off x="5861050" y="925513"/>
            <a:ext cx="2786063" cy="304800"/>
          </a:xfrm>
          <a:prstGeom prst="rect">
            <a:avLst/>
          </a:prstGeom>
          <a:noFill/>
          <a:ln w="12700">
            <a:noFill/>
            <a:miter lim="800000"/>
            <a:headEnd type="none" w="sm" len="sm"/>
            <a:tailEnd type="none" w="sm" len="sm"/>
          </a:ln>
        </p:spPr>
        <p:txBody>
          <a:bodyPr wrap="none">
            <a:spAutoFit/>
          </a:bodyPr>
          <a:lstStyle/>
          <a:p>
            <a:pPr eaLnBrk="0" hangingPunct="0"/>
            <a:r>
              <a:rPr lang="en-US" sz="1400" b="1"/>
              <a:t>Networked System-of-Systems</a:t>
            </a:r>
          </a:p>
        </p:txBody>
      </p:sp>
      <p:sp>
        <p:nvSpPr>
          <p:cNvPr id="8199" name="Rectangle 7"/>
          <p:cNvSpPr>
            <a:spLocks noChangeArrowheads="1"/>
          </p:cNvSpPr>
          <p:nvPr/>
        </p:nvSpPr>
        <p:spPr bwMode="auto">
          <a:xfrm>
            <a:off x="38100" y="1673225"/>
            <a:ext cx="1419225" cy="3870325"/>
          </a:xfrm>
          <a:prstGeom prst="rect">
            <a:avLst/>
          </a:prstGeom>
          <a:solidFill>
            <a:schemeClr val="accent1"/>
          </a:solidFill>
          <a:ln w="12700">
            <a:solidFill>
              <a:schemeClr val="tx1"/>
            </a:solidFill>
            <a:miter lim="800000"/>
            <a:headEnd type="none" w="sm" len="sm"/>
            <a:tailEnd type="none" w="sm" len="sm"/>
          </a:ln>
        </p:spPr>
        <p:txBody>
          <a:bodyPr wrap="none"/>
          <a:lstStyle/>
          <a:p>
            <a:pPr algn="ctr" eaLnBrk="0" hangingPunct="0"/>
            <a:r>
              <a:rPr lang="en-US" sz="1400" b="1"/>
              <a:t>System</a:t>
            </a:r>
          </a:p>
          <a:p>
            <a:pPr algn="ctr" eaLnBrk="0" hangingPunct="0"/>
            <a:r>
              <a:rPr lang="en-US" sz="1400" b="1"/>
              <a:t>Attribute</a:t>
            </a:r>
          </a:p>
        </p:txBody>
      </p:sp>
      <p:sp>
        <p:nvSpPr>
          <p:cNvPr id="8200" name="Rectangle 9"/>
          <p:cNvSpPr>
            <a:spLocks noChangeArrowheads="1"/>
          </p:cNvSpPr>
          <p:nvPr/>
        </p:nvSpPr>
        <p:spPr bwMode="auto">
          <a:xfrm>
            <a:off x="38100" y="2198688"/>
            <a:ext cx="1419225" cy="42545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Application</a:t>
            </a:r>
          </a:p>
          <a:p>
            <a:pPr algn="ctr" eaLnBrk="0" hangingPunct="0"/>
            <a:r>
              <a:rPr lang="en-US" sz="1400" b="1"/>
              <a:t>Complexity</a:t>
            </a:r>
          </a:p>
        </p:txBody>
      </p:sp>
      <p:sp>
        <p:nvSpPr>
          <p:cNvPr id="8201" name="Rectangle 10"/>
          <p:cNvSpPr>
            <a:spLocks noChangeArrowheads="1"/>
          </p:cNvSpPr>
          <p:nvPr/>
        </p:nvSpPr>
        <p:spPr bwMode="auto">
          <a:xfrm>
            <a:off x="38100" y="3275013"/>
            <a:ext cx="1409700" cy="2667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Components</a:t>
            </a:r>
          </a:p>
        </p:txBody>
      </p:sp>
      <p:sp>
        <p:nvSpPr>
          <p:cNvPr id="8202" name="Rectangle 11"/>
          <p:cNvSpPr>
            <a:spLocks noChangeArrowheads="1"/>
          </p:cNvSpPr>
          <p:nvPr/>
        </p:nvSpPr>
        <p:spPr bwMode="auto">
          <a:xfrm>
            <a:off x="38100" y="4160838"/>
            <a:ext cx="1409700" cy="2667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Configurability</a:t>
            </a:r>
          </a:p>
        </p:txBody>
      </p:sp>
      <p:sp>
        <p:nvSpPr>
          <p:cNvPr id="8203" name="Rectangle 12"/>
          <p:cNvSpPr>
            <a:spLocks noChangeArrowheads="1"/>
          </p:cNvSpPr>
          <p:nvPr/>
        </p:nvSpPr>
        <p:spPr bwMode="auto">
          <a:xfrm>
            <a:off x="647700" y="1295400"/>
            <a:ext cx="1762125" cy="27622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Airborne Radar</a:t>
            </a:r>
          </a:p>
        </p:txBody>
      </p:sp>
      <p:sp>
        <p:nvSpPr>
          <p:cNvPr id="8204" name="Rectangle 13"/>
          <p:cNvSpPr>
            <a:spLocks noChangeArrowheads="1"/>
          </p:cNvSpPr>
          <p:nvPr/>
        </p:nvSpPr>
        <p:spPr bwMode="auto">
          <a:xfrm>
            <a:off x="3162300" y="1295400"/>
            <a:ext cx="12668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Avionics</a:t>
            </a:r>
          </a:p>
        </p:txBody>
      </p:sp>
      <p:sp>
        <p:nvSpPr>
          <p:cNvPr id="8205" name="Rectangle 14"/>
          <p:cNvSpPr>
            <a:spLocks noChangeArrowheads="1"/>
          </p:cNvSpPr>
          <p:nvPr/>
        </p:nvSpPr>
        <p:spPr bwMode="auto">
          <a:xfrm>
            <a:off x="4851400" y="1295400"/>
            <a:ext cx="17621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Ground Station</a:t>
            </a:r>
          </a:p>
        </p:txBody>
      </p:sp>
      <p:sp>
        <p:nvSpPr>
          <p:cNvPr id="8206" name="Rectangle 15"/>
          <p:cNvSpPr>
            <a:spLocks noChangeArrowheads="1"/>
          </p:cNvSpPr>
          <p:nvPr/>
        </p:nvSpPr>
        <p:spPr bwMode="auto">
          <a:xfrm>
            <a:off x="6943725" y="1295400"/>
            <a:ext cx="12668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GIG</a:t>
            </a:r>
          </a:p>
        </p:txBody>
      </p:sp>
      <p:sp>
        <p:nvSpPr>
          <p:cNvPr id="1790997" name="Freeform 21"/>
          <p:cNvSpPr>
            <a:spLocks/>
          </p:cNvSpPr>
          <p:nvPr/>
        </p:nvSpPr>
        <p:spPr bwMode="auto">
          <a:xfrm flipH="1">
            <a:off x="1571625" y="276066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8208" name="Rectangle 22"/>
          <p:cNvSpPr>
            <a:spLocks noChangeArrowheads="1"/>
          </p:cNvSpPr>
          <p:nvPr/>
        </p:nvSpPr>
        <p:spPr bwMode="auto">
          <a:xfrm>
            <a:off x="1571625" y="32845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&lt;10 subsys</a:t>
            </a:r>
          </a:p>
        </p:txBody>
      </p:sp>
      <p:sp>
        <p:nvSpPr>
          <p:cNvPr id="8209" name="Rectangle 23"/>
          <p:cNvSpPr>
            <a:spLocks noChangeArrowheads="1"/>
          </p:cNvSpPr>
          <p:nvPr/>
        </p:nvSpPr>
        <p:spPr bwMode="auto">
          <a:xfrm>
            <a:off x="3162300" y="3284538"/>
            <a:ext cx="12414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10s subsys </a:t>
            </a:r>
          </a:p>
        </p:txBody>
      </p:sp>
      <p:sp>
        <p:nvSpPr>
          <p:cNvPr id="8210" name="Rectangle 24"/>
          <p:cNvSpPr>
            <a:spLocks noChangeArrowheads="1"/>
          </p:cNvSpPr>
          <p:nvPr/>
        </p:nvSpPr>
        <p:spPr bwMode="auto">
          <a:xfrm>
            <a:off x="5095875" y="32845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100s subsys</a:t>
            </a:r>
          </a:p>
        </p:txBody>
      </p:sp>
      <p:sp>
        <p:nvSpPr>
          <p:cNvPr id="8211" name="Rectangle 25"/>
          <p:cNvSpPr>
            <a:spLocks noChangeArrowheads="1"/>
          </p:cNvSpPr>
          <p:nvPr/>
        </p:nvSpPr>
        <p:spPr bwMode="auto">
          <a:xfrm>
            <a:off x="6913563" y="32845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1000s nodes</a:t>
            </a:r>
          </a:p>
        </p:txBody>
      </p:sp>
      <p:sp>
        <p:nvSpPr>
          <p:cNvPr id="1791002" name="Freeform 26"/>
          <p:cNvSpPr>
            <a:spLocks/>
          </p:cNvSpPr>
          <p:nvPr/>
        </p:nvSpPr>
        <p:spPr bwMode="auto">
          <a:xfrm flipH="1">
            <a:off x="1562100" y="184626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8213" name="Rectangle 27"/>
          <p:cNvSpPr>
            <a:spLocks noChangeArrowheads="1"/>
          </p:cNvSpPr>
          <p:nvPr/>
        </p:nvSpPr>
        <p:spPr bwMode="auto">
          <a:xfrm flipH="1">
            <a:off x="5095875" y="2370138"/>
            <a:ext cx="1390650"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100s modules</a:t>
            </a:r>
          </a:p>
        </p:txBody>
      </p:sp>
      <p:sp>
        <p:nvSpPr>
          <p:cNvPr id="8214" name="Rectangle 28"/>
          <p:cNvSpPr>
            <a:spLocks noChangeArrowheads="1"/>
          </p:cNvSpPr>
          <p:nvPr/>
        </p:nvSpPr>
        <p:spPr bwMode="auto">
          <a:xfrm flipH="1">
            <a:off x="3162300" y="2370138"/>
            <a:ext cx="1533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~100s functions </a:t>
            </a:r>
          </a:p>
        </p:txBody>
      </p:sp>
      <p:sp>
        <p:nvSpPr>
          <p:cNvPr id="8215" name="Rectangle 29"/>
          <p:cNvSpPr>
            <a:spLocks noChangeArrowheads="1"/>
          </p:cNvSpPr>
          <p:nvPr/>
        </p:nvSpPr>
        <p:spPr bwMode="auto">
          <a:xfrm flipH="1">
            <a:off x="1562100" y="23701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~10s modes</a:t>
            </a:r>
          </a:p>
        </p:txBody>
      </p:sp>
      <p:sp>
        <p:nvSpPr>
          <p:cNvPr id="1791006" name="Freeform 30"/>
          <p:cNvSpPr>
            <a:spLocks/>
          </p:cNvSpPr>
          <p:nvPr/>
        </p:nvSpPr>
        <p:spPr bwMode="auto">
          <a:xfrm flipH="1">
            <a:off x="1533525" y="3636963"/>
            <a:ext cx="6564313"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8217" name="Rectangle 31"/>
          <p:cNvSpPr>
            <a:spLocks noChangeArrowheads="1"/>
          </p:cNvSpPr>
          <p:nvPr/>
        </p:nvSpPr>
        <p:spPr bwMode="auto">
          <a:xfrm flipH="1">
            <a:off x="6905625" y="3576638"/>
            <a:ext cx="1160463" cy="83502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Dynamic</a:t>
            </a:r>
          </a:p>
          <a:p>
            <a:pPr algn="ctr" eaLnBrk="0" hangingPunct="0"/>
            <a:r>
              <a:rPr lang="en-US" sz="1400" b="1"/>
              <a:t>topologies,</a:t>
            </a:r>
          </a:p>
          <a:p>
            <a:pPr algn="ctr" eaLnBrk="0" hangingPunct="0"/>
            <a:r>
              <a:rPr lang="en-US" sz="1400" b="1"/>
              <a:t>users,</a:t>
            </a:r>
          </a:p>
          <a:p>
            <a:pPr algn="ctr" eaLnBrk="0" hangingPunct="0"/>
            <a:r>
              <a:rPr lang="en-US" sz="1400" b="1"/>
              <a:t>content/use</a:t>
            </a:r>
          </a:p>
        </p:txBody>
      </p:sp>
      <p:sp>
        <p:nvSpPr>
          <p:cNvPr id="8218" name="Rectangle 32"/>
          <p:cNvSpPr>
            <a:spLocks noChangeArrowheads="1"/>
          </p:cNvSpPr>
          <p:nvPr/>
        </p:nvSpPr>
        <p:spPr bwMode="auto">
          <a:xfrm flipH="1">
            <a:off x="5095875" y="4160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User select</a:t>
            </a:r>
          </a:p>
        </p:txBody>
      </p:sp>
      <p:sp>
        <p:nvSpPr>
          <p:cNvPr id="8219" name="Rectangle 33"/>
          <p:cNvSpPr>
            <a:spLocks noChangeArrowheads="1"/>
          </p:cNvSpPr>
          <p:nvPr/>
        </p:nvSpPr>
        <p:spPr bwMode="auto">
          <a:xfrm flipH="1">
            <a:off x="3162300" y="4160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redundancy</a:t>
            </a:r>
          </a:p>
        </p:txBody>
      </p:sp>
      <p:sp>
        <p:nvSpPr>
          <p:cNvPr id="8220" name="Rectangle 34"/>
          <p:cNvSpPr>
            <a:spLocks noChangeArrowheads="1"/>
          </p:cNvSpPr>
          <p:nvPr/>
        </p:nvSpPr>
        <p:spPr bwMode="auto">
          <a:xfrm flipH="1">
            <a:off x="1533525" y="41608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Static (design)</a:t>
            </a:r>
          </a:p>
        </p:txBody>
      </p:sp>
      <p:sp>
        <p:nvSpPr>
          <p:cNvPr id="8221" name="Rectangle 35"/>
          <p:cNvSpPr>
            <a:spLocks noChangeArrowheads="1"/>
          </p:cNvSpPr>
          <p:nvPr/>
        </p:nvSpPr>
        <p:spPr bwMode="auto">
          <a:xfrm flipH="1">
            <a:off x="6675438" y="2379663"/>
            <a:ext cx="1390650"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100s Programs</a:t>
            </a:r>
          </a:p>
        </p:txBody>
      </p:sp>
      <p:sp>
        <p:nvSpPr>
          <p:cNvPr id="8222" name="Rectangle 36"/>
          <p:cNvSpPr>
            <a:spLocks noChangeArrowheads="1"/>
          </p:cNvSpPr>
          <p:nvPr/>
        </p:nvSpPr>
        <p:spPr bwMode="auto">
          <a:xfrm>
            <a:off x="39688" y="4864100"/>
            <a:ext cx="1409700" cy="427038"/>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Data </a:t>
            </a:r>
          </a:p>
          <a:p>
            <a:pPr algn="ctr" eaLnBrk="0" hangingPunct="0"/>
            <a:r>
              <a:rPr lang="en-US" sz="1400" b="1"/>
              <a:t>Complexity</a:t>
            </a:r>
          </a:p>
        </p:txBody>
      </p:sp>
      <p:sp>
        <p:nvSpPr>
          <p:cNvPr id="1791013" name="Freeform 37"/>
          <p:cNvSpPr>
            <a:spLocks/>
          </p:cNvSpPr>
          <p:nvPr/>
        </p:nvSpPr>
        <p:spPr bwMode="auto">
          <a:xfrm flipH="1">
            <a:off x="1535113" y="4491038"/>
            <a:ext cx="6580187"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8224" name="Rectangle 38"/>
          <p:cNvSpPr>
            <a:spLocks noChangeArrowheads="1"/>
          </p:cNvSpPr>
          <p:nvPr/>
        </p:nvSpPr>
        <p:spPr bwMode="auto">
          <a:xfrm flipH="1">
            <a:off x="6913563" y="4575175"/>
            <a:ext cx="1152525" cy="706438"/>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databases</a:t>
            </a:r>
          </a:p>
          <a:p>
            <a:pPr algn="ctr" eaLnBrk="0" hangingPunct="0"/>
            <a:r>
              <a:rPr lang="en-US" sz="1400" b="1"/>
              <a:t>web content</a:t>
            </a:r>
          </a:p>
          <a:p>
            <a:pPr algn="ctr" eaLnBrk="0" hangingPunct="0"/>
            <a:r>
              <a:rPr lang="en-US" sz="1400" b="1"/>
              <a:t>(semantic)</a:t>
            </a:r>
          </a:p>
        </p:txBody>
      </p:sp>
      <p:sp>
        <p:nvSpPr>
          <p:cNvPr id="8225" name="Rectangle 39"/>
          <p:cNvSpPr>
            <a:spLocks noChangeArrowheads="1"/>
          </p:cNvSpPr>
          <p:nvPr/>
        </p:nvSpPr>
        <p:spPr bwMode="auto">
          <a:xfrm flipH="1">
            <a:off x="5097463" y="50244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databases</a:t>
            </a:r>
          </a:p>
        </p:txBody>
      </p:sp>
      <p:sp>
        <p:nvSpPr>
          <p:cNvPr id="8226" name="Rectangle 40"/>
          <p:cNvSpPr>
            <a:spLocks noChangeArrowheads="1"/>
          </p:cNvSpPr>
          <p:nvPr/>
        </p:nvSpPr>
        <p:spPr bwMode="auto">
          <a:xfrm flipH="1">
            <a:off x="3163888" y="5030788"/>
            <a:ext cx="1152525" cy="25082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structures</a:t>
            </a:r>
          </a:p>
        </p:txBody>
      </p:sp>
      <p:sp>
        <p:nvSpPr>
          <p:cNvPr id="8227" name="Rectangle 41"/>
          <p:cNvSpPr>
            <a:spLocks noChangeArrowheads="1"/>
          </p:cNvSpPr>
          <p:nvPr/>
        </p:nvSpPr>
        <p:spPr bwMode="auto">
          <a:xfrm flipH="1">
            <a:off x="1535113" y="5024438"/>
            <a:ext cx="1152525"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arrays</a:t>
            </a:r>
          </a:p>
        </p:txBody>
      </p:sp>
      <p:sp>
        <p:nvSpPr>
          <p:cNvPr id="43" name="TextBox 6"/>
          <p:cNvSpPr txBox="1">
            <a:spLocks noChangeArrowheads="1"/>
          </p:cNvSpPr>
          <p:nvPr/>
        </p:nvSpPr>
        <p:spPr bwMode="auto">
          <a:xfrm>
            <a:off x="825500" y="5729288"/>
            <a:ext cx="7727950" cy="52387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indent="-692150" eaLnBrk="0" hangingPunct="0">
              <a:defRPr/>
            </a:pPr>
            <a:r>
              <a:rPr lang="en-US" sz="1400" b="1" i="1" dirty="0">
                <a:latin typeface="Arial" charset="0"/>
              </a:rPr>
              <a:t>…distributed and networked</a:t>
            </a:r>
            <a:r>
              <a:rPr lang="en-US" sz="1400" b="1" dirty="0">
                <a:latin typeface="Arial" charset="0"/>
              </a:rPr>
              <a:t> military system have their own set of challenges that set them apart from embedded systems; and </a:t>
            </a:r>
            <a:r>
              <a:rPr lang="en-US" sz="1400" b="1" i="1" dirty="0">
                <a:latin typeface="Arial" charset="0"/>
              </a:rPr>
              <a:t>avionics</a:t>
            </a:r>
            <a:r>
              <a:rPr lang="en-US" sz="1400" b="1" dirty="0">
                <a:latin typeface="Arial" charset="0"/>
              </a:rPr>
              <a:t> have elements of both domains.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Freeform 2"/>
          <p:cNvSpPr>
            <a:spLocks/>
          </p:cNvSpPr>
          <p:nvPr/>
        </p:nvSpPr>
        <p:spPr bwMode="auto">
          <a:xfrm>
            <a:off x="1560513" y="3995738"/>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9219" name="Rectangle 3"/>
          <p:cNvSpPr>
            <a:spLocks noGrp="1" noChangeArrowheads="1"/>
          </p:cNvSpPr>
          <p:nvPr>
            <p:ph type="title" idx="4294967295"/>
          </p:nvPr>
        </p:nvSpPr>
        <p:spPr>
          <a:xfrm>
            <a:off x="1066800" y="47625"/>
            <a:ext cx="7086600" cy="762000"/>
          </a:xfrm>
        </p:spPr>
        <p:txBody>
          <a:bodyPr/>
          <a:lstStyle/>
          <a:p>
            <a:pPr eaLnBrk="1" hangingPunct="1"/>
            <a:r>
              <a:rPr lang="en-US" smtClean="0"/>
              <a:t>Open Systems Technologies</a:t>
            </a:r>
          </a:p>
        </p:txBody>
      </p:sp>
      <p:sp>
        <p:nvSpPr>
          <p:cNvPr id="9220" name="Line 4"/>
          <p:cNvSpPr>
            <a:spLocks noChangeShapeType="1"/>
          </p:cNvSpPr>
          <p:nvPr/>
        </p:nvSpPr>
        <p:spPr bwMode="auto">
          <a:xfrm>
            <a:off x="207963" y="1247775"/>
            <a:ext cx="8601075" cy="0"/>
          </a:xfrm>
          <a:prstGeom prst="line">
            <a:avLst/>
          </a:prstGeom>
          <a:noFill/>
          <a:ln w="76200" cmpd="tri">
            <a:solidFill>
              <a:schemeClr val="tx1"/>
            </a:solidFill>
            <a:round/>
            <a:headEnd type="triangle" w="med" len="med"/>
            <a:tailEnd type="triangle" w="med" len="med"/>
          </a:ln>
        </p:spPr>
        <p:txBody>
          <a:bodyPr/>
          <a:lstStyle/>
          <a:p>
            <a:endParaRPr lang="en-US"/>
          </a:p>
        </p:txBody>
      </p:sp>
      <p:sp>
        <p:nvSpPr>
          <p:cNvPr id="9221" name="Text Box 5"/>
          <p:cNvSpPr txBox="1">
            <a:spLocks noChangeArrowheads="1"/>
          </p:cNvSpPr>
          <p:nvPr/>
        </p:nvSpPr>
        <p:spPr bwMode="auto">
          <a:xfrm>
            <a:off x="593725" y="925513"/>
            <a:ext cx="1771650" cy="304800"/>
          </a:xfrm>
          <a:prstGeom prst="rect">
            <a:avLst/>
          </a:prstGeom>
          <a:noFill/>
          <a:ln w="12700">
            <a:noFill/>
            <a:miter lim="800000"/>
            <a:headEnd type="none" w="sm" len="sm"/>
            <a:tailEnd type="none" w="sm" len="sm"/>
          </a:ln>
        </p:spPr>
        <p:txBody>
          <a:bodyPr wrap="none">
            <a:spAutoFit/>
          </a:bodyPr>
          <a:lstStyle/>
          <a:p>
            <a:pPr eaLnBrk="0" hangingPunct="0"/>
            <a:r>
              <a:rPr lang="en-US" sz="1400" b="1"/>
              <a:t>Embedded System</a:t>
            </a:r>
          </a:p>
        </p:txBody>
      </p:sp>
      <p:sp>
        <p:nvSpPr>
          <p:cNvPr id="9222" name="Text Box 6"/>
          <p:cNvSpPr txBox="1">
            <a:spLocks noChangeArrowheads="1"/>
          </p:cNvSpPr>
          <p:nvPr/>
        </p:nvSpPr>
        <p:spPr bwMode="auto">
          <a:xfrm>
            <a:off x="3336925" y="935038"/>
            <a:ext cx="1849438" cy="304800"/>
          </a:xfrm>
          <a:prstGeom prst="rect">
            <a:avLst/>
          </a:prstGeom>
          <a:noFill/>
          <a:ln w="12700">
            <a:noFill/>
            <a:miter lim="800000"/>
            <a:headEnd type="none" w="sm" len="sm"/>
            <a:tailEnd type="none" w="sm" len="sm"/>
          </a:ln>
        </p:spPr>
        <p:txBody>
          <a:bodyPr wrap="none">
            <a:spAutoFit/>
          </a:bodyPr>
          <a:lstStyle/>
          <a:p>
            <a:pPr eaLnBrk="0" hangingPunct="0"/>
            <a:r>
              <a:rPr lang="en-US" sz="1400" b="1"/>
              <a:t>Distributed  System</a:t>
            </a:r>
          </a:p>
        </p:txBody>
      </p:sp>
      <p:sp>
        <p:nvSpPr>
          <p:cNvPr id="9223" name="Text Box 7"/>
          <p:cNvSpPr txBox="1">
            <a:spLocks noChangeArrowheads="1"/>
          </p:cNvSpPr>
          <p:nvPr/>
        </p:nvSpPr>
        <p:spPr bwMode="auto">
          <a:xfrm>
            <a:off x="5861050" y="925513"/>
            <a:ext cx="2786063" cy="304800"/>
          </a:xfrm>
          <a:prstGeom prst="rect">
            <a:avLst/>
          </a:prstGeom>
          <a:noFill/>
          <a:ln w="12700">
            <a:noFill/>
            <a:miter lim="800000"/>
            <a:headEnd type="none" w="sm" len="sm"/>
            <a:tailEnd type="none" w="sm" len="sm"/>
          </a:ln>
        </p:spPr>
        <p:txBody>
          <a:bodyPr wrap="none">
            <a:spAutoFit/>
          </a:bodyPr>
          <a:lstStyle/>
          <a:p>
            <a:pPr eaLnBrk="0" hangingPunct="0"/>
            <a:r>
              <a:rPr lang="en-US" sz="1400" b="1"/>
              <a:t>Networked System-of-Systems</a:t>
            </a:r>
          </a:p>
        </p:txBody>
      </p:sp>
      <p:sp>
        <p:nvSpPr>
          <p:cNvPr id="9224" name="Rectangle 8"/>
          <p:cNvSpPr>
            <a:spLocks noChangeArrowheads="1"/>
          </p:cNvSpPr>
          <p:nvPr/>
        </p:nvSpPr>
        <p:spPr bwMode="auto">
          <a:xfrm>
            <a:off x="38100" y="2149475"/>
            <a:ext cx="1419225" cy="3948113"/>
          </a:xfrm>
          <a:prstGeom prst="rect">
            <a:avLst/>
          </a:prstGeom>
          <a:solidFill>
            <a:schemeClr val="accent1"/>
          </a:solidFill>
          <a:ln w="12700">
            <a:solidFill>
              <a:schemeClr val="tx1"/>
            </a:solidFill>
            <a:miter lim="800000"/>
            <a:headEnd type="none" w="sm" len="sm"/>
            <a:tailEnd type="none" w="sm" len="sm"/>
          </a:ln>
        </p:spPr>
        <p:txBody>
          <a:bodyPr wrap="none"/>
          <a:lstStyle/>
          <a:p>
            <a:pPr algn="ctr" eaLnBrk="0" hangingPunct="0"/>
            <a:r>
              <a:rPr lang="en-US" sz="1400" b="1"/>
              <a:t>Hardware</a:t>
            </a:r>
          </a:p>
        </p:txBody>
      </p:sp>
      <p:sp>
        <p:nvSpPr>
          <p:cNvPr id="9225" name="Rectangle 9"/>
          <p:cNvSpPr>
            <a:spLocks noChangeArrowheads="1"/>
          </p:cNvSpPr>
          <p:nvPr/>
        </p:nvSpPr>
        <p:spPr bwMode="auto">
          <a:xfrm>
            <a:off x="38100" y="2436813"/>
            <a:ext cx="1419225" cy="4476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Computation</a:t>
            </a:r>
          </a:p>
          <a:p>
            <a:pPr algn="ctr" eaLnBrk="0" hangingPunct="0"/>
            <a:r>
              <a:rPr lang="en-US" sz="1400" b="1"/>
              <a:t>Hardware</a:t>
            </a:r>
          </a:p>
        </p:txBody>
      </p:sp>
      <p:sp>
        <p:nvSpPr>
          <p:cNvPr id="9226" name="Rectangle 10"/>
          <p:cNvSpPr>
            <a:spLocks noChangeArrowheads="1"/>
          </p:cNvSpPr>
          <p:nvPr/>
        </p:nvSpPr>
        <p:spPr bwMode="auto">
          <a:xfrm>
            <a:off x="38100" y="3379788"/>
            <a:ext cx="1419225"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Computation</a:t>
            </a:r>
          </a:p>
          <a:p>
            <a:pPr algn="ctr" eaLnBrk="0" hangingPunct="0"/>
            <a:r>
              <a:rPr lang="en-US" sz="1400" b="1"/>
              <a:t>Middleware</a:t>
            </a:r>
          </a:p>
        </p:txBody>
      </p:sp>
      <p:sp>
        <p:nvSpPr>
          <p:cNvPr id="9227" name="Rectangle 11"/>
          <p:cNvSpPr>
            <a:spLocks noChangeArrowheads="1"/>
          </p:cNvSpPr>
          <p:nvPr/>
        </p:nvSpPr>
        <p:spPr bwMode="auto">
          <a:xfrm>
            <a:off x="38100" y="4398963"/>
            <a:ext cx="1409700" cy="4191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Communication</a:t>
            </a:r>
          </a:p>
          <a:p>
            <a:pPr algn="ctr" eaLnBrk="0" hangingPunct="0"/>
            <a:r>
              <a:rPr lang="en-US" sz="1400" b="1"/>
              <a:t>Hardware</a:t>
            </a:r>
          </a:p>
        </p:txBody>
      </p:sp>
      <p:sp>
        <p:nvSpPr>
          <p:cNvPr id="9228" name="Rectangle 12"/>
          <p:cNvSpPr>
            <a:spLocks noChangeArrowheads="1"/>
          </p:cNvSpPr>
          <p:nvPr/>
        </p:nvSpPr>
        <p:spPr bwMode="auto">
          <a:xfrm>
            <a:off x="38100" y="5300663"/>
            <a:ext cx="1409700" cy="40322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Communication</a:t>
            </a:r>
          </a:p>
          <a:p>
            <a:pPr algn="ctr" eaLnBrk="0" hangingPunct="0"/>
            <a:r>
              <a:rPr lang="en-US" sz="1400" b="1"/>
              <a:t>Middleware</a:t>
            </a:r>
          </a:p>
        </p:txBody>
      </p:sp>
      <p:sp>
        <p:nvSpPr>
          <p:cNvPr id="1793037" name="Freeform 13"/>
          <p:cNvSpPr>
            <a:spLocks/>
          </p:cNvSpPr>
          <p:nvPr/>
        </p:nvSpPr>
        <p:spPr bwMode="auto">
          <a:xfrm>
            <a:off x="1552575" y="2103438"/>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9230" name="Rectangle 14"/>
          <p:cNvSpPr>
            <a:spLocks noChangeArrowheads="1"/>
          </p:cNvSpPr>
          <p:nvPr/>
        </p:nvSpPr>
        <p:spPr bwMode="auto">
          <a:xfrm>
            <a:off x="1552575" y="2627313"/>
            <a:ext cx="2906713"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VLSI, FPGA, DSP, multicomputers</a:t>
            </a:r>
          </a:p>
        </p:txBody>
      </p:sp>
      <p:sp>
        <p:nvSpPr>
          <p:cNvPr id="9231" name="Rectangle 15"/>
          <p:cNvSpPr>
            <a:spLocks noChangeArrowheads="1"/>
          </p:cNvSpPr>
          <p:nvPr/>
        </p:nvSpPr>
        <p:spPr bwMode="auto">
          <a:xfrm>
            <a:off x="4603750" y="2627313"/>
            <a:ext cx="3475038" cy="25717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workstations, servers, clusters </a:t>
            </a:r>
          </a:p>
        </p:txBody>
      </p:sp>
      <p:sp>
        <p:nvSpPr>
          <p:cNvPr id="1793040" name="Freeform 16"/>
          <p:cNvSpPr>
            <a:spLocks/>
          </p:cNvSpPr>
          <p:nvPr/>
        </p:nvSpPr>
        <p:spPr bwMode="auto">
          <a:xfrm>
            <a:off x="1562100" y="304641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1793041" name="Freeform 17"/>
          <p:cNvSpPr>
            <a:spLocks/>
          </p:cNvSpPr>
          <p:nvPr/>
        </p:nvSpPr>
        <p:spPr bwMode="auto">
          <a:xfrm>
            <a:off x="1557338" y="4913313"/>
            <a:ext cx="6534150" cy="790575"/>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9234" name="Line 18"/>
          <p:cNvSpPr>
            <a:spLocks noChangeShapeType="1"/>
          </p:cNvSpPr>
          <p:nvPr/>
        </p:nvSpPr>
        <p:spPr bwMode="auto">
          <a:xfrm flipV="1">
            <a:off x="8148638" y="1668463"/>
            <a:ext cx="0" cy="571500"/>
          </a:xfrm>
          <a:prstGeom prst="line">
            <a:avLst/>
          </a:prstGeom>
          <a:noFill/>
          <a:ln w="28575">
            <a:solidFill>
              <a:schemeClr val="tx1"/>
            </a:solidFill>
            <a:round/>
            <a:headEnd type="none" w="sm" len="sm"/>
            <a:tailEnd type="triangle" w="sm" len="sm"/>
          </a:ln>
        </p:spPr>
        <p:txBody>
          <a:bodyPr/>
          <a:lstStyle/>
          <a:p>
            <a:endParaRPr lang="en-US"/>
          </a:p>
        </p:txBody>
      </p:sp>
      <p:sp>
        <p:nvSpPr>
          <p:cNvPr id="9235" name="Text Box 19"/>
          <p:cNvSpPr txBox="1">
            <a:spLocks noChangeArrowheads="1"/>
          </p:cNvSpPr>
          <p:nvPr/>
        </p:nvSpPr>
        <p:spPr bwMode="auto">
          <a:xfrm rot="-5400000">
            <a:off x="7599363" y="2541588"/>
            <a:ext cx="1254125" cy="244475"/>
          </a:xfrm>
          <a:prstGeom prst="rect">
            <a:avLst/>
          </a:prstGeom>
          <a:noFill/>
          <a:ln w="12700">
            <a:noFill/>
            <a:miter lim="800000"/>
            <a:headEnd type="none" w="sm" len="sm"/>
            <a:tailEnd type="none" w="sm" len="sm"/>
          </a:ln>
        </p:spPr>
        <p:txBody>
          <a:bodyPr>
            <a:spAutoFit/>
          </a:bodyPr>
          <a:lstStyle/>
          <a:p>
            <a:pPr eaLnBrk="0" hangingPunct="0"/>
            <a:r>
              <a:rPr lang="en-US" b="1">
                <a:solidFill>
                  <a:schemeClr val="hlink"/>
                </a:solidFill>
              </a:rPr>
              <a:t>specialization</a:t>
            </a:r>
          </a:p>
        </p:txBody>
      </p:sp>
      <p:sp>
        <p:nvSpPr>
          <p:cNvPr id="9236" name="Rectangle 20"/>
          <p:cNvSpPr>
            <a:spLocks noChangeArrowheads="1"/>
          </p:cNvSpPr>
          <p:nvPr/>
        </p:nvSpPr>
        <p:spPr bwMode="auto">
          <a:xfrm>
            <a:off x="1562100" y="3559175"/>
            <a:ext cx="2906713" cy="26352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SAL, VSIPL, PVTOL, RT-CORBA</a:t>
            </a:r>
          </a:p>
        </p:txBody>
      </p:sp>
      <p:sp>
        <p:nvSpPr>
          <p:cNvPr id="9237" name="Rectangle 21"/>
          <p:cNvSpPr>
            <a:spLocks noChangeArrowheads="1"/>
          </p:cNvSpPr>
          <p:nvPr/>
        </p:nvSpPr>
        <p:spPr bwMode="auto">
          <a:xfrm>
            <a:off x="4572000" y="3559175"/>
            <a:ext cx="3524250" cy="265113"/>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 Libraries, CORBA, SOA, NCES</a:t>
            </a:r>
          </a:p>
        </p:txBody>
      </p:sp>
      <p:sp>
        <p:nvSpPr>
          <p:cNvPr id="9238" name="Rectangle 22"/>
          <p:cNvSpPr>
            <a:spLocks noChangeArrowheads="1"/>
          </p:cNvSpPr>
          <p:nvPr/>
        </p:nvSpPr>
        <p:spPr bwMode="auto">
          <a:xfrm>
            <a:off x="4581525" y="5434013"/>
            <a:ext cx="3524250" cy="265112"/>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DDS, CORBA, JMS, HTTP, SOAP</a:t>
            </a:r>
          </a:p>
        </p:txBody>
      </p:sp>
      <p:sp>
        <p:nvSpPr>
          <p:cNvPr id="9239" name="Rectangle 23"/>
          <p:cNvSpPr>
            <a:spLocks noChangeArrowheads="1"/>
          </p:cNvSpPr>
          <p:nvPr/>
        </p:nvSpPr>
        <p:spPr bwMode="auto">
          <a:xfrm>
            <a:off x="1555750" y="5434013"/>
            <a:ext cx="2922588" cy="265112"/>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SMM, (RT)-MPI, RT-CORBA,DDS </a:t>
            </a:r>
          </a:p>
        </p:txBody>
      </p:sp>
      <p:sp>
        <p:nvSpPr>
          <p:cNvPr id="9240" name="Rectangle 24"/>
          <p:cNvSpPr>
            <a:spLocks noChangeArrowheads="1"/>
          </p:cNvSpPr>
          <p:nvPr/>
        </p:nvSpPr>
        <p:spPr bwMode="auto">
          <a:xfrm>
            <a:off x="1571625" y="4513263"/>
            <a:ext cx="2906713" cy="26352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FPDP, VME, Myrinet, RapidIO</a:t>
            </a:r>
          </a:p>
        </p:txBody>
      </p:sp>
      <p:sp>
        <p:nvSpPr>
          <p:cNvPr id="9241" name="Rectangle 25"/>
          <p:cNvSpPr>
            <a:spLocks noChangeArrowheads="1"/>
          </p:cNvSpPr>
          <p:nvPr/>
        </p:nvSpPr>
        <p:spPr bwMode="auto">
          <a:xfrm>
            <a:off x="4572000" y="4513263"/>
            <a:ext cx="2906713" cy="263525"/>
          </a:xfrm>
          <a:prstGeom prst="rect">
            <a:avLst/>
          </a:prstGeom>
          <a:solidFill>
            <a:srgbClr val="FFFFCC"/>
          </a:solidFill>
          <a:ln w="12700">
            <a:solidFill>
              <a:schemeClr val="tx1"/>
            </a:solidFill>
            <a:miter lim="800000"/>
            <a:headEnd type="none" w="sm" len="sm"/>
            <a:tailEnd type="none" w="sm" len="sm"/>
          </a:ln>
        </p:spPr>
        <p:txBody>
          <a:bodyPr wrap="none" anchor="ctr"/>
          <a:lstStyle/>
          <a:p>
            <a:pPr algn="ctr" eaLnBrk="0" hangingPunct="0"/>
            <a:r>
              <a:rPr lang="en-US" sz="1400" b="1"/>
              <a:t>IP based: Infiniband, GigE, WWW</a:t>
            </a:r>
          </a:p>
        </p:txBody>
      </p:sp>
      <p:grpSp>
        <p:nvGrpSpPr>
          <p:cNvPr id="2" name="Group 26"/>
          <p:cNvGrpSpPr>
            <a:grpSpLocks/>
          </p:cNvGrpSpPr>
          <p:nvPr/>
        </p:nvGrpSpPr>
        <p:grpSpPr bwMode="auto">
          <a:xfrm>
            <a:off x="1333500" y="1662113"/>
            <a:ext cx="3902075" cy="4179887"/>
            <a:chOff x="830" y="1142"/>
            <a:chExt cx="2366" cy="2703"/>
          </a:xfrm>
        </p:grpSpPr>
        <p:sp>
          <p:nvSpPr>
            <p:cNvPr id="9255" name="Oval 27"/>
            <p:cNvSpPr>
              <a:spLocks noChangeArrowheads="1"/>
            </p:cNvSpPr>
            <p:nvPr/>
          </p:nvSpPr>
          <p:spPr bwMode="auto">
            <a:xfrm>
              <a:off x="830" y="1142"/>
              <a:ext cx="2366" cy="2703"/>
            </a:xfrm>
            <a:prstGeom prst="ellipse">
              <a:avLst/>
            </a:prstGeom>
            <a:solidFill>
              <a:srgbClr val="FFCCCC">
                <a:alpha val="52156"/>
              </a:srgbClr>
            </a:solidFill>
            <a:ln w="28575">
              <a:solidFill>
                <a:srgbClr val="000099"/>
              </a:solidFill>
              <a:round/>
              <a:headEnd type="none" w="sm" len="sm"/>
              <a:tailEnd type="none" w="sm" len="sm"/>
            </a:ln>
          </p:spPr>
          <p:txBody>
            <a:bodyPr wrap="none" anchor="ctr"/>
            <a:lstStyle/>
            <a:p>
              <a:pPr eaLnBrk="0" hangingPunct="0"/>
              <a:endParaRPr lang="en-US"/>
            </a:p>
          </p:txBody>
        </p:sp>
        <p:sp>
          <p:nvSpPr>
            <p:cNvPr id="9256" name="Text Box 28"/>
            <p:cNvSpPr txBox="1">
              <a:spLocks noChangeArrowheads="1"/>
            </p:cNvSpPr>
            <p:nvPr/>
          </p:nvSpPr>
          <p:spPr bwMode="auto">
            <a:xfrm>
              <a:off x="1458" y="1315"/>
              <a:ext cx="1082" cy="212"/>
            </a:xfrm>
            <a:prstGeom prst="rect">
              <a:avLst/>
            </a:prstGeom>
            <a:solidFill>
              <a:srgbClr val="FFCCCC"/>
            </a:solidFill>
            <a:ln w="12700">
              <a:noFill/>
              <a:miter lim="800000"/>
              <a:headEnd type="none" w="sm" len="sm"/>
              <a:tailEnd type="none" w="sm" len="sm"/>
            </a:ln>
          </p:spPr>
          <p:txBody>
            <a:bodyPr>
              <a:spAutoFit/>
            </a:bodyPr>
            <a:lstStyle/>
            <a:p>
              <a:pPr eaLnBrk="0" hangingPunct="0"/>
              <a:r>
                <a:rPr lang="en-US" sz="1600" b="1">
                  <a:solidFill>
                    <a:srgbClr val="000099"/>
                  </a:solidFill>
                </a:rPr>
                <a:t>Embedded OSA</a:t>
              </a:r>
            </a:p>
          </p:txBody>
        </p:sp>
      </p:grpSp>
      <p:grpSp>
        <p:nvGrpSpPr>
          <p:cNvPr id="3" name="Group 29"/>
          <p:cNvGrpSpPr>
            <a:grpSpLocks/>
          </p:cNvGrpSpPr>
          <p:nvPr/>
        </p:nvGrpSpPr>
        <p:grpSpPr bwMode="auto">
          <a:xfrm>
            <a:off x="4005263" y="1673225"/>
            <a:ext cx="4013200" cy="4160838"/>
            <a:chOff x="2635" y="1060"/>
            <a:chExt cx="2415" cy="2779"/>
          </a:xfrm>
        </p:grpSpPr>
        <p:sp>
          <p:nvSpPr>
            <p:cNvPr id="9253" name="Oval 30"/>
            <p:cNvSpPr>
              <a:spLocks noChangeArrowheads="1"/>
            </p:cNvSpPr>
            <p:nvPr/>
          </p:nvSpPr>
          <p:spPr bwMode="auto">
            <a:xfrm>
              <a:off x="2635" y="1060"/>
              <a:ext cx="2415" cy="2779"/>
            </a:xfrm>
            <a:prstGeom prst="ellipse">
              <a:avLst/>
            </a:prstGeom>
            <a:solidFill>
              <a:srgbClr val="CCFFCC">
                <a:alpha val="50195"/>
              </a:srgbClr>
            </a:solidFill>
            <a:ln w="28575">
              <a:solidFill>
                <a:srgbClr val="000099"/>
              </a:solidFill>
              <a:round/>
              <a:headEnd type="none" w="sm" len="sm"/>
              <a:tailEnd type="none" w="sm" len="sm"/>
            </a:ln>
          </p:spPr>
          <p:txBody>
            <a:bodyPr wrap="none" anchor="ctr"/>
            <a:lstStyle/>
            <a:p>
              <a:pPr eaLnBrk="0" hangingPunct="0"/>
              <a:endParaRPr lang="en-US"/>
            </a:p>
          </p:txBody>
        </p:sp>
        <p:sp>
          <p:nvSpPr>
            <p:cNvPr id="9254" name="Text Box 31"/>
            <p:cNvSpPr txBox="1">
              <a:spLocks noChangeArrowheads="1"/>
            </p:cNvSpPr>
            <p:nvPr/>
          </p:nvSpPr>
          <p:spPr bwMode="auto">
            <a:xfrm>
              <a:off x="3313" y="1227"/>
              <a:ext cx="1089" cy="220"/>
            </a:xfrm>
            <a:prstGeom prst="rect">
              <a:avLst/>
            </a:prstGeom>
            <a:solidFill>
              <a:srgbClr val="CCFFCC"/>
            </a:solidFill>
            <a:ln w="12700">
              <a:noFill/>
              <a:miter lim="800000"/>
              <a:headEnd type="none" w="sm" len="sm"/>
              <a:tailEnd type="none" w="sm" len="sm"/>
            </a:ln>
          </p:spPr>
          <p:txBody>
            <a:bodyPr wrap="none">
              <a:spAutoFit/>
            </a:bodyPr>
            <a:lstStyle/>
            <a:p>
              <a:pPr eaLnBrk="0" hangingPunct="0"/>
              <a:r>
                <a:rPr lang="en-US" sz="1600" b="1">
                  <a:solidFill>
                    <a:srgbClr val="000099"/>
                  </a:solidFill>
                </a:rPr>
                <a:t>Networked SOA</a:t>
              </a:r>
            </a:p>
          </p:txBody>
        </p:sp>
      </p:grpSp>
      <p:sp>
        <p:nvSpPr>
          <p:cNvPr id="1793056" name="Freeform 32"/>
          <p:cNvSpPr>
            <a:spLocks/>
          </p:cNvSpPr>
          <p:nvPr/>
        </p:nvSpPr>
        <p:spPr bwMode="auto">
          <a:xfrm>
            <a:off x="8143875" y="1905000"/>
            <a:ext cx="781050" cy="341313"/>
          </a:xfrm>
          <a:custGeom>
            <a:avLst/>
            <a:gdLst/>
            <a:ahLst/>
            <a:cxnLst>
              <a:cxn ang="0">
                <a:pos x="4116" y="498"/>
              </a:cxn>
              <a:cxn ang="0">
                <a:pos x="0" y="498"/>
              </a:cxn>
              <a:cxn ang="0">
                <a:pos x="0" y="0"/>
              </a:cxn>
              <a:cxn ang="0">
                <a:pos x="4116" y="294"/>
              </a:cxn>
              <a:cxn ang="0">
                <a:pos x="4116" y="498"/>
              </a:cxn>
            </a:cxnLst>
            <a:rect l="0" t="0" r="r" b="b"/>
            <a:pathLst>
              <a:path w="4116" h="498">
                <a:moveTo>
                  <a:pt x="4116" y="498"/>
                </a:moveTo>
                <a:lnTo>
                  <a:pt x="0" y="498"/>
                </a:lnTo>
                <a:lnTo>
                  <a:pt x="0" y="0"/>
                </a:lnTo>
                <a:lnTo>
                  <a:pt x="4116" y="294"/>
                </a:lnTo>
                <a:lnTo>
                  <a:pt x="4116" y="498"/>
                </a:lnTo>
                <a:close/>
              </a:path>
            </a:pathLst>
          </a:custGeom>
          <a:gradFill rotWithShape="1">
            <a:gsLst>
              <a:gs pos="0">
                <a:srgbClr val="CC3300"/>
              </a:gs>
              <a:gs pos="100000">
                <a:srgbClr val="008000"/>
              </a:gs>
            </a:gsLst>
            <a:lin ang="0" scaled="1"/>
          </a:gradFill>
          <a:ln w="12700" cap="flat"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eaLnBrk="0" hangingPunct="0">
              <a:defRPr/>
            </a:pPr>
            <a:endParaRPr lang="en-US">
              <a:latin typeface="Arial" charset="0"/>
            </a:endParaRPr>
          </a:p>
        </p:txBody>
      </p:sp>
      <p:sp>
        <p:nvSpPr>
          <p:cNvPr id="9245" name="Text Box 33"/>
          <p:cNvSpPr txBox="1">
            <a:spLocks noChangeArrowheads="1"/>
          </p:cNvSpPr>
          <p:nvPr/>
        </p:nvSpPr>
        <p:spPr bwMode="auto">
          <a:xfrm rot="-5400000">
            <a:off x="8196263" y="2324100"/>
            <a:ext cx="1254125" cy="244475"/>
          </a:xfrm>
          <a:prstGeom prst="rect">
            <a:avLst/>
          </a:prstGeom>
          <a:noFill/>
          <a:ln w="12700">
            <a:noFill/>
            <a:miter lim="800000"/>
            <a:headEnd type="none" w="sm" len="sm"/>
            <a:tailEnd type="none" w="sm" len="sm"/>
          </a:ln>
        </p:spPr>
        <p:txBody>
          <a:bodyPr>
            <a:spAutoFit/>
          </a:bodyPr>
          <a:lstStyle/>
          <a:p>
            <a:pPr eaLnBrk="0" hangingPunct="0"/>
            <a:r>
              <a:rPr lang="en-US" b="1">
                <a:solidFill>
                  <a:schemeClr val="accent2"/>
                </a:solidFill>
              </a:rPr>
              <a:t>generality</a:t>
            </a:r>
          </a:p>
        </p:txBody>
      </p:sp>
      <p:sp>
        <p:nvSpPr>
          <p:cNvPr id="9246" name="Text Box 34"/>
          <p:cNvSpPr txBox="1">
            <a:spLocks noChangeArrowheads="1"/>
          </p:cNvSpPr>
          <p:nvPr/>
        </p:nvSpPr>
        <p:spPr bwMode="auto">
          <a:xfrm>
            <a:off x="8102600" y="1563688"/>
            <a:ext cx="1041400" cy="396875"/>
          </a:xfrm>
          <a:prstGeom prst="rect">
            <a:avLst/>
          </a:prstGeom>
          <a:noFill/>
          <a:ln w="12700">
            <a:noFill/>
            <a:miter lim="800000"/>
            <a:headEnd type="none" w="sm" len="sm"/>
            <a:tailEnd type="none" w="sm" len="sm"/>
          </a:ln>
        </p:spPr>
        <p:txBody>
          <a:bodyPr>
            <a:spAutoFit/>
          </a:bodyPr>
          <a:lstStyle/>
          <a:p>
            <a:pPr eaLnBrk="0" hangingPunct="0"/>
            <a:r>
              <a:rPr lang="en-US" b="1"/>
              <a:t> Performance</a:t>
            </a:r>
          </a:p>
          <a:p>
            <a:pPr eaLnBrk="0" hangingPunct="0"/>
            <a:r>
              <a:rPr lang="en-US" b="1"/>
              <a:t>(Low Latency)</a:t>
            </a:r>
          </a:p>
        </p:txBody>
      </p:sp>
      <p:sp>
        <p:nvSpPr>
          <p:cNvPr id="9247" name="Rectangle 35"/>
          <p:cNvSpPr>
            <a:spLocks noChangeArrowheads="1"/>
          </p:cNvSpPr>
          <p:nvPr/>
        </p:nvSpPr>
        <p:spPr bwMode="auto">
          <a:xfrm>
            <a:off x="647700" y="1295400"/>
            <a:ext cx="1762125" cy="27622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Airborne Radar</a:t>
            </a:r>
          </a:p>
        </p:txBody>
      </p:sp>
      <p:sp>
        <p:nvSpPr>
          <p:cNvPr id="9248" name="Rectangle 36"/>
          <p:cNvSpPr>
            <a:spLocks noChangeArrowheads="1"/>
          </p:cNvSpPr>
          <p:nvPr/>
        </p:nvSpPr>
        <p:spPr bwMode="auto">
          <a:xfrm>
            <a:off x="3162300" y="1295400"/>
            <a:ext cx="12668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Avionics</a:t>
            </a:r>
          </a:p>
        </p:txBody>
      </p:sp>
      <p:sp>
        <p:nvSpPr>
          <p:cNvPr id="9249" name="Rectangle 37"/>
          <p:cNvSpPr>
            <a:spLocks noChangeArrowheads="1"/>
          </p:cNvSpPr>
          <p:nvPr/>
        </p:nvSpPr>
        <p:spPr bwMode="auto">
          <a:xfrm>
            <a:off x="4851400" y="1295400"/>
            <a:ext cx="17621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Ground Station</a:t>
            </a:r>
          </a:p>
        </p:txBody>
      </p:sp>
      <p:sp>
        <p:nvSpPr>
          <p:cNvPr id="9250" name="Rectangle 38"/>
          <p:cNvSpPr>
            <a:spLocks noChangeArrowheads="1"/>
          </p:cNvSpPr>
          <p:nvPr/>
        </p:nvSpPr>
        <p:spPr bwMode="auto">
          <a:xfrm>
            <a:off x="6943725" y="1295400"/>
            <a:ext cx="1266825" cy="25717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400" b="1"/>
              <a:t>GIG</a:t>
            </a:r>
          </a:p>
        </p:txBody>
      </p:sp>
      <p:sp>
        <p:nvSpPr>
          <p:cNvPr id="9251" name="Text Box 39"/>
          <p:cNvSpPr txBox="1">
            <a:spLocks noChangeArrowheads="1"/>
          </p:cNvSpPr>
          <p:nvPr/>
        </p:nvSpPr>
        <p:spPr bwMode="auto">
          <a:xfrm>
            <a:off x="1485900" y="6405563"/>
            <a:ext cx="2836863" cy="457200"/>
          </a:xfrm>
          <a:prstGeom prst="rect">
            <a:avLst/>
          </a:prstGeom>
          <a:noFill/>
          <a:ln w="12700">
            <a:noFill/>
            <a:miter lim="800000"/>
            <a:headEnd type="none" w="sm" len="sm"/>
            <a:tailEnd type="none" w="sm" len="sm"/>
          </a:ln>
        </p:spPr>
        <p:txBody>
          <a:bodyPr wrap="none">
            <a:spAutoFit/>
          </a:bodyPr>
          <a:lstStyle/>
          <a:p>
            <a:pPr eaLnBrk="0" hangingPunct="0"/>
            <a:r>
              <a:rPr lang="en-US" sz="1200" b="1"/>
              <a:t>SOA = Service Oriented Architecture</a:t>
            </a:r>
          </a:p>
          <a:p>
            <a:pPr eaLnBrk="0" hangingPunct="0"/>
            <a:r>
              <a:rPr lang="en-US" sz="1200" b="1"/>
              <a:t>OSA = Open System Architecture</a:t>
            </a:r>
          </a:p>
        </p:txBody>
      </p:sp>
      <p:sp>
        <p:nvSpPr>
          <p:cNvPr id="40" name="TextBox 6"/>
          <p:cNvSpPr txBox="1">
            <a:spLocks noChangeArrowheads="1"/>
          </p:cNvSpPr>
          <p:nvPr/>
        </p:nvSpPr>
        <p:spPr bwMode="auto">
          <a:xfrm>
            <a:off x="1682750" y="5940425"/>
            <a:ext cx="6870700" cy="306388"/>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indent="-692150" eaLnBrk="0" hangingPunct="0">
              <a:defRPr/>
            </a:pPr>
            <a:r>
              <a:rPr lang="en-US" sz="1400" b="1" i="1" dirty="0">
                <a:latin typeface="Arial" charset="0"/>
              </a:rPr>
              <a:t>Domain specific technologies support open architectures in the two domains</a:t>
            </a:r>
            <a:endParaRPr lang="en-US" sz="14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6486525" y="914400"/>
            <a:ext cx="1666875" cy="1162050"/>
          </a:xfrm>
          <a:prstGeom prst="ellipse">
            <a:avLst/>
          </a:prstGeom>
          <a:gradFill rotWithShape="1">
            <a:gsLst>
              <a:gs pos="0">
                <a:srgbClr val="FFCCCC"/>
              </a:gs>
              <a:gs pos="100000">
                <a:srgbClr val="CCFFCC"/>
              </a:gs>
            </a:gsLst>
            <a:lin ang="5400000" scaled="1"/>
          </a:gradFill>
          <a:ln w="28575">
            <a:solidFill>
              <a:schemeClr val="bg2"/>
            </a:solidFill>
            <a:round/>
            <a:headEnd type="none" w="sm" len="sm"/>
            <a:tailEnd type="none" w="sm" len="sm"/>
          </a:ln>
        </p:spPr>
        <p:txBody>
          <a:bodyPr wrap="none" anchor="ctr"/>
          <a:lstStyle/>
          <a:p>
            <a:pPr eaLnBrk="0" hangingPunct="0"/>
            <a:endParaRPr lang="en-US"/>
          </a:p>
        </p:txBody>
      </p:sp>
      <p:sp>
        <p:nvSpPr>
          <p:cNvPr id="10243" name="Oval 3"/>
          <p:cNvSpPr>
            <a:spLocks noChangeArrowheads="1"/>
          </p:cNvSpPr>
          <p:nvPr/>
        </p:nvSpPr>
        <p:spPr bwMode="auto">
          <a:xfrm>
            <a:off x="676275" y="1181100"/>
            <a:ext cx="1666875" cy="1162050"/>
          </a:xfrm>
          <a:prstGeom prst="ellipse">
            <a:avLst/>
          </a:prstGeom>
          <a:gradFill rotWithShape="1">
            <a:gsLst>
              <a:gs pos="0">
                <a:srgbClr val="FFCCCC"/>
              </a:gs>
              <a:gs pos="100000">
                <a:srgbClr val="CCFFCC"/>
              </a:gs>
            </a:gsLst>
            <a:lin ang="5400000" scaled="1"/>
          </a:gradFill>
          <a:ln w="28575">
            <a:solidFill>
              <a:schemeClr val="bg2"/>
            </a:solidFill>
            <a:round/>
            <a:headEnd type="none" w="sm" len="sm"/>
            <a:tailEnd type="none" w="sm" len="sm"/>
          </a:ln>
        </p:spPr>
        <p:txBody>
          <a:bodyPr wrap="none" anchor="ctr"/>
          <a:lstStyle/>
          <a:p>
            <a:pPr eaLnBrk="0" hangingPunct="0"/>
            <a:endParaRPr lang="en-US"/>
          </a:p>
        </p:txBody>
      </p:sp>
      <p:sp>
        <p:nvSpPr>
          <p:cNvPr id="10244" name="Oval 4"/>
          <p:cNvSpPr>
            <a:spLocks noChangeArrowheads="1"/>
          </p:cNvSpPr>
          <p:nvPr/>
        </p:nvSpPr>
        <p:spPr bwMode="auto">
          <a:xfrm>
            <a:off x="4090988" y="809625"/>
            <a:ext cx="981075" cy="885825"/>
          </a:xfrm>
          <a:prstGeom prst="ellipse">
            <a:avLst/>
          </a:prstGeom>
          <a:solidFill>
            <a:srgbClr val="FFCCCC"/>
          </a:solidFill>
          <a:ln w="28575">
            <a:solidFill>
              <a:schemeClr val="bg2"/>
            </a:solidFill>
            <a:round/>
            <a:headEnd type="none" w="sm" len="sm"/>
            <a:tailEnd type="none" w="sm" len="sm"/>
          </a:ln>
        </p:spPr>
        <p:txBody>
          <a:bodyPr wrap="none" anchor="ctr"/>
          <a:lstStyle/>
          <a:p>
            <a:pPr eaLnBrk="0" hangingPunct="0"/>
            <a:endParaRPr lang="en-US"/>
          </a:p>
        </p:txBody>
      </p:sp>
      <p:sp>
        <p:nvSpPr>
          <p:cNvPr id="10245" name="Oval 5"/>
          <p:cNvSpPr>
            <a:spLocks noChangeArrowheads="1"/>
          </p:cNvSpPr>
          <p:nvPr/>
        </p:nvSpPr>
        <p:spPr bwMode="auto">
          <a:xfrm>
            <a:off x="5705475" y="2047875"/>
            <a:ext cx="1400175" cy="695325"/>
          </a:xfrm>
          <a:prstGeom prst="ellipse">
            <a:avLst/>
          </a:prstGeom>
          <a:solidFill>
            <a:srgbClr val="CCFFCC"/>
          </a:solidFill>
          <a:ln w="28575">
            <a:solidFill>
              <a:schemeClr val="bg2"/>
            </a:solidFill>
            <a:round/>
            <a:headEnd type="none" w="sm" len="sm"/>
            <a:tailEnd type="none" w="sm" len="sm"/>
          </a:ln>
        </p:spPr>
        <p:txBody>
          <a:bodyPr wrap="none" anchor="ctr"/>
          <a:lstStyle/>
          <a:p>
            <a:pPr eaLnBrk="0" hangingPunct="0"/>
            <a:endParaRPr lang="en-US"/>
          </a:p>
        </p:txBody>
      </p:sp>
      <p:sp>
        <p:nvSpPr>
          <p:cNvPr id="10246" name="Oval 6"/>
          <p:cNvSpPr>
            <a:spLocks noChangeArrowheads="1"/>
          </p:cNvSpPr>
          <p:nvPr/>
        </p:nvSpPr>
        <p:spPr bwMode="auto">
          <a:xfrm>
            <a:off x="1971675" y="2247900"/>
            <a:ext cx="1400175" cy="695325"/>
          </a:xfrm>
          <a:prstGeom prst="ellipse">
            <a:avLst/>
          </a:prstGeom>
          <a:solidFill>
            <a:srgbClr val="CCFFCC"/>
          </a:solidFill>
          <a:ln w="28575">
            <a:solidFill>
              <a:schemeClr val="bg2"/>
            </a:solidFill>
            <a:round/>
            <a:headEnd type="none" w="sm" len="sm"/>
            <a:tailEnd type="none" w="sm" len="sm"/>
          </a:ln>
        </p:spPr>
        <p:txBody>
          <a:bodyPr wrap="none" anchor="ctr"/>
          <a:lstStyle/>
          <a:p>
            <a:pPr eaLnBrk="0" hangingPunct="0"/>
            <a:endParaRPr lang="en-US"/>
          </a:p>
        </p:txBody>
      </p:sp>
      <p:pic>
        <p:nvPicPr>
          <p:cNvPr id="10247" name="Picture 7"/>
          <p:cNvPicPr>
            <a:picLocks noChangeArrowheads="1"/>
          </p:cNvPicPr>
          <p:nvPr/>
        </p:nvPicPr>
        <p:blipFill>
          <a:blip r:embed="rId3" cstate="print"/>
          <a:srcRect/>
          <a:stretch>
            <a:fillRect/>
          </a:stretch>
        </p:blipFill>
        <p:spPr bwMode="auto">
          <a:xfrm>
            <a:off x="898525" y="1346200"/>
            <a:ext cx="1243013" cy="854075"/>
          </a:xfrm>
          <a:prstGeom prst="rect">
            <a:avLst/>
          </a:prstGeom>
          <a:noFill/>
          <a:ln w="9525">
            <a:noFill/>
            <a:miter lim="800000"/>
            <a:headEnd/>
            <a:tailEnd/>
          </a:ln>
        </p:spPr>
      </p:pic>
      <p:sp>
        <p:nvSpPr>
          <p:cNvPr id="10248" name="Rectangle 8"/>
          <p:cNvSpPr>
            <a:spLocks noGrp="1" noChangeArrowheads="1"/>
          </p:cNvSpPr>
          <p:nvPr>
            <p:ph type="title"/>
          </p:nvPr>
        </p:nvSpPr>
        <p:spPr>
          <a:xfrm>
            <a:off x="1027113" y="47625"/>
            <a:ext cx="7086600" cy="762000"/>
          </a:xfrm>
        </p:spPr>
        <p:txBody>
          <a:bodyPr/>
          <a:lstStyle/>
          <a:p>
            <a:pPr eaLnBrk="1" hangingPunct="1"/>
            <a:r>
              <a:rPr lang="en-US" smtClean="0"/>
              <a:t>Open Architecture Thrusts</a:t>
            </a:r>
          </a:p>
        </p:txBody>
      </p:sp>
      <p:sp>
        <p:nvSpPr>
          <p:cNvPr id="10249" name="Oval 9"/>
          <p:cNvSpPr>
            <a:spLocks noChangeArrowheads="1"/>
          </p:cNvSpPr>
          <p:nvPr/>
        </p:nvSpPr>
        <p:spPr bwMode="auto">
          <a:xfrm>
            <a:off x="2762250" y="2862263"/>
            <a:ext cx="3590925" cy="1133475"/>
          </a:xfrm>
          <a:prstGeom prst="ellipse">
            <a:avLst/>
          </a:prstGeom>
          <a:solidFill>
            <a:srgbClr val="CCFFCC"/>
          </a:solidFill>
          <a:ln w="76200" cmpd="tri">
            <a:solidFill>
              <a:srgbClr val="000099"/>
            </a:solidFill>
            <a:round/>
            <a:headEnd type="none" w="sm" len="sm"/>
            <a:tailEnd type="none" w="sm" len="sm"/>
          </a:ln>
          <a:effectLst>
            <a:prstShdw prst="shdw17" dist="17961" dir="13500000">
              <a:srgbClr val="FFFF99">
                <a:alpha val="50000"/>
              </a:srgbClr>
            </a:prstShdw>
          </a:effectLst>
        </p:spPr>
        <p:txBody>
          <a:bodyPr wrap="none" anchor="ctr"/>
          <a:lstStyle/>
          <a:p>
            <a:pPr algn="ctr" eaLnBrk="0" hangingPunct="0"/>
            <a:r>
              <a:rPr lang="en-US" sz="1800" b="1"/>
              <a:t>GIG </a:t>
            </a:r>
          </a:p>
          <a:p>
            <a:pPr algn="ctr" eaLnBrk="0" hangingPunct="0"/>
            <a:r>
              <a:rPr lang="en-US" sz="1800" b="1"/>
              <a:t>Compatible </a:t>
            </a:r>
          </a:p>
          <a:p>
            <a:pPr algn="ctr" eaLnBrk="0" hangingPunct="0"/>
            <a:r>
              <a:rPr lang="en-US" sz="1800" b="1"/>
              <a:t>Networks</a:t>
            </a:r>
          </a:p>
        </p:txBody>
      </p:sp>
      <p:sp>
        <p:nvSpPr>
          <p:cNvPr id="1944586" name="AutoShape 10"/>
          <p:cNvSpPr>
            <a:spLocks noChangeArrowheads="1"/>
          </p:cNvSpPr>
          <p:nvPr/>
        </p:nvSpPr>
        <p:spPr bwMode="auto">
          <a:xfrm>
            <a:off x="5867400" y="2162175"/>
            <a:ext cx="1028700" cy="447675"/>
          </a:xfrm>
          <a:prstGeom prst="roundRect">
            <a:avLst>
              <a:gd name="adj" fmla="val 16667"/>
            </a:avLst>
          </a:prstGeom>
          <a:solidFill>
            <a:srgbClr val="000099"/>
          </a:solidFill>
          <a:ln w="12700">
            <a:solidFill>
              <a:schemeClr val="tx1"/>
            </a:solidFill>
            <a:round/>
            <a:headEnd type="none" w="sm" len="sm"/>
            <a:tailEnd type="none" w="sm" len="sm"/>
          </a:ln>
          <a:effectLst>
            <a:outerShdw dist="35921" dir="2700000" algn="ctr" rotWithShape="0">
              <a:schemeClr val="bg2"/>
            </a:outerShdw>
          </a:effectLst>
        </p:spPr>
        <p:txBody>
          <a:bodyPr wrap="none"/>
          <a:lstStyle/>
          <a:p>
            <a:pPr algn="ctr" eaLnBrk="0" hangingPunct="0">
              <a:defRPr/>
            </a:pPr>
            <a:r>
              <a:rPr lang="en-US" sz="1200" b="1">
                <a:solidFill>
                  <a:schemeClr val="bg1"/>
                </a:solidFill>
                <a:latin typeface="Arial" charset="0"/>
              </a:rPr>
              <a:t>MCE</a:t>
            </a:r>
          </a:p>
        </p:txBody>
      </p:sp>
      <p:sp>
        <p:nvSpPr>
          <p:cNvPr id="10251" name="Line 11"/>
          <p:cNvSpPr>
            <a:spLocks noChangeShapeType="1"/>
          </p:cNvSpPr>
          <p:nvPr/>
        </p:nvSpPr>
        <p:spPr bwMode="auto">
          <a:xfrm flipH="1">
            <a:off x="5514975" y="2590800"/>
            <a:ext cx="390525" cy="314325"/>
          </a:xfrm>
          <a:prstGeom prst="line">
            <a:avLst/>
          </a:prstGeom>
          <a:noFill/>
          <a:ln w="28575">
            <a:solidFill>
              <a:srgbClr val="000099"/>
            </a:solidFill>
            <a:round/>
            <a:headEnd type="triangle" w="med" len="med"/>
            <a:tailEnd type="triangle" w="med" len="med"/>
          </a:ln>
        </p:spPr>
        <p:txBody>
          <a:bodyPr/>
          <a:lstStyle/>
          <a:p>
            <a:endParaRPr lang="en-US"/>
          </a:p>
        </p:txBody>
      </p:sp>
      <p:pic>
        <p:nvPicPr>
          <p:cNvPr id="10252" name="Picture 12" descr="raptorradar"/>
          <p:cNvPicPr>
            <a:picLocks noChangeAspect="1" noChangeArrowheads="1"/>
          </p:cNvPicPr>
          <p:nvPr/>
        </p:nvPicPr>
        <p:blipFill>
          <a:blip r:embed="rId4" cstate="print"/>
          <a:srcRect/>
          <a:stretch>
            <a:fillRect/>
          </a:stretch>
        </p:blipFill>
        <p:spPr bwMode="auto">
          <a:xfrm>
            <a:off x="4202113" y="968375"/>
            <a:ext cx="739775" cy="581025"/>
          </a:xfrm>
          <a:prstGeom prst="rect">
            <a:avLst/>
          </a:prstGeom>
          <a:noFill/>
          <a:ln w="9525">
            <a:noFill/>
            <a:miter lim="800000"/>
            <a:headEnd/>
            <a:tailEnd/>
          </a:ln>
        </p:spPr>
      </p:pic>
      <p:pic>
        <p:nvPicPr>
          <p:cNvPr id="10253" name="Picture 13"/>
          <p:cNvPicPr>
            <a:picLocks noChangeAspect="1" noChangeArrowheads="1"/>
          </p:cNvPicPr>
          <p:nvPr/>
        </p:nvPicPr>
        <p:blipFill>
          <a:blip r:embed="rId5" cstate="print"/>
          <a:srcRect/>
          <a:stretch>
            <a:fillRect/>
          </a:stretch>
        </p:blipFill>
        <p:spPr bwMode="auto">
          <a:xfrm>
            <a:off x="6610350" y="1195388"/>
            <a:ext cx="1419225" cy="633412"/>
          </a:xfrm>
          <a:prstGeom prst="rect">
            <a:avLst/>
          </a:prstGeom>
          <a:noFill/>
          <a:ln w="12700">
            <a:noFill/>
            <a:miter lim="800000"/>
            <a:headEnd type="none" w="sm" len="sm"/>
            <a:tailEnd type="none" w="sm" len="sm"/>
          </a:ln>
        </p:spPr>
      </p:pic>
      <p:sp>
        <p:nvSpPr>
          <p:cNvPr id="10254" name="Line 14"/>
          <p:cNvSpPr>
            <a:spLocks noChangeShapeType="1"/>
          </p:cNvSpPr>
          <p:nvPr/>
        </p:nvSpPr>
        <p:spPr bwMode="auto">
          <a:xfrm>
            <a:off x="4943475" y="1143000"/>
            <a:ext cx="1981200" cy="352425"/>
          </a:xfrm>
          <a:prstGeom prst="line">
            <a:avLst/>
          </a:prstGeom>
          <a:noFill/>
          <a:ln w="28575">
            <a:solidFill>
              <a:srgbClr val="000099"/>
            </a:solidFill>
            <a:prstDash val="sysDot"/>
            <a:round/>
            <a:headEnd type="none" w="sm" len="sm"/>
            <a:tailEnd type="triangle" w="med" len="med"/>
          </a:ln>
        </p:spPr>
        <p:txBody>
          <a:bodyPr/>
          <a:lstStyle/>
          <a:p>
            <a:endParaRPr lang="en-US"/>
          </a:p>
        </p:txBody>
      </p:sp>
      <p:sp>
        <p:nvSpPr>
          <p:cNvPr id="10255" name="Line 15"/>
          <p:cNvSpPr>
            <a:spLocks noChangeShapeType="1"/>
          </p:cNvSpPr>
          <p:nvPr/>
        </p:nvSpPr>
        <p:spPr bwMode="auto">
          <a:xfrm flipH="1">
            <a:off x="1600200" y="1257300"/>
            <a:ext cx="2590800" cy="676275"/>
          </a:xfrm>
          <a:prstGeom prst="line">
            <a:avLst/>
          </a:prstGeom>
          <a:noFill/>
          <a:ln w="28575">
            <a:solidFill>
              <a:srgbClr val="000099"/>
            </a:solidFill>
            <a:prstDash val="sysDot"/>
            <a:round/>
            <a:headEnd type="none" w="sm" len="sm"/>
            <a:tailEnd type="triangle" w="med" len="med"/>
          </a:ln>
        </p:spPr>
        <p:txBody>
          <a:bodyPr/>
          <a:lstStyle/>
          <a:p>
            <a:endParaRPr lang="en-US"/>
          </a:p>
        </p:txBody>
      </p:sp>
      <p:sp>
        <p:nvSpPr>
          <p:cNvPr id="1944592" name="AutoShape 16"/>
          <p:cNvSpPr>
            <a:spLocks noChangeArrowheads="1"/>
          </p:cNvSpPr>
          <p:nvPr/>
        </p:nvSpPr>
        <p:spPr bwMode="auto">
          <a:xfrm>
            <a:off x="2143125" y="2362200"/>
            <a:ext cx="1028700" cy="447675"/>
          </a:xfrm>
          <a:prstGeom prst="roundRect">
            <a:avLst>
              <a:gd name="adj" fmla="val 16667"/>
            </a:avLst>
          </a:prstGeom>
          <a:solidFill>
            <a:srgbClr val="000099"/>
          </a:solidFill>
          <a:ln w="12700">
            <a:solidFill>
              <a:schemeClr val="tx1"/>
            </a:solidFill>
            <a:round/>
            <a:headEnd type="none" w="sm" len="sm"/>
            <a:tailEnd type="none" w="sm" len="sm"/>
          </a:ln>
          <a:effectLst>
            <a:outerShdw dist="35921" dir="2700000" algn="ctr" rotWithShape="0">
              <a:schemeClr val="bg2"/>
            </a:outerShdw>
          </a:effectLst>
        </p:spPr>
        <p:txBody>
          <a:bodyPr wrap="none"/>
          <a:lstStyle/>
          <a:p>
            <a:pPr algn="ctr" eaLnBrk="0" hangingPunct="0">
              <a:defRPr/>
            </a:pPr>
            <a:r>
              <a:rPr lang="en-US" sz="1200" b="1">
                <a:solidFill>
                  <a:schemeClr val="bg1"/>
                </a:solidFill>
                <a:latin typeface="Arial" charset="0"/>
              </a:rPr>
              <a:t>Ground</a:t>
            </a:r>
          </a:p>
          <a:p>
            <a:pPr algn="ctr" eaLnBrk="0" hangingPunct="0">
              <a:defRPr/>
            </a:pPr>
            <a:r>
              <a:rPr lang="en-US" sz="1200" b="1">
                <a:solidFill>
                  <a:schemeClr val="bg1"/>
                </a:solidFill>
                <a:latin typeface="Arial" charset="0"/>
              </a:rPr>
              <a:t>Station</a:t>
            </a:r>
          </a:p>
        </p:txBody>
      </p:sp>
      <p:grpSp>
        <p:nvGrpSpPr>
          <p:cNvPr id="10257" name="Group 17"/>
          <p:cNvGrpSpPr>
            <a:grpSpLocks/>
          </p:cNvGrpSpPr>
          <p:nvPr/>
        </p:nvGrpSpPr>
        <p:grpSpPr bwMode="auto">
          <a:xfrm rot="20708444" flipH="1">
            <a:off x="1743075" y="1868488"/>
            <a:ext cx="833438" cy="587375"/>
            <a:chOff x="4416" y="1824"/>
            <a:chExt cx="432" cy="288"/>
          </a:xfrm>
        </p:grpSpPr>
        <p:sp>
          <p:nvSpPr>
            <p:cNvPr id="10277" name="Line 18"/>
            <p:cNvSpPr>
              <a:spLocks noChangeShapeType="1"/>
            </p:cNvSpPr>
            <p:nvPr/>
          </p:nvSpPr>
          <p:spPr bwMode="auto">
            <a:xfrm flipV="1">
              <a:off x="4656" y="1824"/>
              <a:ext cx="192" cy="192"/>
            </a:xfrm>
            <a:prstGeom prst="line">
              <a:avLst/>
            </a:prstGeom>
            <a:noFill/>
            <a:ln w="38100">
              <a:solidFill>
                <a:srgbClr val="5F5F5F"/>
              </a:solidFill>
              <a:round/>
              <a:headEnd type="none" w="sm" len="sm"/>
              <a:tailEnd type="triangle" w="sm" len="sm"/>
            </a:ln>
          </p:spPr>
          <p:txBody>
            <a:bodyPr/>
            <a:lstStyle/>
            <a:p>
              <a:endParaRPr lang="en-US"/>
            </a:p>
          </p:txBody>
        </p:sp>
        <p:sp>
          <p:nvSpPr>
            <p:cNvPr id="10278" name="Line 19"/>
            <p:cNvSpPr>
              <a:spLocks noChangeShapeType="1"/>
            </p:cNvSpPr>
            <p:nvPr/>
          </p:nvSpPr>
          <p:spPr bwMode="auto">
            <a:xfrm flipH="1">
              <a:off x="4416" y="1920"/>
              <a:ext cx="192" cy="192"/>
            </a:xfrm>
            <a:prstGeom prst="line">
              <a:avLst/>
            </a:prstGeom>
            <a:noFill/>
            <a:ln w="38100">
              <a:solidFill>
                <a:srgbClr val="5F5F5F"/>
              </a:solidFill>
              <a:round/>
              <a:headEnd type="none" w="sm" len="sm"/>
              <a:tailEnd type="triangle" w="sm" len="sm"/>
            </a:ln>
          </p:spPr>
          <p:txBody>
            <a:bodyPr/>
            <a:lstStyle/>
            <a:p>
              <a:endParaRPr lang="en-US"/>
            </a:p>
          </p:txBody>
        </p:sp>
        <p:sp>
          <p:nvSpPr>
            <p:cNvPr id="10279" name="Line 20"/>
            <p:cNvSpPr>
              <a:spLocks noChangeShapeType="1"/>
            </p:cNvSpPr>
            <p:nvPr/>
          </p:nvSpPr>
          <p:spPr bwMode="auto">
            <a:xfrm>
              <a:off x="4608" y="1920"/>
              <a:ext cx="48" cy="96"/>
            </a:xfrm>
            <a:prstGeom prst="line">
              <a:avLst/>
            </a:prstGeom>
            <a:noFill/>
            <a:ln w="38100">
              <a:solidFill>
                <a:srgbClr val="5F5F5F"/>
              </a:solidFill>
              <a:round/>
              <a:headEnd type="none" w="sm" len="sm"/>
              <a:tailEnd type="none" w="sm" len="sm"/>
            </a:ln>
          </p:spPr>
          <p:txBody>
            <a:bodyPr/>
            <a:lstStyle/>
            <a:p>
              <a:endParaRPr lang="en-US"/>
            </a:p>
          </p:txBody>
        </p:sp>
      </p:grpSp>
      <p:grpSp>
        <p:nvGrpSpPr>
          <p:cNvPr id="10258" name="Group 21"/>
          <p:cNvGrpSpPr>
            <a:grpSpLocks/>
          </p:cNvGrpSpPr>
          <p:nvPr/>
        </p:nvGrpSpPr>
        <p:grpSpPr bwMode="auto">
          <a:xfrm rot="15581327" flipH="1">
            <a:off x="6806407" y="1727994"/>
            <a:ext cx="455612" cy="412750"/>
            <a:chOff x="4416" y="1824"/>
            <a:chExt cx="432" cy="288"/>
          </a:xfrm>
        </p:grpSpPr>
        <p:sp>
          <p:nvSpPr>
            <p:cNvPr id="10274" name="Line 22"/>
            <p:cNvSpPr>
              <a:spLocks noChangeShapeType="1"/>
            </p:cNvSpPr>
            <p:nvPr/>
          </p:nvSpPr>
          <p:spPr bwMode="auto">
            <a:xfrm flipV="1">
              <a:off x="4656" y="1824"/>
              <a:ext cx="192" cy="192"/>
            </a:xfrm>
            <a:prstGeom prst="line">
              <a:avLst/>
            </a:prstGeom>
            <a:noFill/>
            <a:ln w="38100">
              <a:solidFill>
                <a:srgbClr val="5F5F5F"/>
              </a:solidFill>
              <a:round/>
              <a:headEnd type="none" w="sm" len="sm"/>
              <a:tailEnd type="triangle" w="sm" len="sm"/>
            </a:ln>
          </p:spPr>
          <p:txBody>
            <a:bodyPr/>
            <a:lstStyle/>
            <a:p>
              <a:endParaRPr lang="en-US"/>
            </a:p>
          </p:txBody>
        </p:sp>
        <p:sp>
          <p:nvSpPr>
            <p:cNvPr id="10275" name="Line 23"/>
            <p:cNvSpPr>
              <a:spLocks noChangeShapeType="1"/>
            </p:cNvSpPr>
            <p:nvPr/>
          </p:nvSpPr>
          <p:spPr bwMode="auto">
            <a:xfrm flipH="1">
              <a:off x="4416" y="1920"/>
              <a:ext cx="192" cy="192"/>
            </a:xfrm>
            <a:prstGeom prst="line">
              <a:avLst/>
            </a:prstGeom>
            <a:noFill/>
            <a:ln w="38100">
              <a:solidFill>
                <a:srgbClr val="5F5F5F"/>
              </a:solidFill>
              <a:round/>
              <a:headEnd type="none" w="sm" len="sm"/>
              <a:tailEnd type="triangle" w="sm" len="sm"/>
            </a:ln>
          </p:spPr>
          <p:txBody>
            <a:bodyPr/>
            <a:lstStyle/>
            <a:p>
              <a:endParaRPr lang="en-US"/>
            </a:p>
          </p:txBody>
        </p:sp>
        <p:sp>
          <p:nvSpPr>
            <p:cNvPr id="10276" name="Line 24"/>
            <p:cNvSpPr>
              <a:spLocks noChangeShapeType="1"/>
            </p:cNvSpPr>
            <p:nvPr/>
          </p:nvSpPr>
          <p:spPr bwMode="auto">
            <a:xfrm>
              <a:off x="4608" y="1920"/>
              <a:ext cx="48" cy="96"/>
            </a:xfrm>
            <a:prstGeom prst="line">
              <a:avLst/>
            </a:prstGeom>
            <a:noFill/>
            <a:ln w="38100">
              <a:solidFill>
                <a:srgbClr val="5F5F5F"/>
              </a:solidFill>
              <a:round/>
              <a:headEnd type="none" w="sm" len="sm"/>
              <a:tailEnd type="none" w="sm" len="sm"/>
            </a:ln>
          </p:spPr>
          <p:txBody>
            <a:bodyPr/>
            <a:lstStyle/>
            <a:p>
              <a:endParaRPr lang="en-US"/>
            </a:p>
          </p:txBody>
        </p:sp>
      </p:grpSp>
      <p:sp>
        <p:nvSpPr>
          <p:cNvPr id="10259" name="Text Box 25"/>
          <p:cNvSpPr txBox="1">
            <a:spLocks noChangeArrowheads="1"/>
          </p:cNvSpPr>
          <p:nvPr/>
        </p:nvSpPr>
        <p:spPr bwMode="auto">
          <a:xfrm>
            <a:off x="3781425" y="1641475"/>
            <a:ext cx="1560513" cy="336550"/>
          </a:xfrm>
          <a:prstGeom prst="rect">
            <a:avLst/>
          </a:prstGeom>
          <a:noFill/>
          <a:ln w="12700">
            <a:noFill/>
            <a:miter lim="800000"/>
            <a:headEnd type="none" w="sm" len="sm"/>
            <a:tailEnd type="none" w="sm" len="sm"/>
          </a:ln>
        </p:spPr>
        <p:txBody>
          <a:bodyPr wrap="none">
            <a:spAutoFit/>
          </a:bodyPr>
          <a:lstStyle/>
          <a:p>
            <a:pPr eaLnBrk="0" hangingPunct="0"/>
            <a:r>
              <a:rPr lang="en-US" sz="1600" b="1"/>
              <a:t>Open Sensors</a:t>
            </a:r>
          </a:p>
        </p:txBody>
      </p:sp>
      <p:sp>
        <p:nvSpPr>
          <p:cNvPr id="10260" name="Line 26"/>
          <p:cNvSpPr>
            <a:spLocks noChangeShapeType="1"/>
          </p:cNvSpPr>
          <p:nvPr/>
        </p:nvSpPr>
        <p:spPr bwMode="auto">
          <a:xfrm>
            <a:off x="2771775" y="2790825"/>
            <a:ext cx="257175" cy="295275"/>
          </a:xfrm>
          <a:prstGeom prst="line">
            <a:avLst/>
          </a:prstGeom>
          <a:noFill/>
          <a:ln w="28575">
            <a:solidFill>
              <a:srgbClr val="000099"/>
            </a:solidFill>
            <a:round/>
            <a:headEnd type="triangle" w="med" len="med"/>
            <a:tailEnd type="triangle" w="med" len="med"/>
          </a:ln>
        </p:spPr>
        <p:txBody>
          <a:bodyPr/>
          <a:lstStyle/>
          <a:p>
            <a:endParaRPr lang="en-US"/>
          </a:p>
        </p:txBody>
      </p:sp>
      <p:sp>
        <p:nvSpPr>
          <p:cNvPr id="10261" name="Text Box 27"/>
          <p:cNvSpPr txBox="1">
            <a:spLocks noChangeArrowheads="1"/>
          </p:cNvSpPr>
          <p:nvPr/>
        </p:nvSpPr>
        <p:spPr bwMode="auto">
          <a:xfrm>
            <a:off x="247650" y="898525"/>
            <a:ext cx="1663700" cy="336550"/>
          </a:xfrm>
          <a:prstGeom prst="rect">
            <a:avLst/>
          </a:prstGeom>
          <a:noFill/>
          <a:ln w="12700">
            <a:noFill/>
            <a:miter lim="800000"/>
            <a:headEnd type="none" w="sm" len="sm"/>
            <a:tailEnd type="none" w="sm" len="sm"/>
          </a:ln>
        </p:spPr>
        <p:txBody>
          <a:bodyPr wrap="none">
            <a:spAutoFit/>
          </a:bodyPr>
          <a:lstStyle/>
          <a:p>
            <a:pPr eaLnBrk="0" hangingPunct="0"/>
            <a:r>
              <a:rPr lang="en-US" sz="1600" b="1"/>
              <a:t>Open Avionics</a:t>
            </a:r>
            <a:r>
              <a:rPr lang="en-US" sz="1600" b="1">
                <a:solidFill>
                  <a:schemeClr val="hlink"/>
                </a:solidFill>
              </a:rPr>
              <a:t> </a:t>
            </a:r>
          </a:p>
        </p:txBody>
      </p:sp>
      <p:sp>
        <p:nvSpPr>
          <p:cNvPr id="10262" name="Text Box 28"/>
          <p:cNvSpPr txBox="1">
            <a:spLocks noChangeArrowheads="1"/>
          </p:cNvSpPr>
          <p:nvPr/>
        </p:nvSpPr>
        <p:spPr bwMode="auto">
          <a:xfrm>
            <a:off x="7277100" y="2003425"/>
            <a:ext cx="1663700" cy="336550"/>
          </a:xfrm>
          <a:prstGeom prst="rect">
            <a:avLst/>
          </a:prstGeom>
          <a:noFill/>
          <a:ln w="12700">
            <a:noFill/>
            <a:miter lim="800000"/>
            <a:headEnd type="none" w="sm" len="sm"/>
            <a:tailEnd type="none" w="sm" len="sm"/>
          </a:ln>
        </p:spPr>
        <p:txBody>
          <a:bodyPr wrap="none">
            <a:spAutoFit/>
          </a:bodyPr>
          <a:lstStyle/>
          <a:p>
            <a:pPr eaLnBrk="0" hangingPunct="0"/>
            <a:r>
              <a:rPr lang="en-US" sz="1600" b="1"/>
              <a:t>Open Avionics</a:t>
            </a:r>
            <a:r>
              <a:rPr lang="en-US" sz="1600" b="1">
                <a:solidFill>
                  <a:schemeClr val="hlink"/>
                </a:solidFill>
              </a:rPr>
              <a:t> </a:t>
            </a:r>
          </a:p>
        </p:txBody>
      </p:sp>
      <p:sp>
        <p:nvSpPr>
          <p:cNvPr id="10263" name="Text Box 29"/>
          <p:cNvSpPr txBox="1">
            <a:spLocks noChangeArrowheads="1"/>
          </p:cNvSpPr>
          <p:nvPr/>
        </p:nvSpPr>
        <p:spPr bwMode="auto">
          <a:xfrm>
            <a:off x="3390900" y="2298700"/>
            <a:ext cx="2466975" cy="336550"/>
          </a:xfrm>
          <a:prstGeom prst="rect">
            <a:avLst/>
          </a:prstGeom>
          <a:noFill/>
          <a:ln w="12700">
            <a:noFill/>
            <a:miter lim="800000"/>
            <a:headEnd type="none" w="sm" len="sm"/>
            <a:tailEnd type="none" w="sm" len="sm"/>
          </a:ln>
        </p:spPr>
        <p:txBody>
          <a:bodyPr wrap="none">
            <a:spAutoFit/>
          </a:bodyPr>
          <a:lstStyle/>
          <a:p>
            <a:pPr eaLnBrk="0" hangingPunct="0"/>
            <a:r>
              <a:rPr lang="en-US" sz="1600" b="1"/>
              <a:t>Open Ground Stations</a:t>
            </a:r>
            <a:r>
              <a:rPr lang="en-US" sz="1600" b="1">
                <a:solidFill>
                  <a:schemeClr val="hlink"/>
                </a:solidFill>
              </a:rPr>
              <a:t>  </a:t>
            </a:r>
          </a:p>
        </p:txBody>
      </p:sp>
      <p:sp>
        <p:nvSpPr>
          <p:cNvPr id="1944606" name="Text Box 30"/>
          <p:cNvSpPr txBox="1">
            <a:spLocks noChangeArrowheads="1"/>
          </p:cNvSpPr>
          <p:nvPr/>
        </p:nvSpPr>
        <p:spPr bwMode="auto">
          <a:xfrm>
            <a:off x="2847975" y="5075238"/>
            <a:ext cx="3636963" cy="1082675"/>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bg2"/>
            </a:outerShdw>
          </a:effectLst>
        </p:spPr>
        <p:txBody>
          <a:bodyPr wrap="none">
            <a:spAutoFit/>
          </a:bodyPr>
          <a:lstStyle/>
          <a:p>
            <a:pPr eaLnBrk="0" hangingPunct="0">
              <a:defRPr/>
            </a:pPr>
            <a:r>
              <a:rPr lang="en-US" sz="1600" b="1">
                <a:latin typeface="Arial" charset="0"/>
              </a:rPr>
              <a:t>Sensors </a:t>
            </a:r>
            <a:r>
              <a:rPr lang="en-US" sz="1600" b="1">
                <a:latin typeface="Arial" charset="0"/>
                <a:sym typeface="Wingdings" pitchFamily="2" charset="2"/>
              </a:rPr>
              <a:t> </a:t>
            </a:r>
            <a:r>
              <a:rPr lang="en-US" sz="1600" b="1">
                <a:solidFill>
                  <a:schemeClr val="hlink"/>
                </a:solidFill>
                <a:latin typeface="Arial" charset="0"/>
                <a:sym typeface="Wingdings" pitchFamily="2" charset="2"/>
              </a:rPr>
              <a:t>Embedded OSA</a:t>
            </a:r>
            <a:endParaRPr lang="en-US" sz="1600" b="1">
              <a:solidFill>
                <a:schemeClr val="accent2"/>
              </a:solidFill>
              <a:latin typeface="Arial" charset="0"/>
              <a:sym typeface="Wingdings" pitchFamily="2" charset="2"/>
            </a:endParaRPr>
          </a:p>
          <a:p>
            <a:pPr eaLnBrk="0" hangingPunct="0">
              <a:defRPr/>
            </a:pPr>
            <a:r>
              <a:rPr lang="en-US" sz="1600" b="1">
                <a:latin typeface="Arial" charset="0"/>
                <a:sym typeface="Wingdings" pitchFamily="2" charset="2"/>
              </a:rPr>
              <a:t>Avionics  </a:t>
            </a:r>
            <a:r>
              <a:rPr lang="en-US" sz="1600" b="1">
                <a:solidFill>
                  <a:schemeClr val="hlink"/>
                </a:solidFill>
                <a:latin typeface="Arial" charset="0"/>
                <a:sym typeface="Wingdings" pitchFamily="2" charset="2"/>
              </a:rPr>
              <a:t>OSA</a:t>
            </a:r>
            <a:r>
              <a:rPr lang="en-US" sz="1600" b="1">
                <a:latin typeface="Arial" charset="0"/>
                <a:sym typeface="Wingdings" pitchFamily="2" charset="2"/>
              </a:rPr>
              <a:t> and </a:t>
            </a:r>
            <a:r>
              <a:rPr lang="en-US" sz="1600" b="1">
                <a:solidFill>
                  <a:schemeClr val="accent2"/>
                </a:solidFill>
                <a:latin typeface="Arial" charset="0"/>
                <a:sym typeface="Wingdings" pitchFamily="2" charset="2"/>
              </a:rPr>
              <a:t>SOA</a:t>
            </a:r>
            <a:r>
              <a:rPr lang="en-US" sz="1600" b="1">
                <a:latin typeface="Arial" charset="0"/>
                <a:sym typeface="Wingdings" pitchFamily="2" charset="2"/>
              </a:rPr>
              <a:t> blend</a:t>
            </a:r>
          </a:p>
          <a:p>
            <a:pPr eaLnBrk="0" hangingPunct="0">
              <a:defRPr/>
            </a:pPr>
            <a:r>
              <a:rPr lang="en-US" sz="1600" b="1">
                <a:latin typeface="Arial" charset="0"/>
                <a:sym typeface="Wingdings" pitchFamily="2" charset="2"/>
              </a:rPr>
              <a:t>Ground Stations  </a:t>
            </a:r>
            <a:r>
              <a:rPr lang="en-US" sz="1600" b="1">
                <a:solidFill>
                  <a:schemeClr val="accent2"/>
                </a:solidFill>
                <a:latin typeface="Arial" charset="0"/>
                <a:sym typeface="Wingdings" pitchFamily="2" charset="2"/>
              </a:rPr>
              <a:t>Networked SOA</a:t>
            </a:r>
          </a:p>
          <a:p>
            <a:pPr eaLnBrk="0" hangingPunct="0">
              <a:defRPr/>
            </a:pPr>
            <a:r>
              <a:rPr lang="en-US" sz="1600" b="1">
                <a:latin typeface="Arial" charset="0"/>
                <a:sym typeface="Wingdings" pitchFamily="2" charset="2"/>
              </a:rPr>
              <a:t>GIG Users/Apps </a:t>
            </a:r>
            <a:r>
              <a:rPr lang="en-US" sz="1600" b="1">
                <a:solidFill>
                  <a:schemeClr val="accent2"/>
                </a:solidFill>
                <a:latin typeface="Arial" charset="0"/>
                <a:sym typeface="Wingdings" pitchFamily="2" charset="2"/>
              </a:rPr>
              <a:t> Networked SOA</a:t>
            </a:r>
          </a:p>
        </p:txBody>
      </p:sp>
      <p:sp>
        <p:nvSpPr>
          <p:cNvPr id="10265" name="Oval 31"/>
          <p:cNvSpPr>
            <a:spLocks noChangeArrowheads="1"/>
          </p:cNvSpPr>
          <p:nvPr/>
        </p:nvSpPr>
        <p:spPr bwMode="auto">
          <a:xfrm>
            <a:off x="1201738" y="3906838"/>
            <a:ext cx="1692275" cy="898525"/>
          </a:xfrm>
          <a:prstGeom prst="ellipse">
            <a:avLst/>
          </a:prstGeom>
          <a:solidFill>
            <a:srgbClr val="CCFFCC"/>
          </a:solidFill>
          <a:ln w="28575">
            <a:solidFill>
              <a:schemeClr val="hlink"/>
            </a:solidFill>
            <a:prstDash val="sysDot"/>
            <a:round/>
            <a:headEnd type="none" w="sm" len="sm"/>
            <a:tailEnd type="none" w="sm" len="sm"/>
          </a:ln>
        </p:spPr>
        <p:txBody>
          <a:bodyPr wrap="none" anchor="ctr"/>
          <a:lstStyle/>
          <a:p>
            <a:pPr eaLnBrk="0" hangingPunct="0"/>
            <a:endParaRPr lang="en-US"/>
          </a:p>
        </p:txBody>
      </p:sp>
      <p:sp>
        <p:nvSpPr>
          <p:cNvPr id="10266" name="Oval 32"/>
          <p:cNvSpPr>
            <a:spLocks noChangeArrowheads="1"/>
          </p:cNvSpPr>
          <p:nvPr/>
        </p:nvSpPr>
        <p:spPr bwMode="auto">
          <a:xfrm>
            <a:off x="6062663" y="3952875"/>
            <a:ext cx="1692275" cy="898525"/>
          </a:xfrm>
          <a:prstGeom prst="ellipse">
            <a:avLst/>
          </a:prstGeom>
          <a:solidFill>
            <a:srgbClr val="CCFFCC"/>
          </a:solidFill>
          <a:ln w="28575">
            <a:solidFill>
              <a:schemeClr val="hlink"/>
            </a:solidFill>
            <a:prstDash val="sysDot"/>
            <a:round/>
            <a:headEnd type="none" w="sm" len="sm"/>
            <a:tailEnd type="none" w="sm" len="sm"/>
          </a:ln>
        </p:spPr>
        <p:txBody>
          <a:bodyPr wrap="none" anchor="ctr"/>
          <a:lstStyle/>
          <a:p>
            <a:pPr eaLnBrk="0" hangingPunct="0"/>
            <a:endParaRPr lang="en-US"/>
          </a:p>
        </p:txBody>
      </p:sp>
      <p:sp>
        <p:nvSpPr>
          <p:cNvPr id="10267" name="Text Box 33"/>
          <p:cNvSpPr txBox="1">
            <a:spLocks noChangeArrowheads="1"/>
          </p:cNvSpPr>
          <p:nvPr/>
        </p:nvSpPr>
        <p:spPr bwMode="auto">
          <a:xfrm>
            <a:off x="2759075" y="4475163"/>
            <a:ext cx="3424238" cy="336550"/>
          </a:xfrm>
          <a:prstGeom prst="rect">
            <a:avLst/>
          </a:prstGeom>
          <a:noFill/>
          <a:ln w="12700">
            <a:noFill/>
            <a:miter lim="800000"/>
            <a:headEnd type="none" w="sm" len="sm"/>
            <a:tailEnd type="none" w="sm" len="sm"/>
          </a:ln>
        </p:spPr>
        <p:txBody>
          <a:bodyPr wrap="none">
            <a:spAutoFit/>
          </a:bodyPr>
          <a:lstStyle/>
          <a:p>
            <a:pPr eaLnBrk="0" hangingPunct="0"/>
            <a:r>
              <a:rPr lang="en-US" sz="1600" b="1"/>
              <a:t>GIG-connected C2ISR users/apps</a:t>
            </a:r>
          </a:p>
        </p:txBody>
      </p:sp>
      <p:sp>
        <p:nvSpPr>
          <p:cNvPr id="1944610" name="AutoShape 34"/>
          <p:cNvSpPr>
            <a:spLocks noChangeArrowheads="1"/>
          </p:cNvSpPr>
          <p:nvPr/>
        </p:nvSpPr>
        <p:spPr bwMode="auto">
          <a:xfrm>
            <a:off x="6283325" y="4084638"/>
            <a:ext cx="1341438" cy="623887"/>
          </a:xfrm>
          <a:prstGeom prst="roundRect">
            <a:avLst>
              <a:gd name="adj" fmla="val 16667"/>
            </a:avLst>
          </a:prstGeom>
          <a:solidFill>
            <a:srgbClr val="000099"/>
          </a:solidFill>
          <a:ln w="12700">
            <a:solidFill>
              <a:schemeClr val="tx1"/>
            </a:solidFill>
            <a:round/>
            <a:headEnd type="none" w="sm" len="sm"/>
            <a:tailEnd type="none" w="sm" len="sm"/>
          </a:ln>
          <a:effectLst>
            <a:outerShdw dist="35921" dir="2700000" algn="ctr" rotWithShape="0">
              <a:schemeClr val="bg2"/>
            </a:outerShdw>
          </a:effectLst>
        </p:spPr>
        <p:txBody>
          <a:bodyPr wrap="none"/>
          <a:lstStyle/>
          <a:p>
            <a:pPr algn="ctr" eaLnBrk="0" hangingPunct="0">
              <a:defRPr/>
            </a:pPr>
            <a:r>
              <a:rPr lang="en-US" sz="1200" b="1">
                <a:solidFill>
                  <a:schemeClr val="bg1"/>
                </a:solidFill>
                <a:latin typeface="Arial" charset="0"/>
              </a:rPr>
              <a:t>Users/Apps </a:t>
            </a:r>
          </a:p>
          <a:p>
            <a:pPr algn="ctr" eaLnBrk="0" hangingPunct="0">
              <a:defRPr/>
            </a:pPr>
            <a:r>
              <a:rPr lang="en-US" sz="1200" b="1">
                <a:solidFill>
                  <a:schemeClr val="bg1"/>
                </a:solidFill>
                <a:latin typeface="Arial" charset="0"/>
              </a:rPr>
              <a:t>(e.g. Exploitation)</a:t>
            </a:r>
          </a:p>
        </p:txBody>
      </p:sp>
      <p:sp>
        <p:nvSpPr>
          <p:cNvPr id="10269" name="Line 35"/>
          <p:cNvSpPr>
            <a:spLocks noChangeShapeType="1"/>
          </p:cNvSpPr>
          <p:nvPr/>
        </p:nvSpPr>
        <p:spPr bwMode="auto">
          <a:xfrm flipH="1" flipV="1">
            <a:off x="6151563" y="3727450"/>
            <a:ext cx="141287" cy="349250"/>
          </a:xfrm>
          <a:prstGeom prst="line">
            <a:avLst/>
          </a:prstGeom>
          <a:noFill/>
          <a:ln w="28575">
            <a:solidFill>
              <a:srgbClr val="000099"/>
            </a:solidFill>
            <a:round/>
            <a:headEnd type="triangle" w="med" len="med"/>
            <a:tailEnd type="triangle" w="med" len="med"/>
          </a:ln>
        </p:spPr>
        <p:txBody>
          <a:bodyPr/>
          <a:lstStyle/>
          <a:p>
            <a:endParaRPr lang="en-US"/>
          </a:p>
        </p:txBody>
      </p:sp>
      <p:sp>
        <p:nvSpPr>
          <p:cNvPr id="1944612" name="AutoShape 36"/>
          <p:cNvSpPr>
            <a:spLocks noChangeArrowheads="1"/>
          </p:cNvSpPr>
          <p:nvPr/>
        </p:nvSpPr>
        <p:spPr bwMode="auto">
          <a:xfrm>
            <a:off x="1458913" y="4038600"/>
            <a:ext cx="1227137" cy="646113"/>
          </a:xfrm>
          <a:prstGeom prst="roundRect">
            <a:avLst>
              <a:gd name="adj" fmla="val 16667"/>
            </a:avLst>
          </a:prstGeom>
          <a:solidFill>
            <a:srgbClr val="000099"/>
          </a:solidFill>
          <a:ln w="12700">
            <a:solidFill>
              <a:schemeClr val="tx1"/>
            </a:solidFill>
            <a:round/>
            <a:headEnd type="none" w="sm" len="sm"/>
            <a:tailEnd type="none" w="sm" len="sm"/>
          </a:ln>
          <a:effectLst>
            <a:outerShdw dist="35921" dir="2700000" algn="ctr" rotWithShape="0">
              <a:schemeClr val="bg2"/>
            </a:outerShdw>
          </a:effectLst>
        </p:spPr>
        <p:txBody>
          <a:bodyPr wrap="none"/>
          <a:lstStyle/>
          <a:p>
            <a:pPr algn="ctr" eaLnBrk="0" hangingPunct="0">
              <a:defRPr/>
            </a:pPr>
            <a:r>
              <a:rPr lang="en-US" sz="1200" b="1">
                <a:solidFill>
                  <a:schemeClr val="bg1"/>
                </a:solidFill>
                <a:latin typeface="Arial" charset="0"/>
              </a:rPr>
              <a:t>CAOC</a:t>
            </a:r>
          </a:p>
        </p:txBody>
      </p:sp>
      <p:sp>
        <p:nvSpPr>
          <p:cNvPr id="10271" name="Line 37"/>
          <p:cNvSpPr>
            <a:spLocks noChangeShapeType="1"/>
          </p:cNvSpPr>
          <p:nvPr/>
        </p:nvSpPr>
        <p:spPr bwMode="auto">
          <a:xfrm flipV="1">
            <a:off x="2657475" y="3743325"/>
            <a:ext cx="361950" cy="333375"/>
          </a:xfrm>
          <a:prstGeom prst="line">
            <a:avLst/>
          </a:prstGeom>
          <a:noFill/>
          <a:ln w="28575">
            <a:solidFill>
              <a:srgbClr val="000099"/>
            </a:solidFill>
            <a:round/>
            <a:headEnd type="triangle" w="med" len="med"/>
            <a:tailEnd type="triangle" w="med" len="med"/>
          </a:ln>
        </p:spPr>
        <p:txBody>
          <a:bodyPr/>
          <a:lstStyle/>
          <a:p>
            <a:endParaRPr lang="en-US"/>
          </a:p>
        </p:txBody>
      </p:sp>
      <p:sp>
        <p:nvSpPr>
          <p:cNvPr id="10272" name="Text Box 38"/>
          <p:cNvSpPr txBox="1">
            <a:spLocks noChangeArrowheads="1"/>
          </p:cNvSpPr>
          <p:nvPr/>
        </p:nvSpPr>
        <p:spPr bwMode="auto">
          <a:xfrm>
            <a:off x="1485900" y="6405563"/>
            <a:ext cx="2836863" cy="457200"/>
          </a:xfrm>
          <a:prstGeom prst="rect">
            <a:avLst/>
          </a:prstGeom>
          <a:noFill/>
          <a:ln w="12700">
            <a:noFill/>
            <a:miter lim="800000"/>
            <a:headEnd type="none" w="sm" len="sm"/>
            <a:tailEnd type="none" w="sm" len="sm"/>
          </a:ln>
        </p:spPr>
        <p:txBody>
          <a:bodyPr wrap="none">
            <a:spAutoFit/>
          </a:bodyPr>
          <a:lstStyle/>
          <a:p>
            <a:pPr eaLnBrk="0" hangingPunct="0"/>
            <a:r>
              <a:rPr lang="en-US" sz="1200" b="1"/>
              <a:t>SOA = Service Oriented Architecture</a:t>
            </a:r>
          </a:p>
          <a:p>
            <a:pPr eaLnBrk="0" hangingPunct="0"/>
            <a:r>
              <a:rPr lang="en-US" sz="1200" b="1"/>
              <a:t>OSA = Open System Architecture</a:t>
            </a:r>
          </a:p>
        </p:txBody>
      </p:sp>
      <p:sp>
        <p:nvSpPr>
          <p:cNvPr id="10273" name="Rectangle 39"/>
          <p:cNvSpPr>
            <a:spLocks noChangeArrowheads="1"/>
          </p:cNvSpPr>
          <p:nvPr/>
        </p:nvSpPr>
        <p:spPr bwMode="auto">
          <a:xfrm>
            <a:off x="2582863" y="5332413"/>
            <a:ext cx="6211887" cy="314325"/>
          </a:xfrm>
          <a:prstGeom prst="rect">
            <a:avLst/>
          </a:prstGeom>
          <a:noFill/>
          <a:ln w="12700">
            <a:solidFill>
              <a:srgbClr val="FC0128"/>
            </a:solidFill>
            <a:miter lim="800000"/>
            <a:headEnd type="none" w="sm" len="sm"/>
            <a:tailEnd type="none" w="sm" len="sm"/>
          </a:ln>
        </p:spPr>
        <p:txBody>
          <a:bodyPr wrap="none" anchor="ctr"/>
          <a:lstStyle/>
          <a:p>
            <a:pPr algn="ctr" eaLnBrk="0" hangingPunct="0"/>
            <a:r>
              <a:rPr lang="en-US" sz="1600" b="1"/>
              <a:t>                                                                    Leverage best of both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ea typeface="ＭＳ Ｐゴシック"/>
                <a:cs typeface="ＭＳ Ｐゴシック"/>
              </a:rPr>
              <a:t>Outline</a:t>
            </a:r>
          </a:p>
        </p:txBody>
      </p:sp>
      <p:sp>
        <p:nvSpPr>
          <p:cNvPr id="11267" name="Content Placeholder 2"/>
          <p:cNvSpPr>
            <a:spLocks noGrp="1"/>
          </p:cNvSpPr>
          <p:nvPr>
            <p:ph idx="1"/>
          </p:nvPr>
        </p:nvSpPr>
        <p:spPr>
          <a:xfrm>
            <a:off x="685800" y="1052513"/>
            <a:ext cx="7772400" cy="4891087"/>
          </a:xfrm>
        </p:spPr>
        <p:txBody>
          <a:bodyPr/>
          <a:lstStyle/>
          <a:p>
            <a:r>
              <a:rPr lang="en-US" smtClean="0">
                <a:ea typeface="ＭＳ Ｐゴシック"/>
                <a:cs typeface="ＭＳ Ｐゴシック"/>
              </a:rPr>
              <a:t>Open Architecture Vision for the Air Force</a:t>
            </a:r>
          </a:p>
          <a:p>
            <a:pPr lvl="1"/>
            <a:r>
              <a:rPr lang="en-US" smtClean="0">
                <a:ea typeface="ＭＳ Ｐゴシック"/>
                <a:cs typeface="ＭＳ Ｐゴシック"/>
              </a:rPr>
              <a:t>Layered architecture</a:t>
            </a:r>
          </a:p>
          <a:p>
            <a:pPr lvl="1"/>
            <a:r>
              <a:rPr lang="en-US" smtClean="0">
                <a:ea typeface="ＭＳ Ｐゴシック"/>
                <a:cs typeface="ＭＳ Ｐゴシック"/>
              </a:rPr>
              <a:t>Technologies</a:t>
            </a:r>
          </a:p>
          <a:p>
            <a:r>
              <a:rPr lang="en-US" smtClean="0">
                <a:solidFill>
                  <a:srgbClr val="0000FF"/>
                </a:solidFill>
                <a:ea typeface="ＭＳ Ｐゴシック"/>
                <a:cs typeface="ＭＳ Ｐゴシック"/>
              </a:rPr>
              <a:t>Air Force Avionics Architectures</a:t>
            </a:r>
          </a:p>
          <a:p>
            <a:pPr lvl="1"/>
            <a:r>
              <a:rPr lang="en-US" smtClean="0">
                <a:solidFill>
                  <a:srgbClr val="0000FF"/>
                </a:solidFill>
                <a:ea typeface="ＭＳ Ｐゴシック"/>
                <a:cs typeface="ＭＳ Ｐゴシック"/>
              </a:rPr>
              <a:t>F22 Raptor case study</a:t>
            </a:r>
          </a:p>
          <a:p>
            <a:pPr lvl="1"/>
            <a:r>
              <a:rPr lang="en-US" smtClean="0">
                <a:solidFill>
                  <a:srgbClr val="0000FF"/>
                </a:solidFill>
                <a:ea typeface="ＭＳ Ｐゴシック"/>
                <a:cs typeface="ＭＳ Ｐゴシック"/>
              </a:rPr>
              <a:t>Architecture evolution</a:t>
            </a:r>
          </a:p>
          <a:p>
            <a:r>
              <a:rPr lang="en-US" smtClean="0">
                <a:ea typeface="ＭＳ Ｐゴシック"/>
                <a:cs typeface="ＭＳ Ｐゴシック"/>
              </a:rPr>
              <a:t>Open Avionics</a:t>
            </a:r>
          </a:p>
          <a:p>
            <a:pPr lvl="1"/>
            <a:r>
              <a:rPr lang="en-US" smtClean="0">
                <a:ea typeface="ＭＳ Ｐゴシック"/>
                <a:cs typeface="ＭＳ Ｐゴシック"/>
              </a:rPr>
              <a:t>Key open avionics concepts</a:t>
            </a:r>
          </a:p>
          <a:p>
            <a:pPr lvl="1"/>
            <a:r>
              <a:rPr lang="en-US" smtClean="0">
                <a:ea typeface="ＭＳ Ｐゴシック"/>
                <a:cs typeface="ＭＳ Ｐゴシック"/>
              </a:rPr>
              <a:t>Architectures and testbeds</a:t>
            </a:r>
          </a:p>
          <a:p>
            <a:r>
              <a:rPr lang="en-US" smtClean="0">
                <a:ea typeface="ＭＳ Ｐゴシック"/>
                <a:cs typeface="ＭＳ Ｐゴシック"/>
              </a:rPr>
              <a:t>Acquisition in an Open Architecture Context</a:t>
            </a:r>
          </a:p>
          <a:p>
            <a:pPr lvl="1"/>
            <a:r>
              <a:rPr lang="en-US" smtClean="0">
                <a:ea typeface="ＭＳ Ｐゴシック"/>
                <a:cs typeface="ＭＳ Ｐゴシック"/>
              </a:rPr>
              <a:t>Leverage and adapt</a:t>
            </a:r>
          </a:p>
          <a:p>
            <a:pPr lvl="1"/>
            <a:r>
              <a:rPr lang="en-US" smtClean="0">
                <a:ea typeface="ＭＳ Ｐゴシック"/>
                <a:cs typeface="ＭＳ Ｐゴシック"/>
              </a:rPr>
              <a:t>“Open” acquisition</a:t>
            </a:r>
          </a:p>
          <a:p>
            <a:r>
              <a:rPr lang="en-US" smtClean="0">
                <a:ea typeface="ＭＳ Ｐゴシック"/>
                <a:cs typeface="ＭＳ Ｐゴシック"/>
              </a:rPr>
              <a:t>Conclusion</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4" name="Right Arrow 3"/>
          <p:cNvSpPr>
            <a:spLocks noChangeArrowheads="1"/>
          </p:cNvSpPr>
          <p:nvPr/>
        </p:nvSpPr>
        <p:spPr bwMode="auto">
          <a:xfrm>
            <a:off x="425450" y="2055813"/>
            <a:ext cx="496888" cy="425450"/>
          </a:xfrm>
          <a:prstGeom prst="rightArrow">
            <a:avLst>
              <a:gd name="adj1" fmla="val 50000"/>
              <a:gd name="adj2" fmla="val 50053"/>
            </a:avLst>
          </a:prstGeom>
          <a:solidFill>
            <a:srgbClr val="0B52FC"/>
          </a:solidFill>
          <a:ln w="12700">
            <a:noFill/>
            <a:round/>
            <a:headEnd type="none" w="sm" len="sm"/>
            <a:tailEnd type="none" w="sm" len="sm"/>
          </a:ln>
          <a:effectLst>
            <a:outerShdw blurRad="63500" dist="38100" dir="2700000" algn="tl" rotWithShape="0">
              <a:srgbClr val="000000">
                <a:alpha val="39998"/>
              </a:srgbClr>
            </a:outerShdw>
          </a:effectLst>
        </p:spPr>
        <p:txBody>
          <a:bodyPr/>
          <a:lstStyle/>
          <a:p>
            <a:pPr eaLnBrk="0" hangingPunct="0">
              <a:defRPr/>
            </a:pPr>
            <a:endParaRPr lang="en-US">
              <a:latin typeface="Arial" charset="0"/>
              <a:ea typeface="ＭＳ Ｐゴシック" pitchFamily="-11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58738"/>
            <a:ext cx="6934200" cy="782637"/>
          </a:xfrm>
        </p:spPr>
        <p:txBody>
          <a:bodyPr/>
          <a:lstStyle/>
          <a:p>
            <a:r>
              <a:rPr lang="en-US" smtClean="0"/>
              <a:t>F-22 Raptor</a:t>
            </a:r>
            <a:br>
              <a:rPr lang="en-US" smtClean="0"/>
            </a:br>
            <a:endParaRPr lang="en-US" smtClean="0"/>
          </a:p>
        </p:txBody>
      </p:sp>
      <p:pic>
        <p:nvPicPr>
          <p:cNvPr id="12291" name="Picture 2"/>
          <p:cNvPicPr>
            <a:picLocks noChangeAspect="1" noChangeArrowheads="1"/>
          </p:cNvPicPr>
          <p:nvPr/>
        </p:nvPicPr>
        <p:blipFill>
          <a:blip r:embed="rId3" cstate="print"/>
          <a:srcRect/>
          <a:stretch>
            <a:fillRect/>
          </a:stretch>
        </p:blipFill>
        <p:spPr bwMode="auto">
          <a:xfrm>
            <a:off x="4787900" y="3494088"/>
            <a:ext cx="2789238" cy="1798637"/>
          </a:xfrm>
          <a:prstGeom prst="rect">
            <a:avLst/>
          </a:prstGeom>
          <a:noFill/>
          <a:ln w="12700">
            <a:noFill/>
            <a:miter lim="800000"/>
            <a:headEnd type="none" w="sm" len="sm"/>
            <a:tailEnd type="none" w="sm" len="sm"/>
          </a:ln>
        </p:spPr>
      </p:pic>
      <p:pic>
        <p:nvPicPr>
          <p:cNvPr id="12292" name="Picture 3"/>
          <p:cNvPicPr>
            <a:picLocks noChangeAspect="1" noChangeArrowheads="1"/>
          </p:cNvPicPr>
          <p:nvPr/>
        </p:nvPicPr>
        <p:blipFill>
          <a:blip r:embed="rId4" cstate="print"/>
          <a:srcRect/>
          <a:stretch>
            <a:fillRect/>
          </a:stretch>
        </p:blipFill>
        <p:spPr bwMode="auto">
          <a:xfrm>
            <a:off x="490538" y="1196975"/>
            <a:ext cx="2074862" cy="1624013"/>
          </a:xfrm>
          <a:prstGeom prst="rect">
            <a:avLst/>
          </a:prstGeom>
          <a:noFill/>
          <a:ln w="12700">
            <a:noFill/>
            <a:miter lim="800000"/>
            <a:headEnd type="none" w="sm" len="sm"/>
            <a:tailEnd type="none" w="sm" len="sm"/>
          </a:ln>
        </p:spPr>
      </p:pic>
      <p:sp>
        <p:nvSpPr>
          <p:cNvPr id="7" name="TextBox 6"/>
          <p:cNvSpPr txBox="1"/>
          <p:nvPr/>
        </p:nvSpPr>
        <p:spPr>
          <a:xfrm>
            <a:off x="1700213" y="5915025"/>
            <a:ext cx="5680075" cy="3079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0" hangingPunct="0">
              <a:defRPr/>
            </a:pPr>
            <a:r>
              <a:rPr lang="en-US" sz="1400" b="1" dirty="0">
                <a:latin typeface="Arial" charset="0"/>
              </a:rPr>
              <a:t>The F-22 Raptor is the world’s pre-eminent air dominance fighter</a:t>
            </a:r>
          </a:p>
        </p:txBody>
      </p:sp>
      <p:grpSp>
        <p:nvGrpSpPr>
          <p:cNvPr id="12294" name="Group 8"/>
          <p:cNvGrpSpPr>
            <a:grpSpLocks/>
          </p:cNvGrpSpPr>
          <p:nvPr/>
        </p:nvGrpSpPr>
        <p:grpSpPr bwMode="auto">
          <a:xfrm>
            <a:off x="5668963" y="1158875"/>
            <a:ext cx="2773362" cy="1746250"/>
            <a:chOff x="5623965" y="1114046"/>
            <a:chExt cx="2773546" cy="1746307"/>
          </a:xfrm>
        </p:grpSpPr>
        <p:pic>
          <p:nvPicPr>
            <p:cNvPr id="12329" name="Picture 2"/>
            <p:cNvPicPr>
              <a:picLocks noChangeAspect="1" noChangeArrowheads="1"/>
            </p:cNvPicPr>
            <p:nvPr/>
          </p:nvPicPr>
          <p:blipFill>
            <a:blip r:embed="rId5" cstate="print"/>
            <a:srcRect/>
            <a:stretch>
              <a:fillRect/>
            </a:stretch>
          </p:blipFill>
          <p:spPr bwMode="auto">
            <a:xfrm>
              <a:off x="5623965" y="1114046"/>
              <a:ext cx="2773546" cy="1746307"/>
            </a:xfrm>
            <a:prstGeom prst="rect">
              <a:avLst/>
            </a:prstGeom>
            <a:noFill/>
            <a:ln w="9525">
              <a:noFill/>
              <a:miter lim="800000"/>
              <a:headEnd/>
              <a:tailEnd/>
            </a:ln>
          </p:spPr>
        </p:pic>
        <p:sp>
          <p:nvSpPr>
            <p:cNvPr id="12330" name="TextBox 7"/>
            <p:cNvSpPr txBox="1">
              <a:spLocks noChangeArrowheads="1"/>
            </p:cNvSpPr>
            <p:nvPr/>
          </p:nvSpPr>
          <p:spPr bwMode="auto">
            <a:xfrm>
              <a:off x="5753437" y="2330506"/>
              <a:ext cx="867545" cy="400110"/>
            </a:xfrm>
            <a:prstGeom prst="rect">
              <a:avLst/>
            </a:prstGeom>
            <a:noFill/>
            <a:ln w="9525">
              <a:noFill/>
              <a:miter lim="800000"/>
              <a:headEnd/>
              <a:tailEnd/>
            </a:ln>
          </p:spPr>
          <p:txBody>
            <a:bodyPr wrap="none">
              <a:spAutoFit/>
            </a:bodyPr>
            <a:lstStyle/>
            <a:p>
              <a:pPr algn="ctr" eaLnBrk="0" hangingPunct="0"/>
              <a:r>
                <a:rPr lang="en-US" b="1">
                  <a:solidFill>
                    <a:schemeClr val="bg1"/>
                  </a:solidFill>
                </a:rPr>
                <a:t>AN/APG-77</a:t>
              </a:r>
            </a:p>
            <a:p>
              <a:pPr algn="ctr" eaLnBrk="0" hangingPunct="0"/>
              <a:r>
                <a:rPr lang="en-US" b="1">
                  <a:solidFill>
                    <a:schemeClr val="bg1"/>
                  </a:solidFill>
                </a:rPr>
                <a:t>Radar</a:t>
              </a:r>
            </a:p>
          </p:txBody>
        </p:sp>
      </p:grpSp>
      <p:sp>
        <p:nvSpPr>
          <p:cNvPr id="12295" name="Rectangle 9"/>
          <p:cNvSpPr>
            <a:spLocks noChangeArrowheads="1"/>
          </p:cNvSpPr>
          <p:nvPr/>
        </p:nvSpPr>
        <p:spPr bwMode="auto">
          <a:xfrm>
            <a:off x="5676900" y="2852738"/>
            <a:ext cx="2878138" cy="246062"/>
          </a:xfrm>
          <a:prstGeom prst="rect">
            <a:avLst/>
          </a:prstGeom>
          <a:noFill/>
          <a:ln w="9525">
            <a:noFill/>
            <a:miter lim="800000"/>
            <a:headEnd/>
            <a:tailEnd/>
          </a:ln>
        </p:spPr>
        <p:txBody>
          <a:bodyPr wrap="none">
            <a:spAutoFit/>
          </a:bodyPr>
          <a:lstStyle/>
          <a:p>
            <a:pPr eaLnBrk="0" hangingPunct="0"/>
            <a:r>
              <a:rPr lang="en-US"/>
              <a:t>Source: http://www.f-22raptor.com/af_radar.php</a:t>
            </a:r>
          </a:p>
        </p:txBody>
      </p:sp>
      <p:sp>
        <p:nvSpPr>
          <p:cNvPr id="12296" name="Rectangle 11"/>
          <p:cNvSpPr>
            <a:spLocks noChangeArrowheads="1"/>
          </p:cNvSpPr>
          <p:nvPr/>
        </p:nvSpPr>
        <p:spPr bwMode="auto">
          <a:xfrm>
            <a:off x="2741613" y="1123950"/>
            <a:ext cx="2746375" cy="1785938"/>
          </a:xfrm>
          <a:prstGeom prst="rect">
            <a:avLst/>
          </a:prstGeom>
          <a:noFill/>
          <a:ln w="9525">
            <a:noFill/>
            <a:miter lim="800000"/>
            <a:headEnd/>
            <a:tailEnd/>
          </a:ln>
        </p:spPr>
        <p:txBody>
          <a:bodyPr>
            <a:spAutoFit/>
          </a:bodyPr>
          <a:lstStyle/>
          <a:p>
            <a:pPr marL="227013" indent="-227013" eaLnBrk="0" hangingPunct="0">
              <a:buFont typeface="Arial" pitchFamily="34" charset="0"/>
              <a:buChar char="•"/>
            </a:pPr>
            <a:r>
              <a:rPr lang="en-US" sz="1100" b="1"/>
              <a:t>LO Stealth</a:t>
            </a:r>
          </a:p>
          <a:p>
            <a:pPr marL="227013" indent="-227013" eaLnBrk="0" hangingPunct="0">
              <a:buFont typeface="Arial" pitchFamily="34" charset="0"/>
              <a:buChar char="•"/>
            </a:pPr>
            <a:r>
              <a:rPr lang="en-US" sz="1100" b="1"/>
              <a:t>Supercruise (the ability to attain and sustain supersonic speeds w/o afterburners)</a:t>
            </a:r>
          </a:p>
          <a:p>
            <a:pPr marL="227013" indent="-227013" eaLnBrk="0" hangingPunct="0">
              <a:buFont typeface="Arial" pitchFamily="34" charset="0"/>
              <a:buChar char="•"/>
            </a:pPr>
            <a:r>
              <a:rPr lang="en-US" sz="1100" b="1"/>
              <a:t> Agility (maneuverability for shoot-to-kill)</a:t>
            </a:r>
          </a:p>
          <a:p>
            <a:pPr marL="227013" indent="-227013" eaLnBrk="0" hangingPunct="0">
              <a:buFont typeface="Arial" pitchFamily="34" charset="0"/>
              <a:buChar char="•"/>
            </a:pPr>
            <a:r>
              <a:rPr lang="en-US" sz="1100" b="1"/>
              <a:t>Advanced Avionics (integrated 4pi-steradian situation awareness)</a:t>
            </a:r>
          </a:p>
          <a:p>
            <a:pPr marL="227013" indent="-227013" eaLnBrk="0" hangingPunct="0">
              <a:buFont typeface="Arial" pitchFamily="34" charset="0"/>
              <a:buChar char="•"/>
            </a:pPr>
            <a:r>
              <a:rPr lang="en-US" sz="1100" b="1"/>
              <a:t>Supportability (by means of higher reliability and 2 level maintenance)</a:t>
            </a:r>
          </a:p>
        </p:txBody>
      </p:sp>
      <p:graphicFrame>
        <p:nvGraphicFramePr>
          <p:cNvPr id="13" name="Table 12"/>
          <p:cNvGraphicFramePr>
            <a:graphicFrameLocks noGrp="1"/>
          </p:cNvGraphicFramePr>
          <p:nvPr/>
        </p:nvGraphicFramePr>
        <p:xfrm>
          <a:off x="1416050" y="3140075"/>
          <a:ext cx="2738431" cy="2505810"/>
        </p:xfrm>
        <a:graphic>
          <a:graphicData uri="http://schemas.openxmlformats.org/drawingml/2006/table">
            <a:tbl>
              <a:tblPr/>
              <a:tblGrid>
                <a:gridCol w="1341831"/>
                <a:gridCol w="1396600"/>
              </a:tblGrid>
              <a:tr h="167054">
                <a:tc>
                  <a:txBody>
                    <a:bodyPr/>
                    <a:lstStyle/>
                    <a:p>
                      <a:pPr algn="l"/>
                      <a:r>
                        <a:rPr lang="en-US" sz="700" b="1" dirty="0">
                          <a:solidFill>
                            <a:schemeClr val="bg1"/>
                          </a:solidFill>
                        </a:rPr>
                        <a:t>Wing Area:</a:t>
                      </a:r>
                      <a:endParaRPr lang="en-US" sz="700" dirty="0">
                        <a:solidFill>
                          <a:schemeClr val="bg1"/>
                        </a:solidFill>
                      </a:endParaRPr>
                    </a:p>
                  </a:txBody>
                  <a:tcPr marL="59765" marR="59765" marT="29882" marB="29882" anchor="ctr">
                    <a:lnL>
                      <a:noFill/>
                    </a:lnL>
                    <a:lnR>
                      <a:noFill/>
                    </a:lnR>
                    <a:lnT>
                      <a:noFill/>
                    </a:lnT>
                    <a:lnB>
                      <a:noFill/>
                    </a:lnB>
                    <a:solidFill>
                      <a:srgbClr val="000066"/>
                    </a:solidFill>
                  </a:tcPr>
                </a:tc>
                <a:tc>
                  <a:txBody>
                    <a:bodyPr/>
                    <a:lstStyle/>
                    <a:p>
                      <a:pPr algn="l"/>
                      <a:r>
                        <a:rPr lang="en-US" sz="700" b="1" dirty="0">
                          <a:solidFill>
                            <a:schemeClr val="bg1"/>
                          </a:solidFill>
                        </a:rPr>
                        <a:t>840 sq ft</a:t>
                      </a:r>
                      <a:endParaRPr lang="en-US" sz="700" dirty="0">
                        <a:solidFill>
                          <a:schemeClr val="bg1"/>
                        </a:solidFill>
                      </a:endParaRP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Engine Thrust Class:</a:t>
                      </a:r>
                      <a:endParaRPr lang="en-US" sz="700">
                        <a:solidFill>
                          <a:schemeClr val="bg1"/>
                        </a:solidFill>
                      </a:endParaRP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35,000 lb</a:t>
                      </a:r>
                      <a:endParaRPr lang="en-US" sz="700">
                        <a:solidFill>
                          <a:schemeClr val="bg1"/>
                        </a:solidFill>
                      </a:endParaRPr>
                    </a:p>
                  </a:txBody>
                  <a:tcPr marL="59765" marR="59765" marT="29882" marB="29882" anchor="ctr">
                    <a:lnL>
                      <a:noFill/>
                    </a:lnL>
                    <a:lnR>
                      <a:noFill/>
                    </a:lnR>
                    <a:lnT>
                      <a:noFill/>
                    </a:lnT>
                    <a:lnB>
                      <a:noFill/>
                    </a:lnB>
                    <a:solidFill>
                      <a:srgbClr val="333333"/>
                    </a:solidFill>
                  </a:tcPr>
                </a:tc>
              </a:tr>
              <a:tr h="167054">
                <a:tc>
                  <a:txBody>
                    <a:bodyPr/>
                    <a:lstStyle/>
                    <a:p>
                      <a:pPr algn="l"/>
                      <a:r>
                        <a:rPr lang="en-US" sz="700" b="1">
                          <a:solidFill>
                            <a:schemeClr val="bg1"/>
                          </a:solidFill>
                        </a:rPr>
                        <a:t>Level Speed:</a:t>
                      </a:r>
                      <a:r>
                        <a:rPr lang="en-US" sz="700">
                          <a:solidFill>
                            <a:schemeClr val="bg1"/>
                          </a:solidFill>
                        </a:rPr>
                        <a:t> </a:t>
                      </a:r>
                    </a:p>
                  </a:txBody>
                  <a:tcPr marL="59765" marR="59765" marT="29882" marB="29882" anchor="ctr">
                    <a:lnL>
                      <a:noFill/>
                    </a:lnL>
                    <a:lnR>
                      <a:noFill/>
                    </a:lnR>
                    <a:lnT>
                      <a:noFill/>
                    </a:lnT>
                    <a:lnB>
                      <a:noFill/>
                    </a:lnB>
                    <a:solidFill>
                      <a:srgbClr val="000066"/>
                    </a:solidFill>
                  </a:tcPr>
                </a:tc>
                <a:tc>
                  <a:txBody>
                    <a:bodyPr/>
                    <a:lstStyle/>
                    <a:p>
                      <a:pPr algn="l"/>
                      <a:r>
                        <a:rPr lang="en-US" sz="700" b="1">
                          <a:solidFill>
                            <a:schemeClr val="bg1"/>
                          </a:solidFill>
                        </a:rPr>
                        <a:t>921 mph</a:t>
                      </a:r>
                      <a:r>
                        <a:rPr lang="en-US" sz="700">
                          <a:solidFill>
                            <a:schemeClr val="bg1"/>
                          </a:solidFill>
                        </a:rPr>
                        <a:t> </a:t>
                      </a: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Total Length:</a:t>
                      </a:r>
                      <a:endParaRPr lang="en-US" sz="700">
                        <a:solidFill>
                          <a:schemeClr val="bg1"/>
                        </a:solidFill>
                      </a:endParaRP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62.08 ft</a:t>
                      </a:r>
                      <a:endParaRPr lang="en-US" sz="700">
                        <a:solidFill>
                          <a:schemeClr val="bg1"/>
                        </a:solidFill>
                      </a:endParaRPr>
                    </a:p>
                  </a:txBody>
                  <a:tcPr marL="59765" marR="59765" marT="29882" marB="29882" anchor="ctr">
                    <a:lnL>
                      <a:noFill/>
                    </a:lnL>
                    <a:lnR>
                      <a:noFill/>
                    </a:lnR>
                    <a:lnT>
                      <a:noFill/>
                    </a:lnT>
                    <a:lnB>
                      <a:noFill/>
                    </a:lnB>
                    <a:solidFill>
                      <a:srgbClr val="333333"/>
                    </a:solidFill>
                  </a:tcPr>
                </a:tc>
              </a:tr>
              <a:tr h="167054">
                <a:tc>
                  <a:txBody>
                    <a:bodyPr/>
                    <a:lstStyle/>
                    <a:p>
                      <a:pPr algn="l"/>
                      <a:r>
                        <a:rPr lang="en-US" sz="700" b="1">
                          <a:solidFill>
                            <a:schemeClr val="bg1"/>
                          </a:solidFill>
                        </a:rPr>
                        <a:t>Wing Span:</a:t>
                      </a:r>
                      <a:endParaRPr lang="en-US" sz="700">
                        <a:solidFill>
                          <a:schemeClr val="bg1"/>
                        </a:solidFill>
                      </a:endParaRPr>
                    </a:p>
                  </a:txBody>
                  <a:tcPr marL="59765" marR="59765" marT="29882" marB="29882" anchor="ctr">
                    <a:lnL>
                      <a:noFill/>
                    </a:lnL>
                    <a:lnR>
                      <a:noFill/>
                    </a:lnR>
                    <a:lnT>
                      <a:noFill/>
                    </a:lnT>
                    <a:lnB>
                      <a:noFill/>
                    </a:lnB>
                    <a:solidFill>
                      <a:srgbClr val="000066"/>
                    </a:solidFill>
                  </a:tcPr>
                </a:tc>
                <a:tc>
                  <a:txBody>
                    <a:bodyPr/>
                    <a:lstStyle/>
                    <a:p>
                      <a:pPr algn="l"/>
                      <a:r>
                        <a:rPr lang="en-US" sz="700" b="1">
                          <a:solidFill>
                            <a:schemeClr val="bg1"/>
                          </a:solidFill>
                        </a:rPr>
                        <a:t>44.5 ft</a:t>
                      </a:r>
                      <a:endParaRPr lang="en-US" sz="700">
                        <a:solidFill>
                          <a:schemeClr val="bg1"/>
                        </a:solidFill>
                      </a:endParaRP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Horizontal Tail Span:</a:t>
                      </a:r>
                      <a:endParaRPr lang="en-US" sz="700">
                        <a:solidFill>
                          <a:schemeClr val="bg1"/>
                        </a:solidFill>
                      </a:endParaRP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29ft</a:t>
                      </a:r>
                      <a:endParaRPr lang="en-US" sz="700">
                        <a:solidFill>
                          <a:schemeClr val="bg1"/>
                        </a:solidFill>
                      </a:endParaRPr>
                    </a:p>
                  </a:txBody>
                  <a:tcPr marL="59765" marR="59765" marT="29882" marB="29882" anchor="ctr">
                    <a:lnL>
                      <a:noFill/>
                    </a:lnL>
                    <a:lnR>
                      <a:noFill/>
                    </a:lnR>
                    <a:lnT>
                      <a:noFill/>
                    </a:lnT>
                    <a:lnB>
                      <a:noFill/>
                    </a:lnB>
                    <a:solidFill>
                      <a:srgbClr val="333333"/>
                    </a:solidFill>
                  </a:tcPr>
                </a:tc>
              </a:tr>
              <a:tr h="167054">
                <a:tc>
                  <a:txBody>
                    <a:bodyPr/>
                    <a:lstStyle/>
                    <a:p>
                      <a:pPr algn="l"/>
                      <a:r>
                        <a:rPr lang="en-US" sz="700" b="1">
                          <a:solidFill>
                            <a:schemeClr val="bg1"/>
                          </a:solidFill>
                        </a:rPr>
                        <a:t>Tail Span:</a:t>
                      </a:r>
                      <a:r>
                        <a:rPr lang="en-US" sz="700">
                          <a:solidFill>
                            <a:schemeClr val="bg1"/>
                          </a:solidFill>
                        </a:rPr>
                        <a:t> </a:t>
                      </a:r>
                    </a:p>
                  </a:txBody>
                  <a:tcPr marL="59765" marR="59765" marT="29882" marB="29882" anchor="ctr">
                    <a:lnL>
                      <a:noFill/>
                    </a:lnL>
                    <a:lnR>
                      <a:noFill/>
                    </a:lnR>
                    <a:lnT>
                      <a:noFill/>
                    </a:lnT>
                    <a:lnB>
                      <a:noFill/>
                    </a:lnB>
                    <a:solidFill>
                      <a:srgbClr val="000066"/>
                    </a:solidFill>
                  </a:tcPr>
                </a:tc>
                <a:tc>
                  <a:txBody>
                    <a:bodyPr/>
                    <a:lstStyle/>
                    <a:p>
                      <a:pPr algn="l"/>
                      <a:r>
                        <a:rPr lang="en-US" sz="700" b="1">
                          <a:solidFill>
                            <a:schemeClr val="bg1"/>
                          </a:solidFill>
                        </a:rPr>
                        <a:t>18'10"</a:t>
                      </a:r>
                      <a:r>
                        <a:rPr lang="en-US" sz="700">
                          <a:solidFill>
                            <a:schemeClr val="bg1"/>
                          </a:solidFill>
                        </a:rPr>
                        <a:t> </a:t>
                      </a: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Total Height:</a:t>
                      </a:r>
                      <a:endParaRPr lang="en-US" sz="700">
                        <a:solidFill>
                          <a:schemeClr val="bg1"/>
                        </a:solidFill>
                      </a:endParaRP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16.67ft</a:t>
                      </a:r>
                      <a:endParaRPr lang="en-US" sz="700">
                        <a:solidFill>
                          <a:schemeClr val="bg1"/>
                        </a:solidFill>
                      </a:endParaRPr>
                    </a:p>
                  </a:txBody>
                  <a:tcPr marL="59765" marR="59765" marT="29882" marB="29882" anchor="ctr">
                    <a:lnL>
                      <a:noFill/>
                    </a:lnL>
                    <a:lnR>
                      <a:noFill/>
                    </a:lnR>
                    <a:lnT>
                      <a:noFill/>
                    </a:lnT>
                    <a:lnB>
                      <a:noFill/>
                    </a:lnB>
                    <a:solidFill>
                      <a:srgbClr val="333333"/>
                    </a:solidFill>
                  </a:tcPr>
                </a:tc>
              </a:tr>
              <a:tr h="167054">
                <a:tc>
                  <a:txBody>
                    <a:bodyPr/>
                    <a:lstStyle/>
                    <a:p>
                      <a:pPr algn="l"/>
                      <a:r>
                        <a:rPr lang="en-US" sz="700" b="1">
                          <a:solidFill>
                            <a:schemeClr val="bg1"/>
                          </a:solidFill>
                        </a:rPr>
                        <a:t>Track Width:</a:t>
                      </a:r>
                      <a:endParaRPr lang="en-US" sz="700">
                        <a:solidFill>
                          <a:schemeClr val="bg1"/>
                        </a:solidFill>
                      </a:endParaRPr>
                    </a:p>
                  </a:txBody>
                  <a:tcPr marL="59765" marR="59765" marT="29882" marB="29882" anchor="ctr">
                    <a:lnL>
                      <a:noFill/>
                    </a:lnL>
                    <a:lnR>
                      <a:noFill/>
                    </a:lnR>
                    <a:lnT>
                      <a:noFill/>
                    </a:lnT>
                    <a:lnB>
                      <a:noFill/>
                    </a:lnB>
                    <a:solidFill>
                      <a:srgbClr val="000066"/>
                    </a:solidFill>
                  </a:tcPr>
                </a:tc>
                <a:tc>
                  <a:txBody>
                    <a:bodyPr/>
                    <a:lstStyle/>
                    <a:p>
                      <a:pPr algn="l"/>
                      <a:r>
                        <a:rPr lang="en-US" sz="700" b="1" dirty="0">
                          <a:solidFill>
                            <a:schemeClr val="bg1"/>
                          </a:solidFill>
                        </a:rPr>
                        <a:t>10.6ft</a:t>
                      </a:r>
                      <a:endParaRPr lang="en-US" sz="700" dirty="0">
                        <a:solidFill>
                          <a:schemeClr val="bg1"/>
                        </a:solidFill>
                      </a:endParaRP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Engines:</a:t>
                      </a:r>
                      <a:endParaRPr lang="en-US" sz="700">
                        <a:solidFill>
                          <a:schemeClr val="bg1"/>
                        </a:solidFill>
                      </a:endParaRP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Pratt &amp; Whitney F-119 </a:t>
                      </a:r>
                      <a:endParaRPr lang="en-US" sz="700">
                        <a:solidFill>
                          <a:schemeClr val="bg1"/>
                        </a:solidFill>
                      </a:endParaRPr>
                    </a:p>
                  </a:txBody>
                  <a:tcPr marL="59765" marR="59765" marT="29882" marB="29882" anchor="ctr">
                    <a:lnL>
                      <a:noFill/>
                    </a:lnL>
                    <a:lnR>
                      <a:noFill/>
                    </a:lnR>
                    <a:lnT>
                      <a:noFill/>
                    </a:lnT>
                    <a:lnB>
                      <a:noFill/>
                    </a:lnB>
                    <a:solidFill>
                      <a:srgbClr val="333333"/>
                    </a:solidFill>
                  </a:tcPr>
                </a:tc>
              </a:tr>
              <a:tr h="167054">
                <a:tc>
                  <a:txBody>
                    <a:bodyPr/>
                    <a:lstStyle/>
                    <a:p>
                      <a:pPr algn="l"/>
                      <a:r>
                        <a:rPr lang="en-US" sz="700" b="1">
                          <a:solidFill>
                            <a:schemeClr val="bg1"/>
                          </a:solidFill>
                        </a:rPr>
                        <a:t>Max. Takeoff Weight:</a:t>
                      </a:r>
                      <a:r>
                        <a:rPr lang="en-US" sz="700">
                          <a:solidFill>
                            <a:schemeClr val="bg1"/>
                          </a:solidFill>
                        </a:rPr>
                        <a:t> </a:t>
                      </a:r>
                    </a:p>
                  </a:txBody>
                  <a:tcPr marL="59765" marR="59765" marT="29882" marB="29882" anchor="ctr">
                    <a:lnL>
                      <a:noFill/>
                    </a:lnL>
                    <a:lnR>
                      <a:noFill/>
                    </a:lnR>
                    <a:lnT>
                      <a:noFill/>
                    </a:lnT>
                    <a:lnB>
                      <a:noFill/>
                    </a:lnB>
                    <a:solidFill>
                      <a:srgbClr val="000066"/>
                    </a:solidFill>
                  </a:tcPr>
                </a:tc>
                <a:tc>
                  <a:txBody>
                    <a:bodyPr/>
                    <a:lstStyle/>
                    <a:p>
                      <a:pPr algn="l"/>
                      <a:r>
                        <a:rPr lang="en-US" sz="700" b="1">
                          <a:solidFill>
                            <a:schemeClr val="bg1"/>
                          </a:solidFill>
                        </a:rPr>
                        <a:t>60,000 lb (27,216 kg)</a:t>
                      </a:r>
                      <a:r>
                        <a:rPr lang="en-US" sz="700">
                          <a:solidFill>
                            <a:schemeClr val="bg1"/>
                          </a:solidFill>
                        </a:rPr>
                        <a:t> </a:t>
                      </a: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Max. External Stores:</a:t>
                      </a:r>
                      <a:r>
                        <a:rPr lang="en-US" sz="700">
                          <a:solidFill>
                            <a:schemeClr val="bg1"/>
                          </a:solidFill>
                        </a:rPr>
                        <a:t> </a:t>
                      </a: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5,000 lb (2,270 kg)</a:t>
                      </a:r>
                      <a:r>
                        <a:rPr lang="en-US" sz="700">
                          <a:solidFill>
                            <a:schemeClr val="bg1"/>
                          </a:solidFill>
                        </a:rPr>
                        <a:t> </a:t>
                      </a:r>
                    </a:p>
                  </a:txBody>
                  <a:tcPr marL="59765" marR="59765" marT="29882" marB="29882" anchor="ctr">
                    <a:lnL>
                      <a:noFill/>
                    </a:lnL>
                    <a:lnR>
                      <a:noFill/>
                    </a:lnR>
                    <a:lnT>
                      <a:noFill/>
                    </a:lnT>
                    <a:lnB>
                      <a:noFill/>
                    </a:lnB>
                    <a:solidFill>
                      <a:srgbClr val="333333"/>
                    </a:solidFill>
                  </a:tcPr>
                </a:tc>
              </a:tr>
              <a:tr h="167054">
                <a:tc>
                  <a:txBody>
                    <a:bodyPr/>
                    <a:lstStyle/>
                    <a:p>
                      <a:pPr algn="l"/>
                      <a:r>
                        <a:rPr lang="en-US" sz="700" b="1" dirty="0">
                          <a:solidFill>
                            <a:schemeClr val="bg1"/>
                          </a:solidFill>
                        </a:rPr>
                        <a:t>Weight Empty:</a:t>
                      </a:r>
                      <a:r>
                        <a:rPr lang="en-US" sz="700" dirty="0">
                          <a:solidFill>
                            <a:schemeClr val="bg1"/>
                          </a:solidFill>
                        </a:rPr>
                        <a:t> </a:t>
                      </a:r>
                    </a:p>
                  </a:txBody>
                  <a:tcPr marL="59765" marR="59765" marT="29882" marB="29882" anchor="ctr">
                    <a:lnL>
                      <a:noFill/>
                    </a:lnL>
                    <a:lnR>
                      <a:noFill/>
                    </a:lnR>
                    <a:lnT>
                      <a:noFill/>
                    </a:lnT>
                    <a:lnB>
                      <a:noFill/>
                    </a:lnB>
                    <a:solidFill>
                      <a:schemeClr val="accent5">
                        <a:lumMod val="25000"/>
                      </a:schemeClr>
                    </a:solidFill>
                  </a:tcPr>
                </a:tc>
                <a:tc>
                  <a:txBody>
                    <a:bodyPr/>
                    <a:lstStyle/>
                    <a:p>
                      <a:pPr algn="l"/>
                      <a:r>
                        <a:rPr lang="en-US" sz="700" b="1">
                          <a:solidFill>
                            <a:schemeClr val="bg1"/>
                          </a:solidFill>
                        </a:rPr>
                        <a:t>31,670 lb (14,365 kg)</a:t>
                      </a:r>
                      <a:r>
                        <a:rPr lang="en-US" sz="700">
                          <a:solidFill>
                            <a:schemeClr val="bg1"/>
                          </a:solidFill>
                        </a:rPr>
                        <a:t> </a:t>
                      </a:r>
                    </a:p>
                  </a:txBody>
                  <a:tcPr marL="59765" marR="59765" marT="29882" marB="29882" anchor="ctr">
                    <a:lnL>
                      <a:noFill/>
                    </a:lnL>
                    <a:lnR>
                      <a:noFill/>
                    </a:lnR>
                    <a:lnT>
                      <a:noFill/>
                    </a:lnT>
                    <a:lnB>
                      <a:noFill/>
                    </a:lnB>
                    <a:solidFill>
                      <a:srgbClr val="000066"/>
                    </a:solidFill>
                  </a:tcPr>
                </a:tc>
              </a:tr>
              <a:tr h="167054">
                <a:tc>
                  <a:txBody>
                    <a:bodyPr/>
                    <a:lstStyle/>
                    <a:p>
                      <a:pPr algn="l"/>
                      <a:r>
                        <a:rPr lang="en-US" sz="700" b="1">
                          <a:solidFill>
                            <a:schemeClr val="bg1"/>
                          </a:solidFill>
                        </a:rPr>
                        <a:t>Ceiling:</a:t>
                      </a:r>
                      <a:r>
                        <a:rPr lang="en-US" sz="700">
                          <a:solidFill>
                            <a:schemeClr val="bg1"/>
                          </a:solidFill>
                        </a:rPr>
                        <a:t> </a:t>
                      </a:r>
                    </a:p>
                  </a:txBody>
                  <a:tcPr marL="59765" marR="59765" marT="29882" marB="29882" anchor="ctr">
                    <a:lnL>
                      <a:noFill/>
                    </a:lnL>
                    <a:lnR>
                      <a:noFill/>
                    </a:lnR>
                    <a:lnT>
                      <a:noFill/>
                    </a:lnT>
                    <a:lnB>
                      <a:noFill/>
                    </a:lnB>
                    <a:solidFill>
                      <a:srgbClr val="333333"/>
                    </a:solidFill>
                  </a:tcPr>
                </a:tc>
                <a:tc>
                  <a:txBody>
                    <a:bodyPr/>
                    <a:lstStyle/>
                    <a:p>
                      <a:pPr algn="l"/>
                      <a:r>
                        <a:rPr lang="en-US" sz="700" b="1">
                          <a:solidFill>
                            <a:schemeClr val="bg1"/>
                          </a:solidFill>
                        </a:rPr>
                        <a:t>50,000 ft (15,240 m)</a:t>
                      </a:r>
                      <a:r>
                        <a:rPr lang="en-US" sz="700">
                          <a:solidFill>
                            <a:schemeClr val="bg1"/>
                          </a:solidFill>
                        </a:rPr>
                        <a:t> </a:t>
                      </a:r>
                    </a:p>
                  </a:txBody>
                  <a:tcPr marL="59765" marR="59765" marT="29882" marB="29882" anchor="ctr">
                    <a:lnL>
                      <a:noFill/>
                    </a:lnL>
                    <a:lnR>
                      <a:noFill/>
                    </a:lnR>
                    <a:lnT>
                      <a:noFill/>
                    </a:lnT>
                    <a:lnB>
                      <a:noFill/>
                    </a:lnB>
                    <a:solidFill>
                      <a:srgbClr val="333333"/>
                    </a:solidFill>
                  </a:tcPr>
                </a:tc>
              </a:tr>
              <a:tr h="167054">
                <a:tc>
                  <a:txBody>
                    <a:bodyPr/>
                    <a:lstStyle/>
                    <a:p>
                      <a:pPr algn="l"/>
                      <a:r>
                        <a:rPr lang="en-US" sz="700" b="1" dirty="0">
                          <a:solidFill>
                            <a:schemeClr val="bg1"/>
                          </a:solidFill>
                        </a:rPr>
                        <a:t>G Limit:</a:t>
                      </a:r>
                      <a:r>
                        <a:rPr lang="en-US" sz="700" dirty="0">
                          <a:solidFill>
                            <a:schemeClr val="bg1"/>
                          </a:solidFill>
                        </a:rPr>
                        <a:t> </a:t>
                      </a:r>
                    </a:p>
                  </a:txBody>
                  <a:tcPr marL="59765" marR="59765" marT="29882" marB="29882" anchor="ctr">
                    <a:lnL>
                      <a:noFill/>
                    </a:lnL>
                    <a:lnR>
                      <a:noFill/>
                    </a:lnR>
                    <a:lnT>
                      <a:noFill/>
                    </a:lnT>
                    <a:lnB>
                      <a:noFill/>
                    </a:lnB>
                    <a:solidFill>
                      <a:schemeClr val="accent5">
                        <a:lumMod val="25000"/>
                      </a:schemeClr>
                    </a:solidFill>
                  </a:tcPr>
                </a:tc>
                <a:tc>
                  <a:txBody>
                    <a:bodyPr/>
                    <a:lstStyle/>
                    <a:p>
                      <a:pPr algn="l"/>
                      <a:r>
                        <a:rPr lang="en-US" sz="700" b="1" dirty="0" smtClean="0">
                          <a:solidFill>
                            <a:schemeClr val="bg1"/>
                          </a:solidFill>
                        </a:rPr>
                        <a:t>9+</a:t>
                      </a:r>
                      <a:endParaRPr lang="en-US" sz="700" dirty="0">
                        <a:solidFill>
                          <a:schemeClr val="bg1"/>
                        </a:solidFill>
                      </a:endParaRPr>
                    </a:p>
                  </a:txBody>
                  <a:tcPr marL="59765" marR="59765" marT="29882" marB="29882" anchor="ctr">
                    <a:lnL>
                      <a:noFill/>
                    </a:lnL>
                    <a:lnR>
                      <a:noFill/>
                    </a:lnR>
                    <a:lnT>
                      <a:noFill/>
                    </a:lnT>
                    <a:lnB>
                      <a:noFill/>
                    </a:lnB>
                    <a:solidFill>
                      <a:schemeClr val="accent5">
                        <a:lumMod val="25000"/>
                      </a:schemeClr>
                    </a:solidFill>
                  </a:tcPr>
                </a:tc>
              </a:tr>
            </a:tbl>
          </a:graphicData>
        </a:graphic>
      </p:graphicFrame>
      <p:sp>
        <p:nvSpPr>
          <p:cNvPr id="12328" name="Rectangle 14"/>
          <p:cNvSpPr>
            <a:spLocks noChangeArrowheads="1"/>
          </p:cNvSpPr>
          <p:nvPr/>
        </p:nvSpPr>
        <p:spPr bwMode="auto">
          <a:xfrm>
            <a:off x="1409700" y="6494463"/>
            <a:ext cx="2133600" cy="246062"/>
          </a:xfrm>
          <a:prstGeom prst="rect">
            <a:avLst/>
          </a:prstGeom>
          <a:noFill/>
          <a:ln w="9525">
            <a:noFill/>
            <a:miter lim="800000"/>
            <a:headEnd/>
            <a:tailEnd/>
          </a:ln>
        </p:spPr>
        <p:txBody>
          <a:bodyPr wrap="none">
            <a:spAutoFit/>
          </a:bodyPr>
          <a:lstStyle/>
          <a:p>
            <a:pPr eaLnBrk="0" hangingPunct="0"/>
            <a:r>
              <a:rPr lang="en-US"/>
              <a:t>Source: http://www.f22fighter.com/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NC-Whi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C-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_NC-Whi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Whi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Whi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Whi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Whi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Whi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33484</TotalTime>
  <Pages>1</Pages>
  <Words>4763</Words>
  <Application>Microsoft Office PowerPoint</Application>
  <PresentationFormat>On-screen Show (4:3)</PresentationFormat>
  <Paragraphs>1163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1_NC-White</vt:lpstr>
      <vt:lpstr>Air Force Evolution to Open Avionics - HPEC 2010 Workshop -</vt:lpstr>
      <vt:lpstr>Outline</vt:lpstr>
      <vt:lpstr>Air Force  Layered Open Systems Architecture (OSA)</vt:lpstr>
      <vt:lpstr>Technology Drivers - Embedded Systems -</vt:lpstr>
      <vt:lpstr>Technology Drivers - System-of-systems -</vt:lpstr>
      <vt:lpstr>Open Systems Technologies</vt:lpstr>
      <vt:lpstr>Open Architecture Thrusts</vt:lpstr>
      <vt:lpstr>Outline</vt:lpstr>
      <vt:lpstr>F-22 Raptor </vt:lpstr>
      <vt:lpstr>F-22 Avionics Architecture </vt:lpstr>
      <vt:lpstr>F-22 Avionics Architecture </vt:lpstr>
      <vt:lpstr>F-22 Avionics Architecture </vt:lpstr>
      <vt:lpstr>F-22 Acquisition </vt:lpstr>
      <vt:lpstr>F-22 Supply-Chain Vendors</vt:lpstr>
      <vt:lpstr>Growth in Operational Flight Program (OFP) Complexity </vt:lpstr>
      <vt:lpstr>Outline</vt:lpstr>
      <vt:lpstr>Early Avionics Architectures</vt:lpstr>
      <vt:lpstr>Current Operational Systems                                              1970s to 1990s</vt:lpstr>
      <vt:lpstr>F-22 Avionics Architecture </vt:lpstr>
      <vt:lpstr>Evolving                                              1990s to 200X</vt:lpstr>
      <vt:lpstr> “PAVE PACE”  Avionics Architecture </vt:lpstr>
      <vt:lpstr>Open Architecture                                              201X - future</vt:lpstr>
      <vt:lpstr>Outline</vt:lpstr>
      <vt:lpstr>Open Avionics - Key Technologies -</vt:lpstr>
      <vt:lpstr>Open Avionics Architecture Elements - Reference Functional Architecture -</vt:lpstr>
      <vt:lpstr>Open Avionics Architecture Elements - Standard Plug and Play Hardware -</vt:lpstr>
      <vt:lpstr>Open Avionics Architecture Elements - Service Oriented Subsystem Interfaces -</vt:lpstr>
      <vt:lpstr>Open Avionics Architecture Elements - Middleware -</vt:lpstr>
      <vt:lpstr>Open Avionics Architecture Elements - Service/Client Decomposition -</vt:lpstr>
      <vt:lpstr>Open Avionics Architecture Elements - Metadata Definition -</vt:lpstr>
      <vt:lpstr>Open Architecture Testbed  - OA Testing - </vt:lpstr>
      <vt:lpstr>Open Architecture Testbed  - OA Testing - </vt:lpstr>
      <vt:lpstr>Open Architecture Testbed  - Operational Code Development - </vt:lpstr>
      <vt:lpstr>Open Architecture Testbed  - Selective Build Out - </vt:lpstr>
      <vt:lpstr>Outline</vt:lpstr>
      <vt:lpstr>Historical Approach</vt:lpstr>
      <vt:lpstr>Open Systems Support  “Leverage Adapt” Strategy</vt:lpstr>
      <vt:lpstr>Need for Competitive Procurement  - E.G. F-22 Industrial Base - </vt:lpstr>
      <vt:lpstr>Open Architecture Approach</vt:lpstr>
      <vt:lpstr>Outline</vt:lpstr>
      <vt:lpstr>Conclusion</vt:lpstr>
    </vt:vector>
  </TitlesOfParts>
  <Company>MIT 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Group 34</dc:creator>
  <cp:lastModifiedBy>LE14814</cp:lastModifiedBy>
  <cp:revision>921</cp:revision>
  <cp:lastPrinted>2001-06-18T18:57:59Z</cp:lastPrinted>
  <dcterms:created xsi:type="dcterms:W3CDTF">2006-02-22T22:00:57Z</dcterms:created>
  <dcterms:modified xsi:type="dcterms:W3CDTF">2010-10-22T17:40:41Z</dcterms:modified>
</cp:coreProperties>
</file>